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72"/>
  </p:notesMasterIdLst>
  <p:sldIdLst>
    <p:sldId id="368" r:id="rId2"/>
    <p:sldId id="369" r:id="rId3"/>
    <p:sldId id="305" r:id="rId4"/>
    <p:sldId id="301" r:id="rId5"/>
    <p:sldId id="357" r:id="rId6"/>
    <p:sldId id="337" r:id="rId7"/>
    <p:sldId id="338" r:id="rId8"/>
    <p:sldId id="327" r:id="rId9"/>
    <p:sldId id="358" r:id="rId10"/>
    <p:sldId id="335" r:id="rId11"/>
    <p:sldId id="304" r:id="rId12"/>
    <p:sldId id="354" r:id="rId13"/>
    <p:sldId id="359" r:id="rId14"/>
    <p:sldId id="364" r:id="rId15"/>
    <p:sldId id="341" r:id="rId16"/>
    <p:sldId id="309" r:id="rId17"/>
    <p:sldId id="268" r:id="rId18"/>
    <p:sldId id="274" r:id="rId19"/>
    <p:sldId id="271" r:id="rId20"/>
    <p:sldId id="272" r:id="rId21"/>
    <p:sldId id="312" r:id="rId22"/>
    <p:sldId id="273" r:id="rId23"/>
    <p:sldId id="365" r:id="rId24"/>
    <p:sldId id="270" r:id="rId25"/>
    <p:sldId id="275" r:id="rId26"/>
    <p:sldId id="332" r:id="rId27"/>
    <p:sldId id="276" r:id="rId28"/>
    <p:sldId id="279" r:id="rId29"/>
    <p:sldId id="280" r:id="rId30"/>
    <p:sldId id="346" r:id="rId31"/>
    <p:sldId id="373" r:id="rId32"/>
    <p:sldId id="281" r:id="rId33"/>
    <p:sldId id="347" r:id="rId34"/>
    <p:sldId id="374" r:id="rId35"/>
    <p:sldId id="282" r:id="rId36"/>
    <p:sldId id="348" r:id="rId37"/>
    <p:sldId id="375" r:id="rId38"/>
    <p:sldId id="283" r:id="rId39"/>
    <p:sldId id="349" r:id="rId40"/>
    <p:sldId id="336" r:id="rId41"/>
    <p:sldId id="307" r:id="rId42"/>
    <p:sldId id="334" r:id="rId43"/>
    <p:sldId id="363" r:id="rId44"/>
    <p:sldId id="366" r:id="rId45"/>
    <p:sldId id="320" r:id="rId46"/>
    <p:sldId id="376" r:id="rId47"/>
    <p:sldId id="277" r:id="rId48"/>
    <p:sldId id="342" r:id="rId49"/>
    <p:sldId id="287" r:id="rId50"/>
    <p:sldId id="291" r:id="rId51"/>
    <p:sldId id="343" r:id="rId52"/>
    <p:sldId id="377" r:id="rId53"/>
    <p:sldId id="290" r:id="rId54"/>
    <p:sldId id="292" r:id="rId55"/>
    <p:sldId id="350" r:id="rId56"/>
    <p:sldId id="293" r:id="rId57"/>
    <p:sldId id="351" r:id="rId58"/>
    <p:sldId id="294" r:id="rId59"/>
    <p:sldId id="352" r:id="rId60"/>
    <p:sldId id="295" r:id="rId61"/>
    <p:sldId id="296" r:id="rId62"/>
    <p:sldId id="353" r:id="rId63"/>
    <p:sldId id="297" r:id="rId64"/>
    <p:sldId id="308" r:id="rId65"/>
    <p:sldId id="278" r:id="rId66"/>
    <p:sldId id="298" r:id="rId67"/>
    <p:sldId id="313" r:id="rId68"/>
    <p:sldId id="299" r:id="rId69"/>
    <p:sldId id="300" r:id="rId70"/>
    <p:sldId id="367" r:id="rId7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3" name="Автор" initials="A" lastIdx="0"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522"/>
    <a:srgbClr val="C1CE92"/>
    <a:srgbClr val="82A225"/>
    <a:srgbClr val="E8F1F4"/>
    <a:srgbClr val="D0ECFB"/>
    <a:srgbClr val="71A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95455" autoAdjust="0"/>
  </p:normalViewPr>
  <p:slideViewPr>
    <p:cSldViewPr snapToGrid="0" snapToObjects="1">
      <p:cViewPr varScale="1">
        <p:scale>
          <a:sx n="89" d="100"/>
          <a:sy n="89" d="100"/>
        </p:scale>
        <p:origin x="197" y="86"/>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5B922-6FB4-754A-BD3B-D6D86EFF2C82}" type="datetimeFigureOut">
              <a:rPr lang="de-DE" smtClean="0"/>
              <a:t>26.02.2026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B1BC0-3BBB-5148-866E-5F72B0D631B6}" type="slidenum">
              <a:rPr lang="de-DE" smtClean="0"/>
              <a:t>‹#›</a:t>
            </a:fld>
            <a:endParaRPr lang="de-DE"/>
          </a:p>
        </p:txBody>
      </p:sp>
    </p:spTree>
    <p:extLst>
      <p:ext uri="{BB962C8B-B14F-4D97-AF65-F5344CB8AC3E}">
        <p14:creationId xmlns:p14="http://schemas.microsoft.com/office/powerpoint/2010/main" val="105050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pglobal.com/marketintelligence/en/news-insights/trending/P9Lq4MCmw-HL6iMRUKgEHg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nenvironment.org/events/workshop/strengthening-leadership-circular-econom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lo.org/global/about-the-ilo/multimedia/video/institutional-videos/WCMS_660556/lang--en/index.ht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youtu.be/cSIg0hSm6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pbes.net/scenario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arthobservatory.nasa.gov/world-of-change/DecadalTem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fdb.org/fileadmin/uploads/afdb/Documents/Environmental-and-Social-Assessments/Tanzania_-_Dar_es_Salaam_BRT_Project_ESIA_Phase_2_3_Report_-_04_2015.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iisd.org/sites/default/files/publications/savi-contournement-morocco-en.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limateactiontracker.org/global/tempera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1</a:t>
            </a:fld>
            <a:endParaRPr lang="de-DE"/>
          </a:p>
        </p:txBody>
      </p:sp>
    </p:spTree>
    <p:extLst>
      <p:ext uri="{BB962C8B-B14F-4D97-AF65-F5344CB8AC3E}">
        <p14:creationId xmlns:p14="http://schemas.microsoft.com/office/powerpoint/2010/main" val="1002336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Roboto" pitchFamily="2" charset="0"/>
              </a:rPr>
              <a:t>Responding to the challenges we are facing</a:t>
            </a:r>
            <a:r>
              <a:rPr lang="en-US" baseline="0" dirty="0">
                <a:ea typeface="Roboto" pitchFamily="2" charset="0"/>
              </a:rPr>
              <a:t> in relation to sustainable development </a:t>
            </a:r>
            <a:r>
              <a:rPr lang="en-US" dirty="0">
                <a:ea typeface="Roboto" pitchFamily="2" charset="0"/>
              </a:rPr>
              <a:t>requires a fundamental economic redesign and reorientation of financial flows towards a model that places greater emphasis on addressing environmental and societal costs, focusing on investments in natural capital, clean technologies, and the creation of green jobs. The figure shows that our understanding of production has to shift, and should include explicitly natural capital,</a:t>
            </a:r>
            <a:r>
              <a:rPr lang="en-US" baseline="0" dirty="0">
                <a:ea typeface="Roboto" pitchFamily="2" charset="0"/>
              </a:rPr>
              <a:t> along with produced and human capital.</a:t>
            </a:r>
            <a:endParaRPr lang="en-US" dirty="0">
              <a:ea typeface="Roboto"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UNEP, 2018: Inclusive Wealth Report 2018.</a:t>
            </a:r>
          </a:p>
          <a:p>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11</a:t>
            </a:fld>
            <a:endParaRPr lang="de-DE"/>
          </a:p>
        </p:txBody>
      </p:sp>
    </p:spTree>
    <p:extLst>
      <p:ext uri="{BB962C8B-B14F-4D97-AF65-F5344CB8AC3E}">
        <p14:creationId xmlns:p14="http://schemas.microsoft.com/office/powerpoint/2010/main" val="299511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r>
              <a:rPr lang="en-US" dirty="0"/>
              <a:t>The Paris Agreement brings all nations into a common cause to undertake ambitious efforts to combat climate change and adapt to its effects. It requires all Parties to put forward their best efforts through nationally determined contributions (NDCs).</a:t>
            </a:r>
          </a:p>
          <a:p>
            <a:pPr marL="342900" indent="-342900"/>
            <a:r>
              <a:rPr lang="en-US" dirty="0"/>
              <a:t>The Paris Agreement entered into force on 4 November 2016.</a:t>
            </a:r>
          </a:p>
          <a:p>
            <a:endParaRPr lang="en-US" dirty="0"/>
          </a:p>
          <a:p>
            <a:r>
              <a:rPr lang="en-US" dirty="0"/>
              <a:t>Source: </a:t>
            </a:r>
            <a:r>
              <a:rPr lang="en-US" dirty="0">
                <a:hlinkClick r:id="rId3"/>
              </a:rPr>
              <a:t>https://unfccc.int/process-and-meetings/the-paris-agreement/the-paris-agreement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source: https://enb.iisd.org/climate/cop21/enb/images/12dec/3K1A5493.jpg </a:t>
            </a:r>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12</a:t>
            </a:fld>
            <a:endParaRPr lang="de-DE"/>
          </a:p>
        </p:txBody>
      </p:sp>
    </p:spTree>
    <p:extLst>
      <p:ext uri="{BB962C8B-B14F-4D97-AF65-F5344CB8AC3E}">
        <p14:creationId xmlns:p14="http://schemas.microsoft.com/office/powerpoint/2010/main" val="177541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IGE</a:t>
            </a:r>
            <a:r>
              <a:rPr lang="en-US" baseline="0" dirty="0"/>
              <a:t> is a reality. Green Energy investments have been on the rise since 2004 and continue to grow, especially in developing countries. </a:t>
            </a:r>
          </a:p>
          <a:p>
            <a:endParaRPr lang="en-US" dirty="0"/>
          </a:p>
          <a:p>
            <a:r>
              <a:rPr lang="en-US" dirty="0"/>
              <a:t>Source: </a:t>
            </a:r>
            <a:r>
              <a:rPr lang="en-US" sz="1200" dirty="0"/>
              <a:t>Frankfurt School-UNEP Centre/BNEF, 2019: Global Trends in Renewable Energy Investment 2019.</a:t>
            </a:r>
          </a:p>
        </p:txBody>
      </p:sp>
      <p:sp>
        <p:nvSpPr>
          <p:cNvPr id="4" name="Slide Number Placeholder 3"/>
          <p:cNvSpPr>
            <a:spLocks noGrp="1"/>
          </p:cNvSpPr>
          <p:nvPr>
            <p:ph type="sldNum" sz="quarter" idx="5"/>
          </p:nvPr>
        </p:nvSpPr>
        <p:spPr/>
        <p:txBody>
          <a:bodyPr/>
          <a:lstStyle/>
          <a:p>
            <a:fld id="{46CB1BC0-3BBB-5148-866E-5F72B0D631B6}" type="slidenum">
              <a:rPr lang="de-DE" smtClean="0"/>
              <a:t>13</a:t>
            </a:fld>
            <a:endParaRPr lang="de-DE"/>
          </a:p>
        </p:txBody>
      </p:sp>
    </p:spTree>
    <p:extLst>
      <p:ext uri="{BB962C8B-B14F-4D97-AF65-F5344CB8AC3E}">
        <p14:creationId xmlns:p14="http://schemas.microsoft.com/office/powerpoint/2010/main" val="372001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Green bonds, a more recent development, are also rapidly on the rise. This indicates that more and more IGE projects are being implemented.</a:t>
            </a:r>
            <a:endParaRPr lang="en-US" dirty="0"/>
          </a:p>
          <a:p>
            <a:endParaRPr lang="en-US" dirty="0"/>
          </a:p>
          <a:p>
            <a:r>
              <a:rPr lang="en-US" sz="1200" dirty="0"/>
              <a:t>Source: S&amp;P Global Ratings, 2019: </a:t>
            </a:r>
            <a:r>
              <a:rPr lang="en-CA" dirty="0">
                <a:hlinkClick r:id="rId3"/>
              </a:rPr>
              <a:t>https://www.spglobal.com/marketintelligence/en/news-insights/trending/P9Lq4MCmw-HL6iMRUKgEHg2</a:t>
            </a:r>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14</a:t>
            </a:fld>
            <a:endParaRPr lang="de-DE"/>
          </a:p>
        </p:txBody>
      </p:sp>
    </p:spTree>
    <p:extLst>
      <p:ext uri="{BB962C8B-B14F-4D97-AF65-F5344CB8AC3E}">
        <p14:creationId xmlns:p14="http://schemas.microsoft.com/office/powerpoint/2010/main" val="422657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15</a:t>
            </a:fld>
            <a:endParaRPr lang="de-DE"/>
          </a:p>
        </p:txBody>
      </p:sp>
    </p:spTree>
    <p:extLst>
      <p:ext uri="{BB962C8B-B14F-4D97-AF65-F5344CB8AC3E}">
        <p14:creationId xmlns:p14="http://schemas.microsoft.com/office/powerpoint/2010/main" val="274783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a:t>
            </a:r>
            <a:r>
              <a:rPr lang="en-US" baseline="0" dirty="0"/>
              <a:t> from UNEP’s Green Economy Report. This is an early definition, representing the starting point for the field, which has been further customized and improved. </a:t>
            </a:r>
          </a:p>
          <a:p>
            <a:endParaRPr lang="en-US" baseline="0" dirty="0"/>
          </a:p>
          <a:p>
            <a:r>
              <a:rPr lang="en-CA" sz="1200" b="0" i="0" u="none" strike="noStrike" kern="1200" baseline="0" dirty="0">
                <a:solidFill>
                  <a:schemeClr val="tx1"/>
                </a:solidFill>
                <a:latin typeface="+mn-lt"/>
                <a:ea typeface="+mn-ea"/>
                <a:cs typeface="+mn-cs"/>
              </a:rPr>
              <a:t>For example, PAGE (2017) says: ”An Inclusive Green Economy is a pathway for delivering sustainable development and a response to three sets of global challenges, namely: (a) persistent poverty; (b) overstepped planetary boundaries; and (c) inequitable sharing of growing prosperity.</a:t>
            </a:r>
          </a:p>
          <a:p>
            <a:endParaRPr lang="en-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CA" sz="1200" b="0" i="0" u="none" strike="noStrike" kern="1200" baseline="0" dirty="0">
                <a:solidFill>
                  <a:schemeClr val="tx1"/>
                </a:solidFill>
                <a:latin typeface="+mn-lt"/>
                <a:ea typeface="+mn-ea"/>
                <a:cs typeface="+mn-cs"/>
              </a:rPr>
              <a:t>PAGE, 2017: The Green Economy Progress Measurement Framework – Methodology.</a:t>
            </a:r>
            <a:endParaRPr lang="en-US" dirty="0"/>
          </a:p>
          <a:p>
            <a:endParaRPr lang="en-CA"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16</a:t>
            </a:fld>
            <a:endParaRPr lang="de-DE"/>
          </a:p>
        </p:txBody>
      </p:sp>
    </p:spTree>
    <p:extLst>
      <p:ext uri="{BB962C8B-B14F-4D97-AF65-F5344CB8AC3E}">
        <p14:creationId xmlns:p14="http://schemas.microsoft.com/office/powerpoint/2010/main" val="349963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IGE is an </a:t>
            </a:r>
            <a:r>
              <a:rPr lang="en-US" dirty="0"/>
              <a:t>economy that “is low carbon, efficient and clean in production, but also inclusive in consumption and outcomes, based on sharing, circularity, collaboration, solidarity, resilience, opportunity and interdependence. </a:t>
            </a:r>
          </a:p>
          <a:p>
            <a:endParaRPr lang="en-US" dirty="0"/>
          </a:p>
          <a:p>
            <a:r>
              <a:rPr lang="en-US" dirty="0"/>
              <a:t>It is focused on expanding options and choices for national economies, using targeted and appropriate fiscal and social protection policies, and backed up by strong institutions that are specifically geared to safeguarding social and ecological floors” (UN Environment, 2015).</a:t>
            </a:r>
          </a:p>
          <a:p>
            <a:endParaRPr lang="en-US" dirty="0"/>
          </a:p>
          <a:p>
            <a:r>
              <a:rPr lang="en-US" dirty="0"/>
              <a:t>Source: </a:t>
            </a:r>
            <a:r>
              <a:rPr lang="en-CA" sz="1200" b="0" i="0" u="none" strike="noStrike" kern="1200" baseline="0" dirty="0">
                <a:solidFill>
                  <a:schemeClr val="tx1"/>
                </a:solidFill>
                <a:latin typeface="+mn-lt"/>
                <a:ea typeface="+mn-ea"/>
                <a:cs typeface="+mn-cs"/>
              </a:rPr>
              <a:t>PAGE, 2017: The Green Economy Progress Measurement Framework – Methodology.</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17</a:t>
            </a:fld>
            <a:endParaRPr lang="de-DE"/>
          </a:p>
        </p:txBody>
      </p:sp>
    </p:spTree>
    <p:extLst>
      <p:ext uri="{BB962C8B-B14F-4D97-AF65-F5344CB8AC3E}">
        <p14:creationId xmlns:p14="http://schemas.microsoft.com/office/powerpoint/2010/main" val="171935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A green economy must be inclusive and pro-poor.</a:t>
            </a:r>
          </a:p>
          <a:p>
            <a:pPr indent="0">
              <a:buNone/>
            </a:pPr>
            <a:endParaRPr lang="en-US" dirty="0"/>
          </a:p>
          <a:p>
            <a:pPr indent="0">
              <a:buNone/>
            </a:pPr>
            <a:r>
              <a:rPr lang="en-US" dirty="0"/>
              <a:t>It focuses on resource use, such as supporting water efficiency and sustainable agriculture practices, to increase production as well as food security and, simultaneously, improve access to water for all.</a:t>
            </a:r>
          </a:p>
          <a:p>
            <a:pPr indent="0">
              <a:buNone/>
            </a:pPr>
            <a:endParaRPr lang="en-US" dirty="0"/>
          </a:p>
          <a:p>
            <a:pPr indent="0">
              <a:buNone/>
            </a:pPr>
            <a:r>
              <a:rPr lang="en-US" dirty="0"/>
              <a:t>Ensures a fair distribution of costs and benefits, such as by calling for the use of incentive measures for farmers and poor communities, to stimulate entrepreneurship. </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18</a:t>
            </a:fld>
            <a:endParaRPr lang="de-DE"/>
          </a:p>
        </p:txBody>
      </p:sp>
    </p:spTree>
    <p:extLst>
      <p:ext uri="{BB962C8B-B14F-4D97-AF65-F5344CB8AC3E}">
        <p14:creationId xmlns:p14="http://schemas.microsoft.com/office/powerpoint/2010/main" val="2387561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definitions similar to the IGE.</a:t>
            </a:r>
            <a:r>
              <a:rPr lang="en-US" baseline="0" dirty="0"/>
              <a:t> This and the next slides provide a few examples. The underlying concept is very similar to the one of the IGE (see text in quotes), but different terms are used by different organizations. This is to create ownership and to stress specific aspects of the IGE, those aspects that are key to the mission of each organization that works on sustainable development, such as environment, economic growth, industrial development and jobs. </a:t>
            </a:r>
            <a:endParaRPr lang="en-US" dirty="0"/>
          </a:p>
          <a:p>
            <a:endParaRPr lang="en-US" dirty="0"/>
          </a:p>
          <a:p>
            <a:r>
              <a:rPr lang="en-US" dirty="0"/>
              <a:t>“Economic progress that fosters environmentally sustainable, low-carbon and socially inclusive development” (UN-ESCAP et al., 2010).</a:t>
            </a:r>
          </a:p>
          <a:p>
            <a:endParaRPr lang="en-US" dirty="0"/>
          </a:p>
          <a:p>
            <a:r>
              <a:rPr lang="en-US" dirty="0"/>
              <a:t>“Green growth means fostering economic growth and development, while ensuring that natural assets continue to provide the resources and environmental services on which our well-being relies” (OECD, 2011).</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19</a:t>
            </a:fld>
            <a:endParaRPr lang="de-DE"/>
          </a:p>
        </p:txBody>
      </p:sp>
    </p:spTree>
    <p:extLst>
      <p:ext uri="{BB962C8B-B14F-4D97-AF65-F5344CB8AC3E}">
        <p14:creationId xmlns:p14="http://schemas.microsoft.com/office/powerpoint/2010/main" val="581895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 is also very similar to the IGE. The CE</a:t>
            </a:r>
            <a:r>
              <a:rPr lang="en-US" baseline="0" dirty="0"/>
              <a:t> is a</a:t>
            </a:r>
            <a:r>
              <a:rPr lang="en-US" dirty="0"/>
              <a:t>n economy that reduces the consumption of resources and the generation of waste, and reuses and recycles waste throughout the production, distribution and consumption processes. As a result, it could be said that the CE is</a:t>
            </a:r>
            <a:r>
              <a:rPr lang="en-US" baseline="0" dirty="0"/>
              <a:t> a strategy that is a subset of the broader concept of IGE that is consistent but narrower in scope.</a:t>
            </a:r>
            <a:endParaRPr lang="en-US" dirty="0"/>
          </a:p>
          <a:p>
            <a:endParaRPr lang="en-US" dirty="0"/>
          </a:p>
          <a:p>
            <a:r>
              <a:rPr lang="en-US" dirty="0"/>
              <a:t>Source: UN Environment, 2018: </a:t>
            </a:r>
            <a:r>
              <a:rPr lang="en-CA" dirty="0">
                <a:hlinkClick r:id="rId3"/>
              </a:rPr>
              <a:t>https://www.unenvironment.org/events/workshop/strengthening-leadership-circular-economy</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20</a:t>
            </a:fld>
            <a:endParaRPr lang="de-DE"/>
          </a:p>
        </p:txBody>
      </p:sp>
    </p:spTree>
    <p:extLst>
      <p:ext uri="{BB962C8B-B14F-4D97-AF65-F5344CB8AC3E}">
        <p14:creationId xmlns:p14="http://schemas.microsoft.com/office/powerpoint/2010/main" val="23173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a:t>
            </a:fld>
            <a:endParaRPr lang="de-DE"/>
          </a:p>
        </p:txBody>
      </p:sp>
    </p:spTree>
    <p:extLst>
      <p:ext uri="{BB962C8B-B14F-4D97-AF65-F5344CB8AC3E}">
        <p14:creationId xmlns:p14="http://schemas.microsoft.com/office/powerpoint/2010/main" val="302649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 shows how the CE</a:t>
            </a:r>
            <a:r>
              <a:rPr lang="en-US" baseline="0" dirty="0"/>
              <a:t> is characterized by circular (or feedback) dynamics. A conventional approach is instead linear, leading to waste generation with minimal reuse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PBL, 2016: Why a circular economy? PBL Netherlands Environmental Assessment Agency, The Hague.</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21</a:t>
            </a:fld>
            <a:endParaRPr lang="de-DE"/>
          </a:p>
        </p:txBody>
      </p:sp>
    </p:spTree>
    <p:extLst>
      <p:ext uri="{BB962C8B-B14F-4D97-AF65-F5344CB8AC3E}">
        <p14:creationId xmlns:p14="http://schemas.microsoft.com/office/powerpoint/2010/main" val="67439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ILO defines green jobs as good for the environment, good for the economy and good for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Source: ILO, 2019: Green Jobs: The key to sustainable development:</a:t>
            </a:r>
          </a:p>
          <a:p>
            <a:r>
              <a:rPr lang="en-CA" dirty="0">
                <a:hlinkClick r:id="rId3"/>
              </a:rPr>
              <a:t>https://www.ilo.org/global/about-the-ilo/multimedia/video/institutional-videos/WCMS_660556/lang--en/index.htm</a:t>
            </a:r>
            <a:endParaRPr lang="en-CA" dirty="0"/>
          </a:p>
          <a:p>
            <a:endParaRPr lang="en-CA" dirty="0"/>
          </a:p>
          <a:p>
            <a:r>
              <a:rPr lang="en-CA" dirty="0"/>
              <a:t>Suggest playing short video: </a:t>
            </a:r>
            <a:r>
              <a:rPr lang="en-CA" sz="1200" b="0" i="0" u="none" strike="noStrike" kern="1200" dirty="0">
                <a:solidFill>
                  <a:schemeClr val="tx1"/>
                </a:solidFill>
                <a:effectLst/>
                <a:latin typeface="+mn-lt"/>
                <a:ea typeface="+mn-ea"/>
                <a:cs typeface="+mn-cs"/>
                <a:hlinkClick r:id="rId4"/>
              </a:rPr>
              <a:t>https://youtu.be/cSIg0hSm6OM</a:t>
            </a:r>
            <a:endParaRPr lang="en-US" dirty="0"/>
          </a:p>
          <a:p>
            <a:endParaRPr lang="en-US" dirty="0"/>
          </a:p>
          <a:p>
            <a:r>
              <a:rPr lang="en-US" dirty="0"/>
              <a:t>Source: ILO, 2016: Greening Economies, Enterprises and Jobs - The role of employers' organizations in the promotion of environmentally sustainable economies and enterprises. International Training Centre of the International </a:t>
            </a:r>
            <a:r>
              <a:rPr lang="en-GB" noProof="0" dirty="0"/>
              <a:t>Labour</a:t>
            </a:r>
            <a:r>
              <a:rPr lang="en-US" dirty="0"/>
              <a:t> Organization, 2016.</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22</a:t>
            </a:fld>
            <a:endParaRPr lang="de-DE"/>
          </a:p>
        </p:txBody>
      </p:sp>
    </p:spTree>
    <p:extLst>
      <p:ext uri="{BB962C8B-B14F-4D97-AF65-F5344CB8AC3E}">
        <p14:creationId xmlns:p14="http://schemas.microsoft.com/office/powerpoint/2010/main" val="280009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indicated above, there are only small differences across definitions, such as different</a:t>
            </a:r>
            <a:r>
              <a:rPr lang="en-GB" baseline="0" dirty="0"/>
              <a:t> terms but with the same underlying elements: emphasis on the economy and growth, mention of inclusiveness and recognition of the importance of the environment. The differences are </a:t>
            </a:r>
            <a:r>
              <a:rPr lang="en-GB" dirty="0"/>
              <a:t>often only driven by the mandate and focus of the organisation that coined and</a:t>
            </a:r>
            <a:r>
              <a:rPr lang="en-GB" baseline="0" dirty="0"/>
              <a:t> uses the definition. For example, UNEP emphasizes the environment, prioritizing developing countries that still have a considerable amount of natural capital, whereas the OCED emphasizes economic growth, representing developed countries that have already lost most of their biodiversity.</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23</a:t>
            </a:fld>
            <a:endParaRPr lang="de-DE"/>
          </a:p>
        </p:txBody>
      </p:sp>
    </p:spTree>
    <p:extLst>
      <p:ext uri="{BB962C8B-B14F-4D97-AF65-F5344CB8AC3E}">
        <p14:creationId xmlns:p14="http://schemas.microsoft.com/office/powerpoint/2010/main" val="3391255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approach to an IGE.  In an IGE, growth in income and employment are driven by public and private investments that reduce carbon emissions and pollution, enhance resource and energy efficiency, and prevent the loss of biodiversity and ecosystem services.  Moreover, these investments need to be catalyzed and supported by targeted public expenditure and policy reforms.  An IGE recognizes natural capital as a critical economic asset.</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24</a:t>
            </a:fld>
            <a:endParaRPr lang="de-DE"/>
          </a:p>
        </p:txBody>
      </p:sp>
    </p:spTree>
    <p:extLst>
      <p:ext uri="{BB962C8B-B14F-4D97-AF65-F5344CB8AC3E}">
        <p14:creationId xmlns:p14="http://schemas.microsoft.com/office/powerpoint/2010/main" val="380001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crucial that the IGE is aligned with national development plans. An IGE is likely to be unsuccessful if it creates a parallel planning process at the country level. It is instead more likely to be successful if the concepts of the IGE are embedded in existing/ongoing</a:t>
            </a:r>
            <a:r>
              <a:rPr lang="en-US" baseline="0" dirty="0"/>
              <a:t> planning exercises at the sectoral and national levels.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25</a:t>
            </a:fld>
            <a:endParaRPr lang="de-DE"/>
          </a:p>
        </p:txBody>
      </p:sp>
    </p:spTree>
    <p:extLst>
      <p:ext uri="{BB962C8B-B14F-4D97-AF65-F5344CB8AC3E}">
        <p14:creationId xmlns:p14="http://schemas.microsoft.com/office/powerpoint/2010/main" val="3622597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At the operational level, a Green Economy is seen as one where growth in income and employment is driven by </a:t>
            </a:r>
            <a:r>
              <a:rPr lang="en-US" u="sng" dirty="0"/>
              <a:t>investments</a:t>
            </a:r>
            <a:r>
              <a:rPr lang="en-US" dirty="0"/>
              <a:t> that (EMG, 2011): </a:t>
            </a:r>
          </a:p>
          <a:p>
            <a:r>
              <a:rPr lang="en-US" dirty="0"/>
              <a:t>1) Reduce carbon emissions and pollution; </a:t>
            </a:r>
          </a:p>
          <a:p>
            <a:r>
              <a:rPr lang="en-US" dirty="0"/>
              <a:t>2) Enhance energy and resource efficiency; </a:t>
            </a:r>
          </a:p>
          <a:p>
            <a:r>
              <a:rPr lang="en-US" dirty="0"/>
              <a:t>3)</a:t>
            </a:r>
            <a:r>
              <a:rPr lang="en-US" baseline="0" dirty="0"/>
              <a:t> </a:t>
            </a:r>
            <a:r>
              <a:rPr lang="en-US" dirty="0"/>
              <a:t>Prevent the loss of biodiversity and ecosystem services</a:t>
            </a:r>
          </a:p>
          <a:p>
            <a:endParaRPr lang="en-US" dirty="0"/>
          </a:p>
          <a:p>
            <a:r>
              <a:rPr lang="en-US" dirty="0"/>
              <a:t>This can reduce emissions, minimize</a:t>
            </a:r>
            <a:r>
              <a:rPr lang="en-US" baseline="0" dirty="0"/>
              <a:t> waste (and related negative externalities) and avoid the loss of biodiversity, hence supporting maintaining critical ecosystem services.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27</a:t>
            </a:fld>
            <a:endParaRPr lang="de-DE"/>
          </a:p>
        </p:txBody>
      </p:sp>
    </p:spTree>
    <p:extLst>
      <p:ext uri="{BB962C8B-B14F-4D97-AF65-F5344CB8AC3E}">
        <p14:creationId xmlns:p14="http://schemas.microsoft.com/office/powerpoint/2010/main" val="299383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to realize an IGE. Investments are critical, and there are three ways to generate investments: public incentives and disincentives, public targets and mandates, and social interventions, such as awareness raising and capacity building.</a:t>
            </a:r>
          </a:p>
          <a:p>
            <a:endParaRPr lang="en-US" dirty="0"/>
          </a:p>
          <a:p>
            <a:r>
              <a:rPr lang="en-US" dirty="0"/>
              <a:t>Source: GGBP, 2014: Green Growth in Practice - Lessons from Country Experience. Green Growth Best Practice.</a:t>
            </a:r>
          </a:p>
        </p:txBody>
      </p:sp>
      <p:sp>
        <p:nvSpPr>
          <p:cNvPr id="4" name="Slide Number Placeholder 3"/>
          <p:cNvSpPr>
            <a:spLocks noGrp="1"/>
          </p:cNvSpPr>
          <p:nvPr>
            <p:ph type="sldNum" sz="quarter" idx="10"/>
          </p:nvPr>
        </p:nvSpPr>
        <p:spPr/>
        <p:txBody>
          <a:bodyPr/>
          <a:lstStyle/>
          <a:p>
            <a:fld id="{46CB1BC0-3BBB-5148-866E-5F72B0D631B6}" type="slidenum">
              <a:rPr lang="de-DE" smtClean="0"/>
              <a:t>28</a:t>
            </a:fld>
            <a:endParaRPr lang="de-DE"/>
          </a:p>
        </p:txBody>
      </p:sp>
    </p:spTree>
    <p:extLst>
      <p:ext uri="{BB962C8B-B14F-4D97-AF65-F5344CB8AC3E}">
        <p14:creationId xmlns:p14="http://schemas.microsoft.com/office/powerpoint/2010/main" val="3604463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investments are:</a:t>
            </a:r>
            <a:r>
              <a:rPr lang="en-US" baseline="0" dirty="0"/>
              <a:t> </a:t>
            </a:r>
          </a:p>
          <a:p>
            <a:r>
              <a:rPr lang="en-US" baseline="0" dirty="0"/>
              <a:t>- </a:t>
            </a:r>
            <a:r>
              <a:rPr lang="en-US" dirty="0"/>
              <a:t>Direct public intervention, originating from budgetary allocation, aimed at creating new or improved green infrastructure, or restructuring existing public services.</a:t>
            </a:r>
          </a:p>
          <a:p>
            <a:r>
              <a:rPr lang="en-US" dirty="0"/>
              <a:t>- Private investment in infrastructure or more generally in assets, such as solar panels, energy efficient LED lights and electric vehicles. </a:t>
            </a:r>
          </a:p>
          <a:p>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29</a:t>
            </a:fld>
            <a:endParaRPr lang="de-DE"/>
          </a:p>
        </p:txBody>
      </p:sp>
    </p:spTree>
    <p:extLst>
      <p:ext uri="{BB962C8B-B14F-4D97-AF65-F5344CB8AC3E}">
        <p14:creationId xmlns:p14="http://schemas.microsoft.com/office/powerpoint/2010/main" val="217508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Sources:</a:t>
            </a:r>
          </a:p>
          <a:p>
            <a:r>
              <a:rPr lang="en-US" sz="1200" b="0" i="0" u="none" strike="noStrike" kern="1200" baseline="0" dirty="0">
                <a:solidFill>
                  <a:schemeClr val="tx1"/>
                </a:solidFill>
                <a:latin typeface="+mn-lt"/>
                <a:ea typeface="+mn-ea"/>
                <a:cs typeface="+mn-cs"/>
              </a:rPr>
              <a:t>World Bank, 2012: Inclusive green growth: The pathway to sustainable development. Washington.</a:t>
            </a:r>
          </a:p>
          <a:p>
            <a:r>
              <a:rPr lang="en-US" sz="1200" b="0" i="0" u="none" strike="noStrike" kern="1200" baseline="0" dirty="0">
                <a:solidFill>
                  <a:schemeClr val="tx1"/>
                </a:solidFill>
                <a:latin typeface="+mn-lt"/>
                <a:ea typeface="+mn-ea"/>
                <a:cs typeface="+mn-cs"/>
              </a:rPr>
              <a:t>Invest in Morocco, 2016: Investment opportunities in solar energy. Retrieved from www.invest.gov.ma/?Id=24&amp;lang=en&amp;RefCat=2&amp;Ref=145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UNEP, 2018: Green Industrial Policy - Concept, Policies, Country Experiences.</a:t>
            </a:r>
          </a:p>
        </p:txBody>
      </p:sp>
      <p:sp>
        <p:nvSpPr>
          <p:cNvPr id="4" name="Slide Number Placeholder 3"/>
          <p:cNvSpPr>
            <a:spLocks noGrp="1"/>
          </p:cNvSpPr>
          <p:nvPr>
            <p:ph type="sldNum" sz="quarter" idx="5"/>
          </p:nvPr>
        </p:nvSpPr>
        <p:spPr/>
        <p:txBody>
          <a:bodyPr/>
          <a:lstStyle/>
          <a:p>
            <a:fld id="{46CB1BC0-3BBB-5148-866E-5F72B0D631B6}" type="slidenum">
              <a:rPr lang="de-DE" smtClean="0"/>
              <a:t>30</a:t>
            </a:fld>
            <a:endParaRPr lang="de-DE"/>
          </a:p>
        </p:txBody>
      </p:sp>
    </p:spTree>
    <p:extLst>
      <p:ext uri="{BB962C8B-B14F-4D97-AF65-F5344CB8AC3E}">
        <p14:creationId xmlns:p14="http://schemas.microsoft.com/office/powerpoint/2010/main" val="2891754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Sources:</a:t>
            </a:r>
          </a:p>
          <a:p>
            <a:r>
              <a:rPr lang="pt-BR" sz="1200" b="0" i="0" u="none" strike="noStrike" kern="1200" baseline="0" dirty="0">
                <a:solidFill>
                  <a:schemeClr val="tx1"/>
                </a:solidFill>
                <a:latin typeface="+mn-lt"/>
                <a:ea typeface="+mn-ea"/>
                <a:cs typeface="+mn-cs"/>
              </a:rPr>
              <a:t>Nyko, D., Garcia, J. L. F., Milanez, A. Y., &amp; Dunham, F. B., 2010: A corrida tecnológica pelos biocombustíveis de segunda geração: uma perspectiva comparada. BNDES Setorial, Rio de Janeiro, (32), </a:t>
            </a:r>
            <a:r>
              <a:rPr lang="en-US" sz="1200" b="0" i="0" u="none" strike="noStrike" kern="1200" baseline="0" dirty="0">
                <a:solidFill>
                  <a:schemeClr val="tx1"/>
                </a:solidFill>
                <a:latin typeface="+mn-lt"/>
                <a:ea typeface="+mn-ea"/>
                <a:cs typeface="+mn-cs"/>
              </a:rPr>
              <a:t>5–48.</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Milanez, A.Y., Nyko, D., Valente, M.S., Sousa, L.C. de, Bonomi, A., Jesus, C.D.F. de, Chagas, M.F., Watanabe, M. D. B., Rezende, M. C. A. F., Cavalett, </a:t>
            </a:r>
            <a:r>
              <a:rPr lang="pt-BR" sz="1200" b="0" i="0" u="none" strike="noStrike" kern="1200" baseline="0" dirty="0">
                <a:solidFill>
                  <a:schemeClr val="tx1"/>
                </a:solidFill>
                <a:latin typeface="+mn-lt"/>
                <a:ea typeface="+mn-ea"/>
                <a:cs typeface="+mn-cs"/>
              </a:rPr>
              <a:t>O., Junqueira, T. L., &amp; Gouveia, V.L.R de, 2015: De promessa a realidade: como o etanol celulósico pode revolucionar a indústria da cana-de-açúcar – uma avaliação do potencial competitivo e sugestões de política pública. BNDES Setorial 41, </a:t>
            </a:r>
            <a:r>
              <a:rPr lang="en-US" sz="1200" b="0" i="0" u="none" strike="noStrike" kern="1200" baseline="0" dirty="0">
                <a:solidFill>
                  <a:schemeClr val="tx1"/>
                </a:solidFill>
                <a:latin typeface="+mn-lt"/>
                <a:ea typeface="+mn-ea"/>
                <a:cs typeface="+mn-cs"/>
              </a:rPr>
              <a:t>Rio de Janeiro, (41).</a:t>
            </a:r>
          </a:p>
          <a:p>
            <a:endParaRPr lang="en-US" dirty="0"/>
          </a:p>
          <a:p>
            <a:r>
              <a:rPr lang="en-US" sz="1200" b="0" i="0" u="none" strike="noStrike" kern="1200" baseline="0" dirty="0">
                <a:solidFill>
                  <a:schemeClr val="tx1"/>
                </a:solidFill>
                <a:latin typeface="+mn-lt"/>
                <a:ea typeface="+mn-ea"/>
                <a:cs typeface="+mn-cs"/>
              </a:rPr>
              <a:t>CGEE, 2016: Second Generation Sugarcane Bioenergy &amp; Biochemicals: Advanced Low-Carbon Fuels for Transport and Industry. Final Version. Brasília: Center for Strategic Studies and Management (CGEE).</a:t>
            </a:r>
          </a:p>
        </p:txBody>
      </p:sp>
      <p:sp>
        <p:nvSpPr>
          <p:cNvPr id="4" name="Slide Number Placeholder 3"/>
          <p:cNvSpPr>
            <a:spLocks noGrp="1"/>
          </p:cNvSpPr>
          <p:nvPr>
            <p:ph type="sldNum" sz="quarter" idx="5"/>
          </p:nvPr>
        </p:nvSpPr>
        <p:spPr/>
        <p:txBody>
          <a:bodyPr/>
          <a:lstStyle/>
          <a:p>
            <a:fld id="{46CB1BC0-3BBB-5148-866E-5F72B0D631B6}" type="slidenum">
              <a:rPr lang="de-DE" smtClean="0"/>
              <a:t>31</a:t>
            </a:fld>
            <a:endParaRPr lang="de-DE"/>
          </a:p>
        </p:txBody>
      </p:sp>
    </p:spTree>
    <p:extLst>
      <p:ext uri="{BB962C8B-B14F-4D97-AF65-F5344CB8AC3E}">
        <p14:creationId xmlns:p14="http://schemas.microsoft.com/office/powerpoint/2010/main" val="225599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The scale of the challenges over the coming decades is clear.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1) We will need to meet the needs of a growing population of between nine and 10 billion people by 2050 while keeping resource consumption and environmental impacts within the</a:t>
            </a:r>
            <a:r>
              <a:rPr lang="en-US" baseline="0" dirty="0"/>
              <a:t> </a:t>
            </a:r>
            <a:r>
              <a:rPr lang="en-US" dirty="0"/>
              <a:t>Earth’s natural limits,</a:t>
            </a:r>
            <a:r>
              <a:rPr lang="en-US" baseline="0" dirty="0"/>
              <a:t> also called “</a:t>
            </a:r>
            <a:r>
              <a:rPr lang="en-US" dirty="0"/>
              <a:t>carrying capacity”.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 An example</a:t>
            </a:r>
            <a:r>
              <a:rPr lang="en-US" baseline="0" dirty="0"/>
              <a:t> of the above: f</a:t>
            </a:r>
            <a:r>
              <a:rPr lang="en-US" dirty="0"/>
              <a:t>ood demand is expected to grow by 50 per cent by 2030, energy consumption will increase by 45 per cent and the need for water by 30 per cent, all the while supply is being increasingly limited by environmental boundaries (Global Sustainability Panel, 2012).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3) The solution is</a:t>
            </a:r>
            <a:r>
              <a:rPr lang="en-US" baseline="0" dirty="0"/>
              <a:t> a</a:t>
            </a:r>
            <a:r>
              <a:rPr lang="en-US" dirty="0"/>
              <a:t>n inclusive green economy, an alternative to today's dominant economic model, which exacerbates inequalities, encourages waste, triggers resource scarcities, and generates widespread threats to the environment and human health. Over the past decade, the concept of the green economy has emerged as a strategic priority for many governments.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a:t>
            </a:fld>
            <a:endParaRPr lang="de-DE"/>
          </a:p>
        </p:txBody>
      </p:sp>
    </p:spTree>
    <p:extLst>
      <p:ext uri="{BB962C8B-B14F-4D97-AF65-F5344CB8AC3E}">
        <p14:creationId xmlns:p14="http://schemas.microsoft.com/office/powerpoint/2010/main" val="1226787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Incentives and disincentives aim at changing investment behavior. They make certain investments more or less attractive.</a:t>
            </a:r>
            <a:r>
              <a:rPr lang="en-US" baseline="0" dirty="0"/>
              <a:t> In the case of incentives, used as an example, a cost-sharing mechanism is introduced. The full cost is split between those that provide the incentive and those that invest, with a lower cost to sustain. </a:t>
            </a:r>
            <a:r>
              <a:rPr lang="en-US" dirty="0"/>
              <a:t>Examples include feed-in tariffs for renewable energy and the removal of fossil fuel subsidies.</a:t>
            </a:r>
          </a:p>
          <a:p>
            <a:pPr marL="342900" indent="-342900"/>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32</a:t>
            </a:fld>
            <a:endParaRPr lang="de-DE"/>
          </a:p>
        </p:txBody>
      </p:sp>
    </p:spTree>
    <p:extLst>
      <p:ext uri="{BB962C8B-B14F-4D97-AF65-F5344CB8AC3E}">
        <p14:creationId xmlns:p14="http://schemas.microsoft.com/office/powerpoint/2010/main" val="295594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Source: Lütkenhorst, W., &amp; Pegels, A., 2014: Stable policies - </a:t>
            </a:r>
            <a:r>
              <a:rPr lang="en-US" sz="1200" b="0" i="0" u="none" strike="noStrike" kern="1200" baseline="0" dirty="0">
                <a:solidFill>
                  <a:schemeClr val="tx1"/>
                </a:solidFill>
                <a:latin typeface="+mn-lt"/>
                <a:ea typeface="+mn-ea"/>
                <a:cs typeface="+mn-cs"/>
              </a:rPr>
              <a:t>turbulent markets: Germany’s green industrial policy: the costs and benefits of promoting solar PV and wind energy. Research report. Winnipeg, Manitoba, Geneva, Switzerland, Beaconsfield, Quebec. International Institute for Sustainable Development; Global Subsidies Initiative; Canadian Electronic Library.</a:t>
            </a:r>
          </a:p>
        </p:txBody>
      </p:sp>
      <p:sp>
        <p:nvSpPr>
          <p:cNvPr id="4" name="Slide Number Placeholder 3"/>
          <p:cNvSpPr>
            <a:spLocks noGrp="1"/>
          </p:cNvSpPr>
          <p:nvPr>
            <p:ph type="sldNum" sz="quarter" idx="5"/>
          </p:nvPr>
        </p:nvSpPr>
        <p:spPr/>
        <p:txBody>
          <a:bodyPr/>
          <a:lstStyle/>
          <a:p>
            <a:fld id="{46CB1BC0-3BBB-5148-866E-5F72B0D631B6}" type="slidenum">
              <a:rPr lang="de-DE" smtClean="0"/>
              <a:t>33</a:t>
            </a:fld>
            <a:endParaRPr lang="de-DE"/>
          </a:p>
        </p:txBody>
      </p:sp>
    </p:spTree>
    <p:extLst>
      <p:ext uri="{BB962C8B-B14F-4D97-AF65-F5344CB8AC3E}">
        <p14:creationId xmlns:p14="http://schemas.microsoft.com/office/powerpoint/2010/main" val="920920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Sources:</a:t>
            </a:r>
          </a:p>
          <a:p>
            <a:r>
              <a:rPr lang="en-US" sz="1200" b="0" i="0" u="none" strike="noStrike" kern="1200" baseline="0" dirty="0">
                <a:solidFill>
                  <a:schemeClr val="tx1"/>
                </a:solidFill>
                <a:latin typeface="+mn-lt"/>
                <a:ea typeface="+mn-ea"/>
                <a:cs typeface="+mn-cs"/>
              </a:rPr>
              <a:t>BNDES &amp; CGEE, 2008: Sugarcane-based bioethanol: energy for sustainable development. Rio de Janeiro, BNDES.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Meyer, D, Mytelka, L., Press, R., Dall’Oglio, E.L., de </a:t>
            </a:r>
            <a:r>
              <a:rPr lang="sv-SE" sz="1200" b="0" i="0" u="none" strike="noStrike" kern="1200" baseline="0" dirty="0">
                <a:solidFill>
                  <a:schemeClr val="tx1"/>
                </a:solidFill>
                <a:latin typeface="+mn-lt"/>
                <a:ea typeface="+mn-ea"/>
                <a:cs typeface="+mn-cs"/>
              </a:rPr>
              <a:t>Souza Jr., P.T., &amp; Grubler, A., 2012: Brazilian </a:t>
            </a:r>
            <a:r>
              <a:rPr lang="en-US" sz="1200" b="0" i="0" u="none" strike="noStrike" kern="1200" baseline="0" dirty="0">
                <a:solidFill>
                  <a:schemeClr val="tx1"/>
                </a:solidFill>
                <a:latin typeface="+mn-lt"/>
                <a:ea typeface="+mn-ea"/>
                <a:cs typeface="+mn-cs"/>
              </a:rPr>
              <a:t>Ethanol: unpacking a success story of energy technology innovation.  Grubler A., Aguayo, F., Gallagher, K.S., Hekkert, M., Jiang, K., Mytelka, L., Neij, L., Nemet, G., &amp; Wilson, C. Historical case studies of energy technology innovation, chapter 24, Cambridge University Press.</a:t>
            </a:r>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34</a:t>
            </a:fld>
            <a:endParaRPr lang="de-DE"/>
          </a:p>
        </p:txBody>
      </p:sp>
    </p:spTree>
    <p:extLst>
      <p:ext uri="{BB962C8B-B14F-4D97-AF65-F5344CB8AC3E}">
        <p14:creationId xmlns:p14="http://schemas.microsoft.com/office/powerpoint/2010/main" val="98910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Targets and mandates require that the full</a:t>
            </a:r>
            <a:r>
              <a:rPr lang="en-US" baseline="0" dirty="0"/>
              <a:t> investment is sustained by citizens and businesses. These are often implemented when there is a positive return on investment, and it makes economic sense to invest.</a:t>
            </a:r>
          </a:p>
          <a:p>
            <a:pPr marL="0" indent="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include Renewable Energy Standards (RES), Fuel efficiency standards in the EU, the establishment of protected areas and environmental remediation.</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35</a:t>
            </a:fld>
            <a:endParaRPr lang="de-DE"/>
          </a:p>
        </p:txBody>
      </p:sp>
    </p:spTree>
    <p:extLst>
      <p:ext uri="{BB962C8B-B14F-4D97-AF65-F5344CB8AC3E}">
        <p14:creationId xmlns:p14="http://schemas.microsoft.com/office/powerpoint/2010/main" val="1198620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a:t>
            </a:r>
            <a:r>
              <a:rPr lang="en-US" sz="1200" b="0" i="0" u="none" strike="noStrike" kern="1200" baseline="0" dirty="0" err="1">
                <a:solidFill>
                  <a:schemeClr val="tx1"/>
                </a:solidFill>
                <a:latin typeface="+mn-lt"/>
                <a:ea typeface="+mn-ea"/>
                <a:cs typeface="+mn-cs"/>
              </a:rPr>
              <a:t>Daouda</a:t>
            </a:r>
            <a:r>
              <a:rPr lang="en-US" sz="1200" b="0" i="0" u="none" strike="noStrike" kern="1200" baseline="0" dirty="0">
                <a:solidFill>
                  <a:schemeClr val="tx1"/>
                </a:solidFill>
                <a:latin typeface="+mn-lt"/>
                <a:ea typeface="+mn-ea"/>
                <a:cs typeface="+mn-cs"/>
              </a:rPr>
              <a:t>, T., 2016, January 4: Morocco amends renewable energy law. SeeNews. Retrieved from </a:t>
            </a:r>
            <a:r>
              <a:rPr lang="en-GB" sz="1200" dirty="0">
                <a:latin typeface="Segoe UI" panose="020B0502040204020203" pitchFamily="34" charset="0"/>
              </a:rPr>
              <a:t>https://renewablesnow.com/news/morocco-amends-renewable-energy-law-507698/</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36</a:t>
            </a:fld>
            <a:endParaRPr lang="de-DE"/>
          </a:p>
        </p:txBody>
      </p:sp>
    </p:spTree>
    <p:extLst>
      <p:ext uri="{BB962C8B-B14F-4D97-AF65-F5344CB8AC3E}">
        <p14:creationId xmlns:p14="http://schemas.microsoft.com/office/powerpoint/2010/main" val="1987597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Guardian, 2017, September 11: China to ban production of petrol and diesel cars ‘in the near future’. The Guardian. Retrieved from </a:t>
            </a:r>
            <a:r>
              <a:rPr lang="en-GB" sz="1200" dirty="0">
                <a:latin typeface="Segoe UI" panose="020B0502040204020203" pitchFamily="34" charset="0"/>
              </a:rPr>
              <a:t>https://www.theguardian.com/world/2017/sep/11/china-to-ban-production-of-petrol-and-diesel-cars-in-the-near-future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UNEP, 2018: Green Industrial Policy - Concept, Policies, Country Experiences.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37</a:t>
            </a:fld>
            <a:endParaRPr lang="de-DE"/>
          </a:p>
        </p:txBody>
      </p:sp>
    </p:spTree>
    <p:extLst>
      <p:ext uri="{BB962C8B-B14F-4D97-AF65-F5344CB8AC3E}">
        <p14:creationId xmlns:p14="http://schemas.microsoft.com/office/powerpoint/2010/main" val="356971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Social interventions aim at informing the public, often for interventions</a:t>
            </a:r>
            <a:r>
              <a:rPr lang="en-US" baseline="0" dirty="0"/>
              <a:t> that require little or no investment, such as behavior change only, or offer a positive return on </a:t>
            </a:r>
            <a:r>
              <a:rPr lang="en-US" dirty="0"/>
              <a:t>investment. Examples include training farmers on the use of organic agricultural inputs. </a:t>
            </a:r>
          </a:p>
          <a:p>
            <a:pPr marL="0" indent="0"/>
            <a:endParaRPr lang="en-US" dirty="0"/>
          </a:p>
          <a:p>
            <a:pPr marL="0" indent="0"/>
            <a:r>
              <a:rPr lang="en-US" dirty="0"/>
              <a:t>Source: UNEP, 2019: Growing in circles - Climate-ready, resilient, resource-efficient, and equitable cities.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38</a:t>
            </a:fld>
            <a:endParaRPr lang="de-DE"/>
          </a:p>
        </p:txBody>
      </p:sp>
    </p:spTree>
    <p:extLst>
      <p:ext uri="{BB962C8B-B14F-4D97-AF65-F5344CB8AC3E}">
        <p14:creationId xmlns:p14="http://schemas.microsoft.com/office/powerpoint/2010/main" val="146286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Source: Asian Development Bank (ADB), 2009: Electric Bikes in the People’s Republic of China: Impact on the Environment and Prospects for Growth (ADB economics working paper series). Manila, Philippines.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39</a:t>
            </a:fld>
            <a:endParaRPr lang="de-DE"/>
          </a:p>
        </p:txBody>
      </p:sp>
    </p:spTree>
    <p:extLst>
      <p:ext uri="{BB962C8B-B14F-4D97-AF65-F5344CB8AC3E}">
        <p14:creationId xmlns:p14="http://schemas.microsoft.com/office/powerpoint/2010/main" val="292846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Describe the type of IGE policies</a:t>
            </a:r>
            <a:r>
              <a:rPr lang="en-GB" baseline="0" dirty="0"/>
              <a:t> you are aware of at sectoral or country level. It is important to highlight that most of the interventions we consider to be IGE ones have been known (and have been used) for a long time.</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40</a:t>
            </a:fld>
            <a:endParaRPr lang="de-DE"/>
          </a:p>
        </p:txBody>
      </p:sp>
    </p:spTree>
    <p:extLst>
      <p:ext uri="{BB962C8B-B14F-4D97-AF65-F5344CB8AC3E}">
        <p14:creationId xmlns:p14="http://schemas.microsoft.com/office/powerpoint/2010/main" val="1353483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r>
              <a:rPr lang="en-US" sz="1200" dirty="0"/>
              <a:t>Reality is complex: society, the economy and the environment</a:t>
            </a:r>
            <a:r>
              <a:rPr lang="en-US" sz="1200" baseline="0" dirty="0"/>
              <a:t> are heavily interconnected and we need simulation models to simplify such complexity.</a:t>
            </a:r>
            <a:r>
              <a:rPr lang="it-IT" dirty="0"/>
              <a:t> They help to avoid side effects and maximize value for money for our investments.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International Council for Science (ICSU), 2017: </a:t>
            </a:r>
            <a:r>
              <a:rPr lang="en-US" sz="1200" i="1" dirty="0"/>
              <a:t>A Guide to SDG Interactions: from Science to Implementation </a:t>
            </a:r>
            <a:r>
              <a:rPr lang="en-US" sz="1200" dirty="0"/>
              <a:t>[D.J. Griggs, M. Nilsson, A. Stevance, D. Mc Collum (eds)]. International Council for Science. Paris.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42</a:t>
            </a:fld>
            <a:endParaRPr lang="de-DE"/>
          </a:p>
        </p:txBody>
      </p:sp>
    </p:spTree>
    <p:extLst>
      <p:ext uri="{BB962C8B-B14F-4D97-AF65-F5344CB8AC3E}">
        <p14:creationId xmlns:p14="http://schemas.microsoft.com/office/powerpoint/2010/main" val="151717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Sustainable Development Goals (SDGs)</a:t>
            </a:r>
            <a:r>
              <a:rPr lang="en-US" baseline="0" dirty="0"/>
              <a:t> help define what sustainable development is and how it can be measured. There are 17 SDGs, emphasizing the social, economic and environmental dimensions of development. With 17 goals and 169 targets, the SDGs highlight the need for customization/personalization of sustainable development, such as through the use of selected indicators and targets. Of critical importance for development, and for the use of the SDGs, is the understanding of how these 17 SDGs are interrelated and interconnected with one another (i.e. none of the goals can be considered and used in isolation).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IGE is not seen as an objective, rather as a vehicle. The </a:t>
            </a:r>
            <a:r>
              <a:rPr lang="en-US" b="0" dirty="0">
                <a:solidFill>
                  <a:schemeClr val="accent6"/>
                </a:solidFill>
              </a:rPr>
              <a:t>IGE approach </a:t>
            </a:r>
            <a:r>
              <a:rPr lang="en-US" dirty="0">
                <a:solidFill>
                  <a:schemeClr val="bg1"/>
                </a:solidFill>
              </a:rPr>
              <a:t>focuses on sound economic policymaking that promotes economic growth through investments in environmental protection and social inclusion.</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a:t>
            </a:fld>
            <a:endParaRPr lang="de-DE"/>
          </a:p>
        </p:txBody>
      </p:sp>
    </p:spTree>
    <p:extLst>
      <p:ext uri="{BB962C8B-B14F-4D97-AF65-F5344CB8AC3E}">
        <p14:creationId xmlns:p14="http://schemas.microsoft.com/office/powerpoint/2010/main" val="407752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43</a:t>
            </a:fld>
            <a:endParaRPr lang="de-DE"/>
          </a:p>
        </p:txBody>
      </p:sp>
    </p:spTree>
    <p:extLst>
      <p:ext uri="{BB962C8B-B14F-4D97-AF65-F5344CB8AC3E}">
        <p14:creationId xmlns:p14="http://schemas.microsoft.com/office/powerpoint/2010/main" val="614231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44</a:t>
            </a:fld>
            <a:endParaRPr lang="de-DE"/>
          </a:p>
        </p:txBody>
      </p:sp>
    </p:spTree>
    <p:extLst>
      <p:ext uri="{BB962C8B-B14F-4D97-AF65-F5344CB8AC3E}">
        <p14:creationId xmlns:p14="http://schemas.microsoft.com/office/powerpoint/2010/main" val="41189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None of our interventions (policies or investments) can be assessed</a:t>
            </a:r>
            <a:r>
              <a:rPr lang="en-US" baseline="0" noProof="0" dirty="0"/>
              <a:t> in isolation. Previously we saw a graph that shows the trends in investments in renewable energy. This graph shows the relevance of energy supply for all SDGs. It illustrates that interventions (and investments) in the energy sector have far-reaching outcomes. In fact, both energy demand and supply (figure on the right) affect all SDGs. It is not enough to focus on stimulating investments, we need models that help to break down complexity and forecast outcomes of investments for a variety of indicators, possibly for all SDGs.</a:t>
            </a:r>
          </a:p>
          <a:p>
            <a:endParaRPr lang="it-IT" baseline="0" dirty="0"/>
          </a:p>
          <a:p>
            <a:r>
              <a:rPr lang="it-IT"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Frankfurt School-UNEP Centre/BNEF, 2019: Global Trends in Renewable Energy Investment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IPCC, 2018: Summary for Policymakers. World Meteorological Organization, Geneva, Switzerland, 32 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45</a:t>
            </a:fld>
            <a:endParaRPr lang="de-DE"/>
          </a:p>
        </p:txBody>
      </p:sp>
    </p:spTree>
    <p:extLst>
      <p:ext uri="{BB962C8B-B14F-4D97-AF65-F5344CB8AC3E}">
        <p14:creationId xmlns:p14="http://schemas.microsoft.com/office/powerpoint/2010/main" val="1624755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None of our interventions (policies or investments) can be assessed</a:t>
            </a:r>
            <a:r>
              <a:rPr lang="en-US" baseline="0" noProof="0" dirty="0"/>
              <a:t> in isolation. Previously we saw a graph that shows the trends in investments in renewable energy. This graph shows the relevance of energy supply for all SDGs. It illustrates that interventions (and investments) in the energy sector have far-reaching outcomes. In fact, both energy demand and supply (figure on the right) affect all SDGs. It is not enough to focus on stimulating investments, we need models that help to break down complexity and forecast outcomes of investments for a variety of indicators, possibly for all SDGs.</a:t>
            </a:r>
          </a:p>
          <a:p>
            <a:endParaRPr lang="it-IT" baseline="0" dirty="0"/>
          </a:p>
          <a:p>
            <a:r>
              <a:rPr lang="it-IT"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Frankfurt School-UNEP Centre/BNEF, 2019: Global Trends in Renewable Energy Investment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IPCC, 2018: Summary for Policymakers. World Meteorological Organization, Geneva, Switzerland, 32 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46</a:t>
            </a:fld>
            <a:endParaRPr lang="de-DE"/>
          </a:p>
        </p:txBody>
      </p:sp>
    </p:spTree>
    <p:extLst>
      <p:ext uri="{BB962C8B-B14F-4D97-AF65-F5344CB8AC3E}">
        <p14:creationId xmlns:p14="http://schemas.microsoft.com/office/powerpoint/2010/main" val="2169892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Simulation models can support various steps of the policymaking cycle.</a:t>
            </a:r>
          </a:p>
          <a:p>
            <a:endParaRPr lang="en-US" dirty="0"/>
          </a:p>
          <a:p>
            <a:r>
              <a:rPr lang="en-US" dirty="0"/>
              <a:t>The image is taken from IPBES (</a:t>
            </a:r>
            <a:r>
              <a:rPr lang="en-US" dirty="0">
                <a:hlinkClick r:id="rId3"/>
              </a:rPr>
              <a:t>https://ipbes.net/scenarios</a:t>
            </a:r>
            <a:r>
              <a:rPr lang="en-US" dirty="0"/>
              <a:t>) and presents what type of scenario exercises are available</a:t>
            </a:r>
            <a:r>
              <a:rPr lang="en-US" baseline="0" dirty="0"/>
              <a:t> to inform decision making: exploratory for agenda setting, target seeking for design, policy screening for implementation and retrospective for review of policy outcomes.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IPBES, 2016: Summary for policymakers of the assessment report of the methodological assessment of scenarios and models of biodiversity and ecosystem services by the Intergovernmental Science-Policy Platform on Biodiversity and Ecosystem Services. </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47</a:t>
            </a:fld>
            <a:endParaRPr lang="de-DE"/>
          </a:p>
        </p:txBody>
      </p:sp>
    </p:spTree>
    <p:extLst>
      <p:ext uri="{BB962C8B-B14F-4D97-AF65-F5344CB8AC3E}">
        <p14:creationId xmlns:p14="http://schemas.microsoft.com/office/powerpoint/2010/main" val="577383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a:t>
            </a:r>
            <a:r>
              <a:rPr lang="en-GB" baseline="0" dirty="0"/>
              <a:t> to test the awareness of students of the existence of models across a variety of sectors/fields. It should become explicit that there are many models for each sector and even more if we consider all the sectors that are relevant for an IGE. </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48</a:t>
            </a:fld>
            <a:endParaRPr lang="de-DE"/>
          </a:p>
        </p:txBody>
      </p:sp>
    </p:spTree>
    <p:extLst>
      <p:ext uri="{BB962C8B-B14F-4D97-AF65-F5344CB8AC3E}">
        <p14:creationId xmlns:p14="http://schemas.microsoft.com/office/powerpoint/2010/main" val="2878186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should be used in conjunction with the following slide. We have here the definition of IGE. The next slide highlights, in red font, important keywords for models. This shows how we can “extract” from the definition of IGE what the key features of an IGE model should be.</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49</a:t>
            </a:fld>
            <a:endParaRPr lang="de-DE"/>
          </a:p>
        </p:txBody>
      </p:sp>
    </p:spTree>
    <p:extLst>
      <p:ext uri="{BB962C8B-B14F-4D97-AF65-F5344CB8AC3E}">
        <p14:creationId xmlns:p14="http://schemas.microsoft.com/office/powerpoint/2010/main" val="4207876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models can be used to create various types of assessments.  This slides provides a brief overview.</a:t>
            </a:r>
            <a:r>
              <a:rPr lang="en-US" baseline="0" dirty="0"/>
              <a:t> More details and examples are to follow. </a:t>
            </a:r>
          </a:p>
          <a:p>
            <a:r>
              <a:rPr lang="en-US" baseline="0" dirty="0"/>
              <a:t>It is important to note that these assessments may or may not use simulation models, but the use of models supports (with quantified estimates) the conclusions of the assessments.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50</a:t>
            </a:fld>
            <a:endParaRPr lang="de-DE"/>
          </a:p>
        </p:txBody>
      </p:sp>
    </p:spTree>
    <p:extLst>
      <p:ext uri="{BB962C8B-B14F-4D97-AF65-F5344CB8AC3E}">
        <p14:creationId xmlns:p14="http://schemas.microsoft.com/office/powerpoint/2010/main" val="4272935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a:t>
            </a:r>
            <a:r>
              <a:rPr lang="en-GB" baseline="0" dirty="0"/>
              <a:t> to determine whether the students are aware of a specific connection between simulation models and their results being featured/used in any specific type of assessment or in more than one.</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51</a:t>
            </a:fld>
            <a:endParaRPr lang="de-DE"/>
          </a:p>
        </p:txBody>
      </p:sp>
    </p:spTree>
    <p:extLst>
      <p:ext uri="{BB962C8B-B14F-4D97-AF65-F5344CB8AC3E}">
        <p14:creationId xmlns:p14="http://schemas.microsoft.com/office/powerpoint/2010/main" val="2079347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52</a:t>
            </a:fld>
            <a:endParaRPr lang="de-DE"/>
          </a:p>
        </p:txBody>
      </p:sp>
    </p:spTree>
    <p:extLst>
      <p:ext uri="{BB962C8B-B14F-4D97-AF65-F5344CB8AC3E}">
        <p14:creationId xmlns:p14="http://schemas.microsoft.com/office/powerpoint/2010/main" val="1487568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B. </a:t>
            </a:r>
          </a:p>
          <a:p>
            <a:r>
              <a:rPr lang="en-US" sz="1200" b="0" i="0" kern="1200" dirty="0">
                <a:solidFill>
                  <a:schemeClr val="tx1"/>
                </a:solidFill>
                <a:effectLst/>
                <a:latin typeface="+mn-lt"/>
                <a:ea typeface="+mn-ea"/>
                <a:cs typeface="+mn-cs"/>
              </a:rPr>
              <a:t>According to an ongoing </a:t>
            </a:r>
            <a:r>
              <a:rPr lang="en-US" sz="1200" b="1" i="0" kern="1200" dirty="0">
                <a:solidFill>
                  <a:schemeClr val="tx1"/>
                </a:solidFill>
                <a:effectLst/>
                <a:latin typeface="+mn-lt"/>
                <a:ea typeface="+mn-ea"/>
                <a:cs typeface="+mn-cs"/>
              </a:rPr>
              <a:t>temperature</a:t>
            </a:r>
            <a:r>
              <a:rPr lang="en-US" sz="1200" b="0" i="0" kern="1200" dirty="0">
                <a:solidFill>
                  <a:schemeClr val="tx1"/>
                </a:solidFill>
                <a:effectLst/>
                <a:latin typeface="+mn-lt"/>
                <a:ea typeface="+mn-ea"/>
                <a:cs typeface="+mn-cs"/>
              </a:rPr>
              <a:t> analysis conducted by scientists at NASA's Goddard Institute for Space Studies (GISS), the </a:t>
            </a:r>
            <a:r>
              <a:rPr lang="en-US" sz="1200" b="1" i="0" kern="1200" dirty="0">
                <a:solidFill>
                  <a:schemeClr val="tx1"/>
                </a:solidFill>
                <a:effectLst/>
                <a:latin typeface="+mn-lt"/>
                <a:ea typeface="+mn-ea"/>
                <a:cs typeface="+mn-cs"/>
              </a:rPr>
              <a:t>average global temperature</a:t>
            </a:r>
            <a:r>
              <a:rPr lang="en-US" sz="1200" b="0" i="0" kern="1200" dirty="0">
                <a:solidFill>
                  <a:schemeClr val="tx1"/>
                </a:solidFill>
                <a:effectLst/>
                <a:latin typeface="+mn-lt"/>
                <a:ea typeface="+mn-ea"/>
                <a:cs typeface="+mn-cs"/>
              </a:rPr>
              <a:t> on Earth has </a:t>
            </a:r>
            <a:r>
              <a:rPr lang="en-US" sz="1200" b="1" i="0" kern="1200" dirty="0">
                <a:solidFill>
                  <a:schemeClr val="tx1"/>
                </a:solidFill>
                <a:effectLst/>
                <a:latin typeface="+mn-lt"/>
                <a:ea typeface="+mn-ea"/>
                <a:cs typeface="+mn-cs"/>
              </a:rPr>
              <a:t>increased</a:t>
            </a:r>
            <a:r>
              <a:rPr lang="en-US" sz="1200" b="0" i="0" kern="1200" dirty="0">
                <a:solidFill>
                  <a:schemeClr val="tx1"/>
                </a:solidFill>
                <a:effectLst/>
                <a:latin typeface="+mn-lt"/>
                <a:ea typeface="+mn-ea"/>
                <a:cs typeface="+mn-cs"/>
              </a:rPr>
              <a:t> by about 0.8° Celsius (1.4° Fahrenheit) since 1880.</a:t>
            </a:r>
          </a:p>
          <a:p>
            <a:r>
              <a:rPr lang="en-US" dirty="0">
                <a:hlinkClick r:id="rId3"/>
              </a:rPr>
              <a:t>https://earthobservatory.nasa.gov/world-of-change/DecadalTemp</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6</a:t>
            </a:fld>
            <a:endParaRPr lang="de-DE"/>
          </a:p>
        </p:txBody>
      </p:sp>
    </p:spTree>
    <p:extLst>
      <p:ext uri="{BB962C8B-B14F-4D97-AF65-F5344CB8AC3E}">
        <p14:creationId xmlns:p14="http://schemas.microsoft.com/office/powerpoint/2010/main" val="2570896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Agenda setting, policy formulation, decision-making and policy evaluation are all steps of the policymaking process that can be supported by simulation</a:t>
            </a:r>
            <a:r>
              <a:rPr lang="en-US" baseline="0" dirty="0"/>
              <a:t> models. Each step has a different goal and provides a different input to the decision-making process. As a result, different models are needed to support different steps.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342900" indent="-342900"/>
            <a:r>
              <a:rPr lang="en-US" dirty="0"/>
              <a:t>Issue identification and agenda setting, supported by the use of scenario creation tools.</a:t>
            </a:r>
          </a:p>
          <a:p>
            <a:pPr marL="342900" indent="-342900"/>
            <a:r>
              <a:rPr lang="en-US" dirty="0"/>
              <a:t>Policy formulation and assessment: supported by simulation models, sectoral and integrated.</a:t>
            </a:r>
          </a:p>
          <a:p>
            <a:pPr marL="342900" indent="-342900"/>
            <a:r>
              <a:rPr lang="en-US" dirty="0"/>
              <a:t>All models can be useful for monitoring and evaluation.</a:t>
            </a:r>
          </a:p>
          <a:p>
            <a:endParaRPr lang="en-US" dirty="0"/>
          </a:p>
          <a:p>
            <a:r>
              <a:rPr lang="en-US" dirty="0"/>
              <a:t>This figure </a:t>
            </a:r>
            <a:r>
              <a:rPr lang="en-US" baseline="0" dirty="0"/>
              <a:t>provides the example of UNEP, how have they used simulation models in the early years of the Green Economy Advisory Services.</a:t>
            </a:r>
            <a:endParaRPr lang="en-US" dirty="0"/>
          </a:p>
          <a:p>
            <a:endParaRPr lang="en-US" dirty="0"/>
          </a:p>
          <a:p>
            <a:r>
              <a:rPr lang="en-US" dirty="0"/>
              <a:t>Source: UNEP, 2014: Using models for Green Economy policymaking.</a:t>
            </a:r>
          </a:p>
        </p:txBody>
      </p:sp>
      <p:sp>
        <p:nvSpPr>
          <p:cNvPr id="4" name="Slide Number Placeholder 3"/>
          <p:cNvSpPr>
            <a:spLocks noGrp="1"/>
          </p:cNvSpPr>
          <p:nvPr>
            <p:ph type="sldNum" sz="quarter" idx="10"/>
          </p:nvPr>
        </p:nvSpPr>
        <p:spPr/>
        <p:txBody>
          <a:bodyPr/>
          <a:lstStyle/>
          <a:p>
            <a:fld id="{46CB1BC0-3BBB-5148-866E-5F72B0D631B6}" type="slidenum">
              <a:rPr lang="de-DE" smtClean="0"/>
              <a:t>53</a:t>
            </a:fld>
            <a:endParaRPr lang="de-DE"/>
          </a:p>
        </p:txBody>
      </p:sp>
    </p:spTree>
    <p:extLst>
      <p:ext uri="{BB962C8B-B14F-4D97-AF65-F5344CB8AC3E}">
        <p14:creationId xmlns:p14="http://schemas.microsoft.com/office/powerpoint/2010/main" val="3755061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assessments provide information on whether a policy or investment is economically viable/attractive.</a:t>
            </a:r>
          </a:p>
          <a:p>
            <a:endParaRPr lang="en-US" dirty="0"/>
          </a:p>
          <a:p>
            <a:r>
              <a:rPr lang="en-US" dirty="0"/>
              <a:t>Source: GCA, 2019: Adapt now: A global call for leadership on climate resilience. Global Center on Adaptation &amp; World Resources Institute.</a:t>
            </a:r>
          </a:p>
        </p:txBody>
      </p:sp>
      <p:sp>
        <p:nvSpPr>
          <p:cNvPr id="4" name="Slide Number Placeholder 3"/>
          <p:cNvSpPr>
            <a:spLocks noGrp="1"/>
          </p:cNvSpPr>
          <p:nvPr>
            <p:ph type="sldNum" sz="quarter" idx="10"/>
          </p:nvPr>
        </p:nvSpPr>
        <p:spPr/>
        <p:txBody>
          <a:bodyPr/>
          <a:lstStyle/>
          <a:p>
            <a:fld id="{46CB1BC0-3BBB-5148-866E-5F72B0D631B6}" type="slidenum">
              <a:rPr lang="de-DE" smtClean="0"/>
              <a:t>54</a:t>
            </a:fld>
            <a:endParaRPr lang="de-DE"/>
          </a:p>
        </p:txBody>
      </p:sp>
    </p:spTree>
    <p:extLst>
      <p:ext uri="{BB962C8B-B14F-4D97-AF65-F5344CB8AC3E}">
        <p14:creationId xmlns:p14="http://schemas.microsoft.com/office/powerpoint/2010/main" val="3511793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de-DE" dirty="0"/>
              <a:t>GHG </a:t>
            </a:r>
            <a:r>
              <a:rPr lang="en-US" dirty="0"/>
              <a:t>emissions were projected using the CAPRI model, an economic-comparative static agriculture sector model.</a:t>
            </a:r>
          </a:p>
          <a:p>
            <a:pPr marL="342900" indent="-342900"/>
            <a:r>
              <a:rPr lang="en-US" dirty="0"/>
              <a:t>All scenarios are simulated until 2030.</a:t>
            </a:r>
          </a:p>
          <a:p>
            <a:pPr indent="0">
              <a:buNone/>
            </a:pPr>
            <a:endParaRPr lang="de-DE" dirty="0"/>
          </a:p>
          <a:p>
            <a:pPr indent="0">
              <a:buNone/>
            </a:pPr>
            <a:r>
              <a:rPr lang="de-DE" dirty="0"/>
              <a:t>Scenario </a:t>
            </a:r>
            <a:r>
              <a:rPr lang="en-US" dirty="0"/>
              <a:t>assumptions or changes:</a:t>
            </a:r>
          </a:p>
          <a:p>
            <a:pPr marL="0" lvl="1"/>
            <a:r>
              <a:rPr lang="en-US" dirty="0"/>
              <a:t>1) Homogenous distribution of emission caps, without emission trade permits (HOM19 &amp; HOM28) and with emission trade permits </a:t>
            </a:r>
            <a:r>
              <a:rPr lang="de-DE" dirty="0"/>
              <a:t>(HOM19ET &amp; HOM28ET)</a:t>
            </a:r>
          </a:p>
          <a:p>
            <a:pPr marL="0" lvl="1"/>
            <a:r>
              <a:rPr lang="en-US" dirty="0"/>
              <a:t>2) Heterogenous distribution of emission caps </a:t>
            </a:r>
            <a:r>
              <a:rPr lang="de-DE" dirty="0"/>
              <a:t>(HET19 &amp; HET28)</a:t>
            </a:r>
            <a:endParaRPr lang="en-US" dirty="0"/>
          </a:p>
          <a:p>
            <a:endParaRPr lang="de-DE" dirty="0"/>
          </a:p>
          <a:p>
            <a:r>
              <a:rPr lang="de-DE" dirty="0"/>
              <a:t>Source: JRC, 2015: </a:t>
            </a:r>
            <a:r>
              <a:rPr lang="en-US" dirty="0"/>
              <a:t>An economic assessment of GHG mitigation policy options for EU agriculture –</a:t>
            </a:r>
            <a:r>
              <a:rPr lang="en-US" dirty="0" err="1"/>
              <a:t>EcAMPA</a:t>
            </a:r>
            <a:r>
              <a:rPr lang="en-US" dirty="0"/>
              <a:t>. Contributing authors: Von Doorslaer, B.; Witzke, P.; Huck, I.; Weiss, F.; Fellmann, T.; Salputra, G.; Jansson, T.; Drabik, D.; Leip, A.. Luxembourg: Publications Office of the European Union, 2015.</a:t>
            </a:r>
          </a:p>
        </p:txBody>
      </p:sp>
      <p:sp>
        <p:nvSpPr>
          <p:cNvPr id="4" name="Slide Number Placeholder 3"/>
          <p:cNvSpPr>
            <a:spLocks noGrp="1"/>
          </p:cNvSpPr>
          <p:nvPr>
            <p:ph type="sldNum" sz="quarter" idx="5"/>
          </p:nvPr>
        </p:nvSpPr>
        <p:spPr/>
        <p:txBody>
          <a:bodyPr/>
          <a:lstStyle/>
          <a:p>
            <a:fld id="{46CB1BC0-3BBB-5148-866E-5F72B0D631B6}" type="slidenum">
              <a:rPr lang="de-DE" smtClean="0"/>
              <a:t>55</a:t>
            </a:fld>
            <a:endParaRPr lang="de-DE"/>
          </a:p>
        </p:txBody>
      </p:sp>
    </p:spTree>
    <p:extLst>
      <p:ext uri="{BB962C8B-B14F-4D97-AF65-F5344CB8AC3E}">
        <p14:creationId xmlns:p14="http://schemas.microsoft.com/office/powerpoint/2010/main" val="2805567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Social assessments provide guidance on policy impacts for different social groups, supporting inclusiveness assessments. Social assessments are completed for a variety of</a:t>
            </a:r>
            <a:r>
              <a:rPr lang="en-US" baseline="0" dirty="0"/>
              <a:t> topics/sectors, such as fossil fuel subsidies and deforestation. </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56</a:t>
            </a:fld>
            <a:endParaRPr lang="de-DE"/>
          </a:p>
        </p:txBody>
      </p:sp>
    </p:spTree>
    <p:extLst>
      <p:ext uri="{BB962C8B-B14F-4D97-AF65-F5344CB8AC3E}">
        <p14:creationId xmlns:p14="http://schemas.microsoft.com/office/powerpoint/2010/main" val="1243022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an impact assessment matrix allows for illustrating the magnitude of respective impacts on the population and/or the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social impact assessment of the Bus Rapid Transit (BRT) in Dar es Salaam (Tanzania) provides information about the impacts of the BRT.</a:t>
            </a:r>
            <a:endParaRPr lang="de-DE" b="0" dirty="0"/>
          </a:p>
          <a:p>
            <a:endParaRPr lang="de-DE" b="0" dirty="0"/>
          </a:p>
          <a:p>
            <a:r>
              <a:rPr lang="de-DE" b="0" dirty="0"/>
              <a:t>Source: DART, 2015: 3.1 Environmental and Social Impact Assessment Report - </a:t>
            </a:r>
            <a:r>
              <a:rPr lang="en-US" b="0" dirty="0"/>
              <a:t>Consulting Services for Design of 42.9kms of Bus Rapid Transit System</a:t>
            </a:r>
          </a:p>
          <a:p>
            <a:r>
              <a:rPr lang="en-US" b="0" dirty="0"/>
              <a:t>Phase 2 and 3 in Dar es Salaam City. Dar Rapid Transit Agency (DART), The United Republic of Tanzania. Second Central Transport Corridor Project (CTCP2). Accessed December 12</a:t>
            </a:r>
            <a:r>
              <a:rPr lang="en-US" b="0" baseline="30000" dirty="0"/>
              <a:t>th</a:t>
            </a:r>
            <a:r>
              <a:rPr lang="en-US" b="0" dirty="0"/>
              <a:t> 2019: </a:t>
            </a:r>
            <a:r>
              <a:rPr lang="en-US" dirty="0">
                <a:hlinkClick r:id="rId3"/>
              </a:rPr>
              <a:t>https://www.afdb.org/fileadmin/uploads/afdb/Documents/Environmental-and-Social-Assessments/Tanzania_-_Dar_es_Salaam_BRT_Project_ESIA_Phase_2_3_Report_-_04_2015.pdf</a:t>
            </a:r>
            <a:endParaRPr lang="en-US" b="0" dirty="0"/>
          </a:p>
        </p:txBody>
      </p:sp>
      <p:sp>
        <p:nvSpPr>
          <p:cNvPr id="4" name="Slide Number Placeholder 3"/>
          <p:cNvSpPr>
            <a:spLocks noGrp="1"/>
          </p:cNvSpPr>
          <p:nvPr>
            <p:ph type="sldNum" sz="quarter" idx="5"/>
          </p:nvPr>
        </p:nvSpPr>
        <p:spPr/>
        <p:txBody>
          <a:bodyPr/>
          <a:lstStyle/>
          <a:p>
            <a:fld id="{46CB1BC0-3BBB-5148-866E-5F72B0D631B6}" type="slidenum">
              <a:rPr lang="de-DE" smtClean="0"/>
              <a:t>57</a:t>
            </a:fld>
            <a:endParaRPr lang="de-DE"/>
          </a:p>
        </p:txBody>
      </p:sp>
    </p:spTree>
    <p:extLst>
      <p:ext uri="{BB962C8B-B14F-4D97-AF65-F5344CB8AC3E}">
        <p14:creationId xmlns:p14="http://schemas.microsoft.com/office/powerpoint/2010/main" val="3574639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Environmental assessments include</a:t>
            </a:r>
            <a:r>
              <a:rPr lang="en-US" baseline="0" dirty="0"/>
              <a:t> </a:t>
            </a:r>
            <a:r>
              <a:rPr lang="en-US" dirty="0"/>
              <a:t>methodological frameworks that combine tools for the evaluation of the environmental impacts of development strategies, policies, projects and investments. They include: (1) Strategic Environmental Assessment (SEA), for policies; and (2) Environmental Impact Assessments (EIA), for projects.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58</a:t>
            </a:fld>
            <a:endParaRPr lang="de-DE"/>
          </a:p>
        </p:txBody>
      </p:sp>
    </p:spTree>
    <p:extLst>
      <p:ext uri="{BB962C8B-B14F-4D97-AF65-F5344CB8AC3E}">
        <p14:creationId xmlns:p14="http://schemas.microsoft.com/office/powerpoint/2010/main" val="649479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dirty="0"/>
              <a:t>Inputs used in this case study are steel, concrete, quicklime, cement mortar, gravel, pitch, sand, fly ash, clay brick, clay and electricity.</a:t>
            </a:r>
          </a:p>
          <a:p>
            <a:endParaRPr lang="en-US" b="0" dirty="0"/>
          </a:p>
          <a:p>
            <a:r>
              <a:rPr lang="en-US" b="0" dirty="0"/>
              <a:t>Source: Li et al., 2019: Environmental Impact Assessment of Transportation Infrastructure in the Life Cycle: Case Study of a Fast Track Transportation Project in China. Contributing authors: Li, H.; Deng, Q.; Zhang, J.; </a:t>
            </a:r>
            <a:r>
              <a:rPr lang="en-US" sz="1200" b="0" i="0" u="none" strike="noStrike" kern="1200" baseline="0" dirty="0">
                <a:solidFill>
                  <a:schemeClr val="tx1"/>
                </a:solidFill>
                <a:latin typeface="+mn-lt"/>
                <a:ea typeface="+mn-ea"/>
                <a:cs typeface="+mn-cs"/>
              </a:rPr>
              <a:t>Olubunmi Olanipekun, A.; Lyu, S.. </a:t>
            </a:r>
            <a:r>
              <a:rPr lang="fr-FR" sz="1200" b="0" i="0" u="none" strike="noStrike" kern="1200" baseline="0" dirty="0">
                <a:solidFill>
                  <a:schemeClr val="tx1"/>
                </a:solidFill>
                <a:latin typeface="+mn-lt"/>
                <a:ea typeface="+mn-ea"/>
                <a:cs typeface="+mn-cs"/>
              </a:rPr>
              <a:t>Energies 2019, 12, 1015; doi:10.3390/en12061015</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Download link: https://www.mdpi.com/1996-1073/12/6/1015/pdf</a:t>
            </a:r>
          </a:p>
          <a:p>
            <a:endParaRPr lang="en-US" b="0" dirty="0"/>
          </a:p>
        </p:txBody>
      </p:sp>
      <p:sp>
        <p:nvSpPr>
          <p:cNvPr id="4" name="Slide Number Placeholder 3"/>
          <p:cNvSpPr>
            <a:spLocks noGrp="1"/>
          </p:cNvSpPr>
          <p:nvPr>
            <p:ph type="sldNum" sz="quarter" idx="5"/>
          </p:nvPr>
        </p:nvSpPr>
        <p:spPr/>
        <p:txBody>
          <a:bodyPr/>
          <a:lstStyle/>
          <a:p>
            <a:fld id="{46CB1BC0-3BBB-5148-866E-5F72B0D631B6}" type="slidenum">
              <a:rPr lang="de-DE" smtClean="0"/>
              <a:t>59</a:t>
            </a:fld>
            <a:endParaRPr lang="de-DE"/>
          </a:p>
        </p:txBody>
      </p:sp>
    </p:spTree>
    <p:extLst>
      <p:ext uri="{BB962C8B-B14F-4D97-AF65-F5344CB8AC3E}">
        <p14:creationId xmlns:p14="http://schemas.microsoft.com/office/powerpoint/2010/main" val="3124804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formulation, implementation, monitoring and evaluation of integrated IGE policies requires efficient and transparent institutional frameworks and processes at both the national and local levels. In order to conduct governance assessments, decision makers can adopt specific methodological frameworks, such as UNDP’s governance assessment.</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60</a:t>
            </a:fld>
            <a:endParaRPr lang="de-DE"/>
          </a:p>
        </p:txBody>
      </p:sp>
    </p:spTree>
    <p:extLst>
      <p:ext uri="{BB962C8B-B14F-4D97-AF65-F5344CB8AC3E}">
        <p14:creationId xmlns:p14="http://schemas.microsoft.com/office/powerpoint/2010/main" val="3078819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Approaches exist to conduct a more comprehensive (or integrated) IGE assessment. As an example, by integrating multiple data and tools in a unique assessment framework, Decision Support Systems (DSS) provide valuable guidance to decision makers for the integrated evaluation of IGE policies.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61</a:t>
            </a:fld>
            <a:endParaRPr lang="de-DE"/>
          </a:p>
        </p:txBody>
      </p:sp>
    </p:spTree>
    <p:extLst>
      <p:ext uri="{BB962C8B-B14F-4D97-AF65-F5344CB8AC3E}">
        <p14:creationId xmlns:p14="http://schemas.microsoft.com/office/powerpoint/2010/main" val="1930092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lang="de-DE" dirty="0"/>
              <a:t>An assessment of the economic, social and environmental outcomes of various road management strategies. </a:t>
            </a:r>
          </a:p>
          <a:p>
            <a:pPr marL="342900" indent="-342900"/>
            <a:r>
              <a:rPr lang="de-DE" dirty="0"/>
              <a:t>The assessment focused on road infrastructcure. The analysis covers multiple dimensions (i.e. actors and sectors) over time:</a:t>
            </a:r>
          </a:p>
          <a:p>
            <a:pPr marL="0" lvl="1" indent="-171450">
              <a:buFont typeface="Arial" panose="020B0604020202020204" pitchFamily="34" charset="0"/>
              <a:buChar char="•"/>
            </a:pPr>
            <a:r>
              <a:rPr lang="de-DE" dirty="0"/>
              <a:t>Financial impact of management decisions. </a:t>
            </a:r>
          </a:p>
          <a:p>
            <a:pPr marL="0" lvl="1" indent="-171450">
              <a:buFont typeface="Arial" panose="020B0604020202020204" pitchFamily="34" charset="0"/>
              <a:buChar char="•"/>
            </a:pPr>
            <a:r>
              <a:rPr lang="de-DE" dirty="0"/>
              <a:t>Environmental impacts in terms of material use and emissions.</a:t>
            </a:r>
          </a:p>
          <a:p>
            <a:pPr marL="0" lvl="1" indent="-171450">
              <a:buFont typeface="Arial" panose="020B0604020202020204" pitchFamily="34" charset="0"/>
              <a:buChar char="•"/>
            </a:pPr>
            <a:r>
              <a:rPr lang="de-DE" dirty="0"/>
              <a:t>Social impacts in terms of income generation, travel time and accidents.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IISD, 2019: </a:t>
            </a:r>
            <a:r>
              <a:rPr lang="en-US" sz="1200" b="0" i="0" u="none" strike="noStrike" kern="1200" baseline="0" dirty="0">
                <a:solidFill>
                  <a:schemeClr val="tx1"/>
                </a:solidFill>
                <a:latin typeface="+mn-lt"/>
                <a:ea typeface="+mn-ea"/>
                <a:cs typeface="+mn-cs"/>
              </a:rPr>
              <a:t>Sustainable Asset Valuation (SAVi) of the Contournement de Rabat, Morocco: A focus on road infrastructure. Bassi, A.M.; Casier, L.; Perera, O.; Pallaske, G. &amp; Uzsoki, D. Geneva: International Institute for Sustainable Development (IISD).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https://www.iisd.org/sites/default/files/publications/savi-contournement-morocco-en.pdf</a:t>
            </a:r>
            <a:endParaRPr lang="en-US" b="0" dirty="0"/>
          </a:p>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62</a:t>
            </a:fld>
            <a:endParaRPr lang="de-DE"/>
          </a:p>
        </p:txBody>
      </p:sp>
    </p:spTree>
    <p:extLst>
      <p:ext uri="{BB962C8B-B14F-4D97-AF65-F5344CB8AC3E}">
        <p14:creationId xmlns:p14="http://schemas.microsoft.com/office/powerpoint/2010/main" val="349807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A. </a:t>
            </a:r>
          </a:p>
          <a:p>
            <a:r>
              <a:rPr lang="en-US" dirty="0">
                <a:hlinkClick r:id="rId3"/>
              </a:rPr>
              <a:t>https://climateactiontracker.org/global/temperatures/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t>7</a:t>
            </a:fld>
            <a:endParaRPr lang="de-DE"/>
          </a:p>
        </p:txBody>
      </p:sp>
    </p:spTree>
    <p:extLst>
      <p:ext uri="{BB962C8B-B14F-4D97-AF65-F5344CB8AC3E}">
        <p14:creationId xmlns:p14="http://schemas.microsoft.com/office/powerpoint/2010/main" val="706493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groups of tools, which are complementary to one another. The diagram shows that indicators can be used in all assessments and are an integral part of simulation models. Furthermore, scenario creation tools can support the creation of scenario forecasting tools. For example, a qualitative model and causal-descriptive</a:t>
            </a:r>
            <a:r>
              <a:rPr lang="en-US" baseline="0" dirty="0"/>
              <a:t> can be used as a blueprint for the creation of quantitative models</a:t>
            </a:r>
            <a:r>
              <a:rPr lang="en-US" dirty="0"/>
              <a:t>. Policy and project assessment tools do not necessarily need forecasts</a:t>
            </a:r>
            <a:r>
              <a:rPr lang="en-US" baseline="0" dirty="0"/>
              <a:t> and can make use of indicators.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63</a:t>
            </a:fld>
            <a:endParaRPr lang="de-DE"/>
          </a:p>
        </p:txBody>
      </p:sp>
    </p:spTree>
    <p:extLst>
      <p:ext uri="{BB962C8B-B14F-4D97-AF65-F5344CB8AC3E}">
        <p14:creationId xmlns:p14="http://schemas.microsoft.com/office/powerpoint/2010/main" val="1097892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causal loop diagram shows that if there is an income gap at the local level, there will be an incentive</a:t>
            </a:r>
            <a:r>
              <a:rPr lang="en-US" baseline="0" dirty="0"/>
              <a:t> to engage with illegal activities. This will lead to the encroachment of forests, the growth of oil palm plantations, employment creation and growing economic activity. This leads to income creation, which reduces the income gap – creating a Balancing loop (B2) through employment and (B3) through oil palm production. </a:t>
            </a:r>
          </a:p>
          <a:p>
            <a:r>
              <a:rPr lang="en-US" baseline="0" dirty="0"/>
              <a:t>On the other hand, when new plantations are established, migration to the area may increase, leading to more population and more desired income, which increases the income gap and further leads to illegal activities and forest encroachment – creating a Reinforcing loop (R1).</a:t>
            </a:r>
          </a:p>
          <a:p>
            <a:r>
              <a:rPr lang="en-US" baseline="0" dirty="0"/>
              <a:t>Finally, any activity that increases the forest area, such as intensification of oil palm plantations, in the absence of monitoring and enforcement, is likely to be ineffective in the long term (B1) and lead to more deforestation. </a:t>
            </a:r>
          </a:p>
          <a:p>
            <a:r>
              <a:rPr lang="en-US" baseline="0" dirty="0"/>
              <a:t>It is important therefore to understand the underlying drivers of change of the system, and to be able to identify desirable and undesirable developments originating from policy implementation.</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69</a:t>
            </a:fld>
            <a:endParaRPr lang="de-DE"/>
          </a:p>
        </p:txBody>
      </p:sp>
    </p:spTree>
    <p:extLst>
      <p:ext uri="{BB962C8B-B14F-4D97-AF65-F5344CB8AC3E}">
        <p14:creationId xmlns:p14="http://schemas.microsoft.com/office/powerpoint/2010/main" val="2784941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t>70</a:t>
            </a:fld>
            <a:endParaRPr lang="de-DE"/>
          </a:p>
        </p:txBody>
      </p:sp>
    </p:spTree>
    <p:extLst>
      <p:ext uri="{BB962C8B-B14F-4D97-AF65-F5344CB8AC3E}">
        <p14:creationId xmlns:p14="http://schemas.microsoft.com/office/powerpoint/2010/main" val="401731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poses critical challenges. It highlights planetary boundaries. Global warming is on the rise and all forecasts show further temperature increases in the medium-term. Only decisive action to keep warming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1.5°C</a:t>
            </a:r>
            <a:r>
              <a:rPr lang="en-US" dirty="0"/>
              <a:t> will stabilize the trend.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t>IPCC, 2018: Summary for Policymakers.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dirty="0" err="1"/>
              <a:t>Delmotte</a:t>
            </a:r>
            <a:r>
              <a:rPr lang="en-US" sz="1200" dirty="0"/>
              <a:t>, P. </a:t>
            </a:r>
            <a:r>
              <a:rPr lang="en-US" sz="1200" dirty="0" err="1"/>
              <a:t>Zhai</a:t>
            </a:r>
            <a:r>
              <a:rPr lang="en-US" sz="1200" dirty="0"/>
              <a:t>, H. O. </a:t>
            </a:r>
            <a:r>
              <a:rPr lang="en-US" sz="1200" dirty="0" err="1"/>
              <a:t>Pörtner</a:t>
            </a:r>
            <a:r>
              <a:rPr lang="en-US" sz="1200" dirty="0"/>
              <a:t>, D. Roberts, J. </a:t>
            </a:r>
            <a:r>
              <a:rPr lang="en-US" sz="1200" dirty="0" err="1"/>
              <a:t>Skea</a:t>
            </a:r>
            <a:r>
              <a:rPr lang="en-US" sz="1200" dirty="0"/>
              <a:t>, P. R. Shukla, A. Pirani, W. </a:t>
            </a:r>
            <a:r>
              <a:rPr lang="en-US" sz="1200" dirty="0" err="1"/>
              <a:t>Moufouma-Okia</a:t>
            </a:r>
            <a:r>
              <a:rPr lang="en-US" sz="1200" dirty="0"/>
              <a:t>, C. </a:t>
            </a:r>
            <a:r>
              <a:rPr lang="en-US" sz="1200" dirty="0" err="1"/>
              <a:t>Péan</a:t>
            </a:r>
            <a:r>
              <a:rPr lang="en-US" sz="1200" dirty="0"/>
              <a:t>, R. </a:t>
            </a:r>
            <a:r>
              <a:rPr lang="en-US" sz="1200" dirty="0" err="1"/>
              <a:t>Pidcock</a:t>
            </a:r>
            <a:r>
              <a:rPr lang="en-US" sz="1200" dirty="0"/>
              <a:t>, S. Connors, J. B. R. Matthews, Y. Chen, X. Zhou, M. I. </a:t>
            </a:r>
            <a:r>
              <a:rPr lang="en-US" sz="1200" dirty="0" err="1"/>
              <a:t>Gomis</a:t>
            </a:r>
            <a:r>
              <a:rPr lang="en-US" sz="1200" dirty="0"/>
              <a:t>, E. </a:t>
            </a:r>
            <a:r>
              <a:rPr lang="en-US" sz="1200" dirty="0" err="1"/>
              <a:t>Lonnoy</a:t>
            </a:r>
            <a:r>
              <a:rPr lang="en-US" sz="1200" dirty="0"/>
              <a:t>, T. </a:t>
            </a:r>
            <a:r>
              <a:rPr lang="en-US" sz="1200" dirty="0" err="1"/>
              <a:t>Maycock</a:t>
            </a:r>
            <a:r>
              <a:rPr lang="en-US" sz="1200" dirty="0"/>
              <a:t>, M. </a:t>
            </a:r>
            <a:r>
              <a:rPr lang="en-US" sz="1200" dirty="0" err="1"/>
              <a:t>Tignor</a:t>
            </a:r>
            <a:r>
              <a:rPr lang="en-US" sz="1200" dirty="0"/>
              <a:t>, T. Waterfield (eds.). World Meteorological Organization, Geneva, Switzerland, 32 pp.</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8</a:t>
            </a:fld>
            <a:endParaRPr lang="de-DE"/>
          </a:p>
        </p:txBody>
      </p:sp>
    </p:spTree>
    <p:extLst>
      <p:ext uri="{BB962C8B-B14F-4D97-AF65-F5344CB8AC3E}">
        <p14:creationId xmlns:p14="http://schemas.microsoft.com/office/powerpoint/2010/main" val="323291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crops yields are relative to the late 20</a:t>
            </a:r>
            <a:r>
              <a:rPr lang="en-US" baseline="30000" dirty="0"/>
              <a:t>th</a:t>
            </a:r>
            <a:r>
              <a:rPr lang="en-US" dirty="0"/>
              <a:t> century. Data for each time frame adds up to 100%. The figure clearly shows that the projection of yield decline becomes larger as years pass by.</a:t>
            </a:r>
          </a:p>
          <a:p>
            <a:endParaRPr lang="en-US" dirty="0"/>
          </a:p>
          <a:p>
            <a:r>
              <a:rPr lang="en-CA" dirty="0"/>
              <a:t>Source: Intergovernmental Panel on Climate Change (IPCC), 2014:</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 Fifth Assessment Report.</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9</a:t>
            </a:fld>
            <a:endParaRPr lang="de-DE"/>
          </a:p>
        </p:txBody>
      </p:sp>
    </p:spTree>
    <p:extLst>
      <p:ext uri="{BB962C8B-B14F-4D97-AF65-F5344CB8AC3E}">
        <p14:creationId xmlns:p14="http://schemas.microsoft.com/office/powerpoint/2010/main" val="78509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All the trends we are observing are exponential, both consumption and pollution.</a:t>
            </a:r>
            <a:r>
              <a:rPr lang="it-IT" baseline="0" dirty="0"/>
              <a:t> There is little or no decoupling in sight, indicating that the problem will grow bigger. As a result, more fundamental solutions are required rather than small incremental improvements.</a:t>
            </a:r>
          </a:p>
          <a:p>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Source: </a:t>
            </a:r>
            <a:r>
              <a:rPr lang="en-US" sz="1200" dirty="0"/>
              <a:t>WWF, 2018: Living Planet Report - 2018: Aiming Higher. </a:t>
            </a:r>
            <a:r>
              <a:rPr lang="en-US" sz="1200" dirty="0" err="1"/>
              <a:t>Grooten</a:t>
            </a:r>
            <a:r>
              <a:rPr lang="en-US" sz="1200" dirty="0"/>
              <a:t>, M. and Almond, R.E.A.(</a:t>
            </a:r>
            <a:r>
              <a:rPr lang="en-US" sz="1200" dirty="0" err="1"/>
              <a:t>Eds</a:t>
            </a:r>
            <a:r>
              <a:rPr lang="en-US" sz="1200" dirty="0"/>
              <a:t>). WWF, Gland, Switzerland.</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t>10</a:t>
            </a:fld>
            <a:endParaRPr lang="de-DE"/>
          </a:p>
        </p:txBody>
      </p:sp>
    </p:spTree>
    <p:extLst>
      <p:ext uri="{BB962C8B-B14F-4D97-AF65-F5344CB8AC3E}">
        <p14:creationId xmlns:p14="http://schemas.microsoft.com/office/powerpoint/2010/main" val="177461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hasCustomPrompt="1"/>
          </p:nvPr>
        </p:nvSpPr>
        <p:spPr>
          <a:xfrm>
            <a:off x="1019175" y="3141569"/>
            <a:ext cx="9144000" cy="873330"/>
          </a:xfrm>
          <a:prstGeom prst="rect">
            <a:avLst/>
          </a:prstGeom>
        </p:spPr>
        <p:txBody>
          <a:bodyPr lIns="0"/>
          <a:lstStyle>
            <a:lvl1pPr marL="0" indent="0" algn="l">
              <a:buNone/>
              <a:defRPr sz="2400" baseline="0">
                <a:solidFill>
                  <a:srgbClr val="71A5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Edit master subheading format</a:t>
            </a:r>
          </a:p>
        </p:txBody>
      </p:sp>
      <p:pic>
        <p:nvPicPr>
          <p:cNvPr id="16" name="Bild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4893" y="1343025"/>
            <a:ext cx="5183277" cy="4466591"/>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48202" y="5809616"/>
            <a:ext cx="2917065" cy="897415"/>
          </a:xfrm>
          <a:prstGeom prst="rect">
            <a:avLst/>
          </a:prstGeom>
        </p:spPr>
      </p:pic>
      <p:sp>
        <p:nvSpPr>
          <p:cNvPr id="22" name="Titel 21"/>
          <p:cNvSpPr>
            <a:spLocks noGrp="1"/>
          </p:cNvSpPr>
          <p:nvPr>
            <p:ph type="title" hasCustomPrompt="1"/>
          </p:nvPr>
        </p:nvSpPr>
        <p:spPr>
          <a:xfrm>
            <a:off x="1019175" y="1618439"/>
            <a:ext cx="11489675" cy="1272875"/>
          </a:xfrm>
        </p:spPr>
        <p:txBody>
          <a:bodyPr lIns="0" anchor="b"/>
          <a:lstStyle/>
          <a:p>
            <a:r>
              <a:rPr lang="en-US" dirty="0"/>
              <a:t>Edit Master </a:t>
            </a:r>
            <a:br>
              <a:rPr lang="en-US" dirty="0"/>
            </a:br>
            <a:r>
              <a:rPr lang="en-US" dirty="0"/>
              <a:t>heading format – </a:t>
            </a:r>
            <a:br>
              <a:rPr lang="en-US" dirty="0"/>
            </a:br>
            <a:r>
              <a:rPr lang="en-US" dirty="0"/>
              <a:t>up to three lines possible</a:t>
            </a:r>
            <a:endParaRPr lang="de-DE" dirty="0"/>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5" name="Textplatzhalter 4"/>
          <p:cNvSpPr>
            <a:spLocks noGrp="1"/>
          </p:cNvSpPr>
          <p:nvPr>
            <p:ph type="body" sz="quarter" idx="10" hasCustomPrompt="1"/>
          </p:nvPr>
        </p:nvSpPr>
        <p:spPr>
          <a:xfrm>
            <a:off x="1019175" y="4990285"/>
            <a:ext cx="5811837" cy="593725"/>
          </a:xfrm>
        </p:spPr>
        <p:txBody>
          <a:bodyPr lIns="0">
            <a:normAutofit/>
          </a:bodyPr>
          <a:lstStyle>
            <a:lvl1pPr marL="0" indent="0">
              <a:buNone/>
              <a:defRPr sz="1600" baseline="0">
                <a:solidFill>
                  <a:schemeClr val="accent6"/>
                </a:solidFill>
                <a:latin typeface="+mn-lt"/>
              </a:defRPr>
            </a:lvl1pPr>
          </a:lstStyle>
          <a:p>
            <a:r>
              <a:rPr lang="en-US" sz="1600" noProof="0" dirty="0">
                <a:latin typeface="+mj-lt"/>
              </a:rPr>
              <a:t>Date / Place / Name</a:t>
            </a:r>
            <a:endParaRPr lang="en-US" sz="2400"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elements">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3" name="Datumsplatzhalter 2"/>
          <p:cNvSpPr>
            <a:spLocks noGrp="1"/>
          </p:cNvSpPr>
          <p:nvPr>
            <p:ph type="dt" sz="half" idx="15"/>
          </p:nvPr>
        </p:nvSpPr>
        <p:spPr/>
        <p:txBody>
          <a:bodyPr/>
          <a:lstStyle/>
          <a:p>
            <a:fld id="{2E73CFC1-5776-F241-8185-B2DAE2DB4A87}" type="datetime1">
              <a:rPr lang="en-US" noProof="0" smtClean="0"/>
              <a:t>2/26/2026</a:t>
            </a:fld>
            <a:endParaRPr lang="en-US" noProof="0" dirty="0"/>
          </a:p>
        </p:txBody>
      </p:sp>
      <p:sp>
        <p:nvSpPr>
          <p:cNvPr id="12" name="Foliennummernplatzhalter 11"/>
          <p:cNvSpPr>
            <a:spLocks noGrp="1"/>
          </p:cNvSpPr>
          <p:nvPr>
            <p:ph type="sldNum" sz="quarter" idx="16"/>
          </p:nvPr>
        </p:nvSpPr>
        <p:spPr/>
        <p:txBody>
          <a:bodyPr/>
          <a:lstStyle/>
          <a:p>
            <a:fld id="{84059D9C-83B2-9046-9FF6-87A09DB9F967}" type="slidenum">
              <a:rPr lang="en-US" noProof="0" smtClean="0"/>
              <a:pPr/>
              <a:t>‹#›</a:t>
            </a:fld>
            <a:endParaRPr lang="en-US" noProof="0" dirty="0"/>
          </a:p>
        </p:txBody>
      </p:sp>
      <p:sp>
        <p:nvSpPr>
          <p:cNvPr id="13" name="Inhaltsplatzhalter 11"/>
          <p:cNvSpPr>
            <a:spLocks noGrp="1"/>
          </p:cNvSpPr>
          <p:nvPr>
            <p:ph sz="quarter" idx="14" hasCustomPrompt="1"/>
          </p:nvPr>
        </p:nvSpPr>
        <p:spPr>
          <a:xfrm>
            <a:off x="407989"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14" name="Inhaltsplatzhalter 11"/>
          <p:cNvSpPr>
            <a:spLocks noGrp="1"/>
          </p:cNvSpPr>
          <p:nvPr>
            <p:ph sz="quarter" idx="17" hasCustomPrompt="1"/>
          </p:nvPr>
        </p:nvSpPr>
        <p:spPr>
          <a:xfrm>
            <a:off x="6203950"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quote">
    <p:bg>
      <p:bgPr>
        <a:solidFill>
          <a:schemeClr val="bg1">
            <a:alpha val="26000"/>
          </a:schemeClr>
        </a:solidFill>
        <a:effectLst/>
      </p:bgPr>
    </p:bg>
    <p:spTree>
      <p:nvGrpSpPr>
        <p:cNvPr id="1" name=""/>
        <p:cNvGrpSpPr/>
        <p:nvPr/>
      </p:nvGrpSpPr>
      <p:grpSpPr>
        <a:xfrm>
          <a:off x="0" y="0"/>
          <a:ext cx="0" cy="0"/>
          <a:chOff x="0" y="0"/>
          <a:chExt cx="0" cy="0"/>
        </a:xfrm>
      </p:grpSpPr>
      <p:sp>
        <p:nvSpPr>
          <p:cNvPr id="17" name="Bildplatzhalter 22"/>
          <p:cNvSpPr>
            <a:spLocks noGrp="1"/>
          </p:cNvSpPr>
          <p:nvPr>
            <p:ph type="pic" sz="quarter" idx="13" hasCustomPrompt="1"/>
          </p:nvPr>
        </p:nvSpPr>
        <p:spPr>
          <a:xfrm>
            <a:off x="407988" y="876697"/>
            <a:ext cx="11412537" cy="5364163"/>
          </a:xfrm>
          <a:prstGeom prst="rect">
            <a:avLst/>
          </a:prstGeom>
        </p:spPr>
        <p:txBody>
          <a:bodyPr/>
          <a:lstStyle>
            <a:lvl1pPr>
              <a:defRPr baseline="0"/>
            </a:lvl1pPr>
          </a:lstStyle>
          <a:p>
            <a:r>
              <a:rPr lang="en-US" noProof="0" dirty="0"/>
              <a:t>Place image</a:t>
            </a:r>
          </a:p>
        </p:txBody>
      </p:sp>
      <p:sp>
        <p:nvSpPr>
          <p:cNvPr id="18" name="Inhaltsplatzhalter 24"/>
          <p:cNvSpPr>
            <a:spLocks noGrp="1"/>
          </p:cNvSpPr>
          <p:nvPr>
            <p:ph sz="quarter" idx="14" hasCustomPrompt="1"/>
          </p:nvPr>
        </p:nvSpPr>
        <p:spPr>
          <a:xfrm>
            <a:off x="4146614" y="1790380"/>
            <a:ext cx="3888121" cy="3888121"/>
          </a:xfrm>
          <a:prstGeom prst="ellipse">
            <a:avLst/>
          </a:prstGeom>
          <a:solidFill>
            <a:srgbClr val="71A522"/>
          </a:solidFill>
        </p:spPr>
        <p:txBody>
          <a:bodyPr vert="horz" tIns="360000" rIns="360000" bIns="46800" anchor="ctr" anchorCtr="0">
            <a:noAutofit/>
          </a:bodyPr>
          <a:lstStyle>
            <a:lvl1pPr marL="0" indent="0">
              <a:lnSpc>
                <a:spcPts val="2600"/>
              </a:lnSpc>
              <a:buNone/>
              <a:defRPr b="0" i="0" baseline="0">
                <a:solidFill>
                  <a:schemeClr val="bg1"/>
                </a:solidFill>
                <a:latin typeface="+mn-lt"/>
                <a:ea typeface="Roboto Medium" charset="0"/>
                <a:cs typeface="Roboto Medium"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0"/>
            <a:r>
              <a:rPr lang="en-US" noProof="0" dirty="0"/>
              <a:t>here</a:t>
            </a:r>
          </a:p>
        </p:txBody>
      </p:sp>
      <p:sp>
        <p:nvSpPr>
          <p:cNvPr id="2" name="Datumsplatzhalter 1"/>
          <p:cNvSpPr>
            <a:spLocks noGrp="1"/>
          </p:cNvSpPr>
          <p:nvPr>
            <p:ph type="dt" sz="half" idx="15"/>
          </p:nvPr>
        </p:nvSpPr>
        <p:spPr/>
        <p:txBody>
          <a:bodyPr/>
          <a:lstStyle/>
          <a:p>
            <a:fld id="{2E73CFC1-5776-F241-8185-B2DAE2DB4A87}" type="datetime1">
              <a:rPr lang="en-US" noProof="0" smtClean="0"/>
              <a:t>2/26/2026</a:t>
            </a:fld>
            <a:endParaRPr lang="en-US" noProof="0" dirty="0"/>
          </a:p>
        </p:txBody>
      </p:sp>
      <p:sp>
        <p:nvSpPr>
          <p:cNvPr id="3" name="Foliennummernplatzhalter 2"/>
          <p:cNvSpPr>
            <a:spLocks noGrp="1"/>
          </p:cNvSpPr>
          <p:nvPr>
            <p:ph type="sldNum" sz="quarter" idx="16"/>
          </p:nvPr>
        </p:nvSpPr>
        <p:spPr/>
        <p:txBody>
          <a:bodyPr/>
          <a:lstStyle/>
          <a:p>
            <a:fld id="{84059D9C-83B2-9046-9FF6-87A09DB9F967}" type="slidenum">
              <a:rPr lang="en-GB" noProof="0" smtClean="0"/>
              <a:pPr/>
              <a:t>‹#›</a:t>
            </a:fld>
            <a:endParaRPr lang="en-GB"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column and image">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2E73CFC1-5776-F241-8185-B2DAE2DB4A87}" type="datetime1">
              <a:rPr lang="en-US" noProof="0" smtClean="0"/>
              <a:t>2/26/2026</a:t>
            </a:fld>
            <a:endParaRPr lang="en-US" noProof="0" dirty="0"/>
          </a:p>
        </p:txBody>
      </p:sp>
      <p:sp>
        <p:nvSpPr>
          <p:cNvPr id="12" name="Foliennummernplatzhalter 11"/>
          <p:cNvSpPr>
            <a:spLocks noGrp="1"/>
          </p:cNvSpPr>
          <p:nvPr>
            <p:ph type="sldNum" sz="quarter" idx="15"/>
          </p:nvPr>
        </p:nvSpPr>
        <p:spPr/>
        <p:txBody>
          <a:bodyPr/>
          <a:lstStyle/>
          <a:p>
            <a:fld id="{84059D9C-83B2-9046-9FF6-87A09DB9F967}" type="slidenum">
              <a:rPr lang="en-US" noProof="0" smtClean="0"/>
              <a:pPr/>
              <a:t>‹#›</a:t>
            </a:fld>
            <a:endParaRPr lang="en-US" noProof="0" dirty="0"/>
          </a:p>
        </p:txBody>
      </p:sp>
      <p:sp>
        <p:nvSpPr>
          <p:cNvPr id="14" name="Bildplatzhalter 13"/>
          <p:cNvSpPr>
            <a:spLocks noGrp="1"/>
          </p:cNvSpPr>
          <p:nvPr>
            <p:ph type="pic" sz="quarter" idx="16" hasCustomPrompt="1"/>
          </p:nvPr>
        </p:nvSpPr>
        <p:spPr>
          <a:xfrm>
            <a:off x="3359150" y="1063625"/>
            <a:ext cx="8461375" cy="5173663"/>
          </a:xfrm>
        </p:spPr>
        <p:txBody>
          <a:bodyPr/>
          <a:lstStyle/>
          <a:p>
            <a:r>
              <a:rPr lang="en-US" noProof="0" dirty="0"/>
              <a:t>Place image</a:t>
            </a:r>
          </a:p>
        </p:txBody>
      </p:sp>
      <p:sp>
        <p:nvSpPr>
          <p:cNvPr id="16" name="Textplatzhalter 15"/>
          <p:cNvSpPr>
            <a:spLocks noGrp="1"/>
          </p:cNvSpPr>
          <p:nvPr>
            <p:ph type="body" sz="quarter" idx="17" hasCustomPrompt="1"/>
          </p:nvPr>
        </p:nvSpPr>
        <p:spPr>
          <a:xfrm>
            <a:off x="407988" y="1063625"/>
            <a:ext cx="2735262" cy="517366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4894" y="1343025"/>
            <a:ext cx="5176142" cy="4466591"/>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48202" y="5809616"/>
            <a:ext cx="2917065" cy="952428"/>
          </a:xfrm>
          <a:prstGeom prst="rect">
            <a:avLst/>
          </a:prstGeom>
        </p:spPr>
      </p:pic>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3" name="Titel 21"/>
          <p:cNvSpPr>
            <a:spLocks noGrp="1"/>
          </p:cNvSpPr>
          <p:nvPr>
            <p:ph type="title" hasCustomPrompt="1"/>
          </p:nvPr>
        </p:nvSpPr>
        <p:spPr>
          <a:xfrm>
            <a:off x="1019175" y="1608343"/>
            <a:ext cx="11489675" cy="3659805"/>
          </a:xfrm>
        </p:spPr>
        <p:txBody>
          <a:bodyPr lIns="0" anchor="ctr"/>
          <a:lstStyle/>
          <a:p>
            <a:r>
              <a:rPr lang="en-US" dirty="0"/>
              <a:t>Edit Master </a:t>
            </a:r>
            <a:br>
              <a:rPr lang="en-US" dirty="0"/>
            </a:br>
            <a:r>
              <a:rPr lang="en-US" dirty="0"/>
              <a:t>heading format – </a:t>
            </a:r>
            <a:br>
              <a:rPr lang="en-US" dirty="0"/>
            </a:br>
            <a:r>
              <a:rPr lang="en-US" dirty="0"/>
              <a:t>up to three lines possible</a:t>
            </a:r>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3600" b="1">
                <a:solidFill>
                  <a:schemeClr val="tx1"/>
                </a:solidFill>
              </a:defRPr>
            </a:lvl1pPr>
          </a:lstStyle>
          <a:p>
            <a:r>
              <a:rPr lang="en-US"/>
              <a:t>Fare clic per modificare stile</a:t>
            </a:r>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4" name="Segnaposto data 3"/>
          <p:cNvSpPr>
            <a:spLocks noGrp="1"/>
          </p:cNvSpPr>
          <p:nvPr>
            <p:ph type="dt" sz="half" idx="10"/>
          </p:nvPr>
        </p:nvSpPr>
        <p:spPr/>
        <p:txBody>
          <a:bodyPr/>
          <a:lstStyle/>
          <a:p>
            <a:fld id="{FAFB2D8A-DD1A-BF47-B90E-11F979C4FFBC}" type="datetimeFigureOut">
              <a:rPr lang="it-IT" smtClean="0"/>
              <a:t>26/02/2026</a:t>
            </a:fld>
            <a:endParaRPr lang="en-US"/>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6BB94EB8-7DD8-0144-957F-573EC0A73EC2}" type="slidenum">
              <a:rPr lang="en-US" smtClean="0"/>
              <a:t>‹#›</a:t>
            </a:fld>
            <a:endParaRPr lang="en-US"/>
          </a:p>
        </p:txBody>
      </p:sp>
    </p:spTree>
    <p:extLst>
      <p:ext uri="{BB962C8B-B14F-4D97-AF65-F5344CB8AC3E}">
        <p14:creationId xmlns:p14="http://schemas.microsoft.com/office/powerpoint/2010/main" val="3343747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AFB2D8A-DD1A-BF47-B90E-11F979C4FFBC}" type="datetimeFigureOut">
              <a:rPr lang="it-IT" smtClean="0"/>
              <a:t>26/02/2026</a:t>
            </a:fld>
            <a:endParaRPr lang="en-US"/>
          </a:p>
        </p:txBody>
      </p:sp>
      <p:sp>
        <p:nvSpPr>
          <p:cNvPr id="3" name="Segnaposto piè di pagina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egnaposto numero diapositiva 3"/>
          <p:cNvSpPr>
            <a:spLocks noGrp="1"/>
          </p:cNvSpPr>
          <p:nvPr>
            <p:ph type="sldNum" sz="quarter" idx="12"/>
          </p:nvPr>
        </p:nvSpPr>
        <p:spPr/>
        <p:txBody>
          <a:bodyPr/>
          <a:lstStyle/>
          <a:p>
            <a:fld id="{6BB94EB8-7DD8-0144-957F-573EC0A73EC2}" type="slidenum">
              <a:rPr lang="en-US" smtClean="0"/>
              <a:t>‹#›</a:t>
            </a:fld>
            <a:endParaRPr lang="en-US"/>
          </a:p>
        </p:txBody>
      </p:sp>
    </p:spTree>
    <p:extLst>
      <p:ext uri="{BB962C8B-B14F-4D97-AF65-F5344CB8AC3E}">
        <p14:creationId xmlns:p14="http://schemas.microsoft.com/office/powerpoint/2010/main" val="236757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el 1"/>
          <p:cNvSpPr>
            <a:spLocks noGrp="1"/>
          </p:cNvSpPr>
          <p:nvPr>
            <p:ph type="title" hasCustomPrompt="1"/>
          </p:nvPr>
        </p:nvSpPr>
        <p:spPr>
          <a:xfrm>
            <a:off x="420640" y="1149671"/>
            <a:ext cx="9296400" cy="580926"/>
          </a:xfrm>
        </p:spPr>
        <p:txBody>
          <a:bodyPr/>
          <a:lstStyle>
            <a:lvl1pPr>
              <a:defRPr>
                <a:solidFill>
                  <a:srgbClr val="71A522"/>
                </a:solidFill>
              </a:defRPr>
            </a:lvl1pPr>
          </a:lstStyle>
          <a:p>
            <a:r>
              <a:rPr lang="en-US" noProof="0" dirty="0"/>
              <a:t>Agenda</a:t>
            </a:r>
          </a:p>
        </p:txBody>
      </p:sp>
      <p:sp>
        <p:nvSpPr>
          <p:cNvPr id="3" name="Textplatzhalter 2"/>
          <p:cNvSpPr>
            <a:spLocks noGrp="1"/>
          </p:cNvSpPr>
          <p:nvPr>
            <p:ph type="body" sz="quarter" idx="23" hasCustomPrompt="1"/>
          </p:nvPr>
        </p:nvSpPr>
        <p:spPr>
          <a:xfrm>
            <a:off x="1019175" y="1985473"/>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9" name="Textplatzhalter 2"/>
          <p:cNvSpPr>
            <a:spLocks noGrp="1"/>
          </p:cNvSpPr>
          <p:nvPr>
            <p:ph type="body" sz="quarter" idx="24" hasCustomPrompt="1"/>
          </p:nvPr>
        </p:nvSpPr>
        <p:spPr>
          <a:xfrm>
            <a:off x="407988" y="1985473"/>
            <a:ext cx="611187" cy="805024"/>
          </a:xfrm>
        </p:spPr>
        <p:txBody>
          <a:bodyPr/>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16" name="Textplatzhalter 2"/>
          <p:cNvSpPr>
            <a:spLocks noGrp="1"/>
          </p:cNvSpPr>
          <p:nvPr>
            <p:ph type="body" sz="quarter" idx="25" hasCustomPrompt="1"/>
          </p:nvPr>
        </p:nvSpPr>
        <p:spPr>
          <a:xfrm>
            <a:off x="1019175" y="2790497"/>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8" name="Textplatzhalter 2"/>
          <p:cNvSpPr>
            <a:spLocks noGrp="1"/>
          </p:cNvSpPr>
          <p:nvPr>
            <p:ph type="body" sz="quarter" idx="26" hasCustomPrompt="1"/>
          </p:nvPr>
        </p:nvSpPr>
        <p:spPr>
          <a:xfrm>
            <a:off x="407987" y="2790497"/>
            <a:ext cx="611187"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2" name="Textplatzhalter 2"/>
          <p:cNvSpPr>
            <a:spLocks noGrp="1"/>
          </p:cNvSpPr>
          <p:nvPr>
            <p:ph type="body" sz="quarter" idx="27" hasCustomPrompt="1"/>
          </p:nvPr>
        </p:nvSpPr>
        <p:spPr>
          <a:xfrm>
            <a:off x="1022667" y="3595521"/>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3" name="Textplatzhalter 2"/>
          <p:cNvSpPr>
            <a:spLocks noGrp="1"/>
          </p:cNvSpPr>
          <p:nvPr>
            <p:ph type="body" sz="quarter" idx="28" hasCustomPrompt="1"/>
          </p:nvPr>
        </p:nvSpPr>
        <p:spPr>
          <a:xfrm>
            <a:off x="404494" y="3595521"/>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4" name="Textplatzhalter 2"/>
          <p:cNvSpPr>
            <a:spLocks noGrp="1"/>
          </p:cNvSpPr>
          <p:nvPr>
            <p:ph type="body" sz="quarter" idx="29" hasCustomPrompt="1"/>
          </p:nvPr>
        </p:nvSpPr>
        <p:spPr>
          <a:xfrm>
            <a:off x="1026159" y="4398260"/>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5" name="Textplatzhalter 2"/>
          <p:cNvSpPr>
            <a:spLocks noGrp="1"/>
          </p:cNvSpPr>
          <p:nvPr>
            <p:ph type="body" sz="quarter" idx="30" hasCustomPrompt="1"/>
          </p:nvPr>
        </p:nvSpPr>
        <p:spPr>
          <a:xfrm>
            <a:off x="404494" y="4400545"/>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6" name="Textplatzhalter 2"/>
          <p:cNvSpPr>
            <a:spLocks noGrp="1"/>
          </p:cNvSpPr>
          <p:nvPr>
            <p:ph type="body" sz="quarter" idx="31" hasCustomPrompt="1"/>
          </p:nvPr>
        </p:nvSpPr>
        <p:spPr>
          <a:xfrm>
            <a:off x="1023398" y="5203284"/>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7" name="Textplatzhalter 2"/>
          <p:cNvSpPr>
            <a:spLocks noGrp="1"/>
          </p:cNvSpPr>
          <p:nvPr>
            <p:ph type="body" sz="quarter" idx="32" hasCustomPrompt="1"/>
          </p:nvPr>
        </p:nvSpPr>
        <p:spPr>
          <a:xfrm>
            <a:off x="405679" y="5203284"/>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7" name="Rechteck 16"/>
          <p:cNvSpPr/>
          <p:nvPr userDrawn="1"/>
        </p:nvSpPr>
        <p:spPr>
          <a:xfrm>
            <a:off x="421136" y="878816"/>
            <a:ext cx="11420409"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6822" y="1784348"/>
            <a:ext cx="6306420" cy="5808988"/>
          </a:xfrm>
          <a:prstGeom prst="rect">
            <a:avLst/>
          </a:prstGeom>
        </p:spPr>
      </p:pic>
      <p:sp>
        <p:nvSpPr>
          <p:cNvPr id="19" name="Rechteck 18"/>
          <p:cNvSpPr/>
          <p:nvPr userDrawn="1"/>
        </p:nvSpPr>
        <p:spPr>
          <a:xfrm>
            <a:off x="11828397" y="0"/>
            <a:ext cx="2599362" cy="6896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4" name="Textplatzhalter 2"/>
          <p:cNvSpPr>
            <a:spLocks noGrp="1"/>
          </p:cNvSpPr>
          <p:nvPr>
            <p:ph type="body" sz="quarter" idx="24" hasCustomPrompt="1"/>
          </p:nvPr>
        </p:nvSpPr>
        <p:spPr>
          <a:xfrm>
            <a:off x="1019175" y="2339009"/>
            <a:ext cx="638640" cy="805024"/>
          </a:xfrm>
        </p:spPr>
        <p:txBody>
          <a:bodyPr lIns="0" tIns="0" rIns="0" bIns="0"/>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sz="2800"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 name="Titel 1"/>
          <p:cNvSpPr>
            <a:spLocks noGrp="1"/>
          </p:cNvSpPr>
          <p:nvPr>
            <p:ph type="title" hasCustomPrompt="1"/>
          </p:nvPr>
        </p:nvSpPr>
        <p:spPr>
          <a:xfrm>
            <a:off x="1657815" y="2339009"/>
            <a:ext cx="5273863" cy="3046961"/>
          </a:xfrm>
        </p:spPr>
        <p:txBody>
          <a:bodyPr lIns="0" tIns="0"/>
          <a:lstStyle/>
          <a:p>
            <a:r>
              <a:rPr lang="en-US" noProof="0" dirty="0"/>
              <a:t>Click to edit title</a:t>
            </a:r>
            <a:br>
              <a:rPr lang="en-US" noProof="0" dirty="0"/>
            </a:br>
            <a:endParaRPr lang="en-US" noProof="0" dirty="0"/>
          </a:p>
        </p:txBody>
      </p:sp>
      <p:sp>
        <p:nvSpPr>
          <p:cNvPr id="24" name="Rechteck 23"/>
          <p:cNvSpPr/>
          <p:nvPr userDrawn="1"/>
        </p:nvSpPr>
        <p:spPr>
          <a:xfrm>
            <a:off x="90598" y="6253527"/>
            <a:ext cx="14337161" cy="1803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7" name="Picture 6" descr="A picture containing photo, view, table, different&#10;&#10;Description automatically generated">
            <a:extLst>
              <a:ext uri="{FF2B5EF4-FFF2-40B4-BE49-F238E27FC236}">
                <a16:creationId xmlns:a16="http://schemas.microsoft.com/office/drawing/2014/main" id="{F78CB8D7-0274-EC4C-A6D2-69B78791B4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32057" y="1855630"/>
            <a:ext cx="4509490" cy="4397897"/>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2" y="1784348"/>
            <a:ext cx="4351575" cy="4469179"/>
          </a:xfrm>
          <a:prstGeom prst="rect">
            <a:avLst/>
          </a:prstGeom>
        </p:spPr>
      </p:pic>
    </p:spTree>
    <p:extLst>
      <p:ext uri="{BB962C8B-B14F-4D97-AF65-F5344CB8AC3E}">
        <p14:creationId xmlns:p14="http://schemas.microsoft.com/office/powerpoint/2010/main" val="27476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4" name="Textplatzhalter 2"/>
          <p:cNvSpPr>
            <a:spLocks noGrp="1"/>
          </p:cNvSpPr>
          <p:nvPr>
            <p:ph type="body" sz="quarter" idx="24" hasCustomPrompt="1"/>
          </p:nvPr>
        </p:nvSpPr>
        <p:spPr>
          <a:xfrm>
            <a:off x="1019175" y="2339009"/>
            <a:ext cx="638640" cy="805024"/>
          </a:xfrm>
        </p:spPr>
        <p:txBody>
          <a:bodyPr lIns="0" tIns="0" rIns="0" bIns="0"/>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sz="2800"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 name="Titel 1"/>
          <p:cNvSpPr>
            <a:spLocks noGrp="1"/>
          </p:cNvSpPr>
          <p:nvPr>
            <p:ph type="title" hasCustomPrompt="1"/>
          </p:nvPr>
        </p:nvSpPr>
        <p:spPr>
          <a:xfrm>
            <a:off x="1657815" y="2339009"/>
            <a:ext cx="5273863" cy="3046961"/>
          </a:xfrm>
        </p:spPr>
        <p:txBody>
          <a:bodyPr lIns="0" tIns="0"/>
          <a:lstStyle/>
          <a:p>
            <a:r>
              <a:rPr lang="en-US" noProof="0" dirty="0"/>
              <a:t>Click to edit title</a:t>
            </a:r>
            <a:br>
              <a:rPr lang="en-US" noProof="0" dirty="0"/>
            </a:br>
            <a:endParaRPr lang="en-US" noProof="0" dirty="0"/>
          </a:p>
        </p:txBody>
      </p:sp>
      <p:pic>
        <p:nvPicPr>
          <p:cNvPr id="9" name="Picture 8" descr="A large room&#10;&#10;Description automatically generated">
            <a:extLst>
              <a:ext uri="{FF2B5EF4-FFF2-40B4-BE49-F238E27FC236}">
                <a16:creationId xmlns:a16="http://schemas.microsoft.com/office/drawing/2014/main" id="{6E86CC81-AF59-D749-A096-AB5213445D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29768" y="1846926"/>
            <a:ext cx="4498628" cy="4406601"/>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4348"/>
            <a:ext cx="4351575" cy="4469179"/>
          </a:xfrm>
          <a:prstGeom prst="rect">
            <a:avLst/>
          </a:prstGeom>
        </p:spPr>
      </p:pic>
    </p:spTree>
    <p:extLst>
      <p:ext uri="{BB962C8B-B14F-4D97-AF65-F5344CB8AC3E}">
        <p14:creationId xmlns:p14="http://schemas.microsoft.com/office/powerpoint/2010/main" val="364136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picture containing grass, building, mirror, view&#10;&#10;Description automatically generated">
            <a:extLst>
              <a:ext uri="{FF2B5EF4-FFF2-40B4-BE49-F238E27FC236}">
                <a16:creationId xmlns:a16="http://schemas.microsoft.com/office/drawing/2014/main" id="{16AA2512-8DF7-3D49-951A-926D6E9F16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10955" y="1849868"/>
            <a:ext cx="4517441" cy="4397897"/>
          </a:xfrm>
          <a:prstGeom prst="rect">
            <a:avLst/>
          </a:prstGeom>
        </p:spPr>
      </p:pic>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77260"/>
            <a:ext cx="4351575" cy="4469179"/>
          </a:xfrm>
          <a:prstGeom prst="rect">
            <a:avLst/>
          </a:prstGeom>
        </p:spPr>
      </p:pic>
    </p:spTree>
    <p:extLst>
      <p:ext uri="{BB962C8B-B14F-4D97-AF65-F5344CB8AC3E}">
        <p14:creationId xmlns:p14="http://schemas.microsoft.com/office/powerpoint/2010/main" val="350287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4" name="Picture 3" descr="A picture containing mirror&#10;&#10;Description automatically generated">
            <a:extLst>
              <a:ext uri="{FF2B5EF4-FFF2-40B4-BE49-F238E27FC236}">
                <a16:creationId xmlns:a16="http://schemas.microsoft.com/office/drawing/2014/main" id="{018AB571-8697-FD49-8920-E927E6890B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73696" y="1825181"/>
            <a:ext cx="4554700" cy="4428346"/>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1" y="1786834"/>
            <a:ext cx="4351575" cy="4469179"/>
          </a:xfrm>
          <a:prstGeom prst="rect">
            <a:avLst/>
          </a:prstGeom>
        </p:spPr>
      </p:pic>
    </p:spTree>
    <p:extLst>
      <p:ext uri="{BB962C8B-B14F-4D97-AF65-F5344CB8AC3E}">
        <p14:creationId xmlns:p14="http://schemas.microsoft.com/office/powerpoint/2010/main" val="137086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3" name="Picture 2" descr="A picture containing plate, table, chocolate, cake&#10;&#10;Description automatically generated">
            <a:extLst>
              <a:ext uri="{FF2B5EF4-FFF2-40B4-BE49-F238E27FC236}">
                <a16:creationId xmlns:a16="http://schemas.microsoft.com/office/drawing/2014/main" id="{87AA22A3-25B1-A44B-AB96-2864B3C07E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73695" y="1825180"/>
            <a:ext cx="4554701" cy="4428347"/>
          </a:xfrm>
          <a:prstGeom prst="rect">
            <a:avLst/>
          </a:prstGeom>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3868" y="1784348"/>
            <a:ext cx="4351575" cy="4469179"/>
          </a:xfrm>
          <a:prstGeom prst="rect">
            <a:avLst/>
          </a:prstGeom>
        </p:spPr>
      </p:pic>
    </p:spTree>
    <p:extLst>
      <p:ext uri="{BB962C8B-B14F-4D97-AF65-F5344CB8AC3E}">
        <p14:creationId xmlns:p14="http://schemas.microsoft.com/office/powerpoint/2010/main" val="291940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14" name="Inhaltsplatzhalter 13"/>
          <p:cNvSpPr>
            <a:spLocks noGrp="1"/>
          </p:cNvSpPr>
          <p:nvPr>
            <p:ph sz="quarter" idx="10" hasCustomPrompt="1"/>
          </p:nvPr>
        </p:nvSpPr>
        <p:spPr>
          <a:xfrm>
            <a:off x="407988" y="2060575"/>
            <a:ext cx="8459787"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3" name="Datumsplatzhalter 2"/>
          <p:cNvSpPr>
            <a:spLocks noGrp="1"/>
          </p:cNvSpPr>
          <p:nvPr>
            <p:ph type="dt" sz="half" idx="11"/>
          </p:nvPr>
        </p:nvSpPr>
        <p:spPr/>
        <p:txBody>
          <a:bodyPr/>
          <a:lstStyle/>
          <a:p>
            <a:fld id="{2E73CFC1-5776-F241-8185-B2DAE2DB4A87}" type="datetime1">
              <a:rPr lang="en-US" noProof="0" smtClean="0"/>
              <a:t>2/26/2026</a:t>
            </a:fld>
            <a:endParaRPr lang="en-US" noProof="0" dirty="0"/>
          </a:p>
        </p:txBody>
      </p:sp>
      <p:sp>
        <p:nvSpPr>
          <p:cNvPr id="4" name="Foliennummernplatzhalter 3"/>
          <p:cNvSpPr>
            <a:spLocks noGrp="1"/>
          </p:cNvSpPr>
          <p:nvPr>
            <p:ph type="sldNum" sz="quarter" idx="12"/>
          </p:nvPr>
        </p:nvSpPr>
        <p:spPr/>
        <p:txBody>
          <a:bodyPr/>
          <a:lstStyle/>
          <a:p>
            <a:fld id="{84059D9C-83B2-9046-9FF6-87A09DB9F967}" type="slidenum">
              <a:rPr lang="en-US" noProof="0" smtClean="0"/>
              <a:pPr/>
              <a:t>‹#›</a:t>
            </a:fld>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7988" y="1063499"/>
            <a:ext cx="11489675" cy="869380"/>
          </a:xfrm>
          <a:prstGeom prst="rect">
            <a:avLst/>
          </a:prstGeom>
        </p:spPr>
        <p:txBody>
          <a:bodyPr vert="horz" lIns="0" tIns="46800" rIns="0" bIns="45720" rtlCol="0" anchor="t">
            <a:noAutofit/>
          </a:bodyPr>
          <a:lstStyle/>
          <a:p>
            <a:r>
              <a:rPr lang="en-US" noProof="0" dirty="0"/>
              <a:t>Click to edit title</a:t>
            </a:r>
            <a:br>
              <a:rPr lang="en-US" noProof="0" dirty="0"/>
            </a:br>
            <a:endParaRPr lang="en-US" noProof="0" dirty="0"/>
          </a:p>
        </p:txBody>
      </p:sp>
      <p:sp>
        <p:nvSpPr>
          <p:cNvPr id="4" name="Datumsplatzhalter 3"/>
          <p:cNvSpPr>
            <a:spLocks noGrp="1"/>
          </p:cNvSpPr>
          <p:nvPr>
            <p:ph type="dt" sz="half" idx="2"/>
          </p:nvPr>
        </p:nvSpPr>
        <p:spPr>
          <a:xfrm>
            <a:off x="418069" y="6356350"/>
            <a:ext cx="1143102" cy="365125"/>
          </a:xfrm>
          <a:prstGeom prst="rect">
            <a:avLst/>
          </a:prstGeom>
        </p:spPr>
        <p:txBody>
          <a:bodyPr vert="horz" lIns="0" tIns="45720" rIns="91440" bIns="45720" rtlCol="0" anchor="ctr"/>
          <a:lstStyle>
            <a:lvl1pPr algn="l">
              <a:defRPr sz="1200">
                <a:solidFill>
                  <a:srgbClr val="71A522"/>
                </a:solidFill>
              </a:defRPr>
            </a:lvl1pPr>
          </a:lstStyle>
          <a:p>
            <a:fld id="{2E73CFC1-5776-F241-8185-B2DAE2DB4A87}" type="datetime1">
              <a:rPr lang="en-US" noProof="0" smtClean="0"/>
              <a:t>2/26/2026</a:t>
            </a:fld>
            <a:endParaRPr lang="en-US" noProof="0" dirty="0"/>
          </a:p>
        </p:txBody>
      </p:sp>
      <p:sp>
        <p:nvSpPr>
          <p:cNvPr id="6" name="Foliennummernplatzhalter 5"/>
          <p:cNvSpPr>
            <a:spLocks noGrp="1"/>
          </p:cNvSpPr>
          <p:nvPr>
            <p:ph type="sldNum" sz="quarter" idx="4"/>
          </p:nvPr>
        </p:nvSpPr>
        <p:spPr>
          <a:xfrm>
            <a:off x="10809248" y="6356350"/>
            <a:ext cx="1011275" cy="365125"/>
          </a:xfrm>
          <a:prstGeom prst="rect">
            <a:avLst/>
          </a:prstGeom>
        </p:spPr>
        <p:txBody>
          <a:bodyPr vert="horz" lIns="90000" tIns="45720" rIns="0" bIns="45720" rtlCol="0" anchor="ctr"/>
          <a:lstStyle>
            <a:lvl1pPr algn="r">
              <a:defRPr sz="1200">
                <a:solidFill>
                  <a:srgbClr val="71A522"/>
                </a:solidFill>
              </a:defRPr>
            </a:lvl1pPr>
          </a:lstStyle>
          <a:p>
            <a:fld id="{84059D9C-83B2-9046-9FF6-87A09DB9F967}" type="slidenum">
              <a:rPr lang="en-US" noProof="0" smtClean="0"/>
              <a:pPr/>
              <a:t>‹#›</a:t>
            </a:fld>
            <a:endParaRPr lang="en-US" noProof="0" dirty="0"/>
          </a:p>
        </p:txBody>
      </p:sp>
      <p:pic>
        <p:nvPicPr>
          <p:cNvPr id="7" name="Bild 6"/>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1163" y="136561"/>
            <a:ext cx="4033921" cy="575394"/>
          </a:xfrm>
          <a:prstGeom prst="rect">
            <a:avLst/>
          </a:prstGeom>
        </p:spPr>
      </p:pic>
      <p:cxnSp>
        <p:nvCxnSpPr>
          <p:cNvPr id="9" name="Gerade Verbindung 8"/>
          <p:cNvCxnSpPr/>
          <p:nvPr userDrawn="1"/>
        </p:nvCxnSpPr>
        <p:spPr>
          <a:xfrm>
            <a:off x="407988" y="896355"/>
            <a:ext cx="11412537" cy="0"/>
          </a:xfrm>
          <a:prstGeom prst="line">
            <a:avLst/>
          </a:prstGeom>
          <a:ln w="25400"/>
        </p:spPr>
        <p:style>
          <a:lnRef idx="3">
            <a:schemeClr val="accent6"/>
          </a:lnRef>
          <a:fillRef idx="0">
            <a:schemeClr val="accent6"/>
          </a:fillRef>
          <a:effectRef idx="2">
            <a:schemeClr val="accent6"/>
          </a:effectRef>
          <a:fontRef idx="minor">
            <a:schemeClr val="tx1"/>
          </a:fontRef>
        </p:style>
      </p:cxnSp>
      <p:sp>
        <p:nvSpPr>
          <p:cNvPr id="8" name="Textplatzhalter 2"/>
          <p:cNvSpPr>
            <a:spLocks noGrp="1"/>
          </p:cNvSpPr>
          <p:nvPr>
            <p:ph type="body" idx="1"/>
          </p:nvPr>
        </p:nvSpPr>
        <p:spPr>
          <a:xfrm>
            <a:off x="418069" y="2060574"/>
            <a:ext cx="11412537" cy="4176714"/>
          </a:xfrm>
          <a:prstGeom prst="rect">
            <a:avLst/>
          </a:prstGeom>
        </p:spPr>
        <p:txBody>
          <a:bodyPr vert="horz" lIns="0" tIns="46800" rIns="0" bIns="45720" rtlCol="0">
            <a:noAutofit/>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extLst>
      <p:ext uri="{BB962C8B-B14F-4D97-AF65-F5344CB8AC3E}">
        <p14:creationId xmlns:p14="http://schemas.microsoft.com/office/powerpoint/2010/main" val="13565183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3" r:id="rId4"/>
    <p:sldLayoutId id="2147483674" r:id="rId5"/>
    <p:sldLayoutId id="2147483675" r:id="rId6"/>
    <p:sldLayoutId id="2147483676" r:id="rId7"/>
    <p:sldLayoutId id="2147483677" r:id="rId8"/>
    <p:sldLayoutId id="2147483662" r:id="rId9"/>
    <p:sldLayoutId id="2147483665" r:id="rId10"/>
    <p:sldLayoutId id="2147483664" r:id="rId11"/>
    <p:sldLayoutId id="2147483666" r:id="rId12"/>
    <p:sldLayoutId id="2147483670" r:id="rId13"/>
    <p:sldLayoutId id="2147483671" r:id="rId14"/>
    <p:sldLayoutId id="2147483672" r:id="rId15"/>
  </p:sldLayoutIdLst>
  <p:hf hdr="0" ftr="0"/>
  <p:txStyles>
    <p:title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p:titleStyle>
    <p:body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72" userDrawn="1">
          <p15:clr>
            <a:srgbClr val="F26B43"/>
          </p15:clr>
        </p15:guide>
        <p15:guide id="3" pos="257" userDrawn="1">
          <p15:clr>
            <a:srgbClr val="F26B43"/>
          </p15:clr>
        </p15:guide>
        <p15:guide id="4" pos="1980" userDrawn="1">
          <p15:clr>
            <a:srgbClr val="F26B43"/>
          </p15:clr>
        </p15:guide>
        <p15:guide id="5" pos="2116" userDrawn="1">
          <p15:clr>
            <a:srgbClr val="F26B43"/>
          </p15:clr>
        </p15:guide>
        <p15:guide id="6" pos="3908" userDrawn="1">
          <p15:clr>
            <a:srgbClr val="F26B43"/>
          </p15:clr>
        </p15:guide>
        <p15:guide id="7" pos="5586" userDrawn="1">
          <p15:clr>
            <a:srgbClr val="F26B43"/>
          </p15:clr>
        </p15:guide>
        <p15:guide id="8" pos="5722" userDrawn="1">
          <p15:clr>
            <a:srgbClr val="F26B43"/>
          </p15:clr>
        </p15:guide>
        <p15:guide id="9" pos="7446" userDrawn="1">
          <p15:clr>
            <a:srgbClr val="F26B43"/>
          </p15:clr>
        </p15:guide>
        <p15:guide id="10" orient="horz" pos="3929" userDrawn="1">
          <p15:clr>
            <a:srgbClr val="F26B43"/>
          </p15:clr>
        </p15:guide>
        <p15:guide id="11" orient="horz" pos="550" userDrawn="1">
          <p15:clr>
            <a:srgbClr val="F26B43"/>
          </p15:clr>
        </p15:guide>
        <p15:guide id="13" pos="642" userDrawn="1">
          <p15:clr>
            <a:srgbClr val="F26B43"/>
          </p15:clr>
        </p15:guide>
        <p15:guide id="14" orient="horz" pos="129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48.emf"/><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3.emf"/><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emf"/><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65.emf"/><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92.emf"/></Relationships>
</file>

<file path=ppt/slides/_rels/slide6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9.xml"/><Relationship Id="rId4" Type="http://schemas.openxmlformats.org/officeDocument/2006/relationships/image" Target="../media/image102.emf"/></Relationships>
</file>

<file path=ppt/slides/_rels/slide66.xml.rels><?xml version="1.0" encoding="UTF-8" standalone="yes"?>
<Relationships xmlns="http://schemas.openxmlformats.org/package/2006/relationships"><Relationship Id="rId2" Type="http://schemas.openxmlformats.org/officeDocument/2006/relationships/hyperlink" Target="http://www.vensim.com/" TargetMode="Externa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019175" y="2264068"/>
            <a:ext cx="9144000" cy="873330"/>
          </a:xfrm>
        </p:spPr>
        <p:txBody>
          <a:bodyPr/>
          <a:lstStyle/>
          <a:p>
            <a:r>
              <a:rPr lang="en-US" sz="2700" b="1" dirty="0"/>
              <a:t>Module 1 – Different pathways </a:t>
            </a:r>
            <a:br>
              <a:rPr lang="en-US" sz="2700" b="1" dirty="0"/>
            </a:br>
            <a:r>
              <a:rPr lang="en-US" sz="2700" b="1" dirty="0"/>
              <a:t>towards inclusive green economies</a:t>
            </a:r>
          </a:p>
        </p:txBody>
      </p:sp>
      <p:sp>
        <p:nvSpPr>
          <p:cNvPr id="3" name="Titel 2"/>
          <p:cNvSpPr>
            <a:spLocks noGrp="1"/>
          </p:cNvSpPr>
          <p:nvPr>
            <p:ph type="title"/>
          </p:nvPr>
        </p:nvSpPr>
        <p:spPr>
          <a:xfrm>
            <a:off x="1019175" y="2571982"/>
            <a:ext cx="11489675" cy="1272875"/>
          </a:xfrm>
        </p:spPr>
        <p:txBody>
          <a:bodyPr/>
          <a:lstStyle/>
          <a:p>
            <a:r>
              <a:rPr lang="en-US" sz="1900" b="0" dirty="0"/>
              <a:t>Course: Inclusive Green Economy (IGE) modelling</a:t>
            </a:r>
          </a:p>
        </p:txBody>
      </p:sp>
      <p:sp>
        <p:nvSpPr>
          <p:cNvPr id="4" name="Textplatzhalter 3"/>
          <p:cNvSpPr>
            <a:spLocks noGrp="1"/>
          </p:cNvSpPr>
          <p:nvPr>
            <p:ph type="body" sz="quarter" idx="10"/>
          </p:nvPr>
        </p:nvSpPr>
        <p:spPr>
          <a:xfrm>
            <a:off x="1019175" y="4576399"/>
            <a:ext cx="5811837" cy="593725"/>
          </a:xfrm>
        </p:spPr>
        <p:txBody>
          <a:bodyPr/>
          <a:lstStyle/>
          <a:p>
            <a:r>
              <a:rPr lang="en-US" dirty="0"/>
              <a:t>Date / Place / Name</a:t>
            </a:r>
          </a:p>
        </p:txBody>
      </p:sp>
    </p:spTree>
    <p:extLst>
      <p:ext uri="{BB962C8B-B14F-4D97-AF65-F5344CB8AC3E}">
        <p14:creationId xmlns:p14="http://schemas.microsoft.com/office/powerpoint/2010/main" val="2339006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31" y="1063667"/>
            <a:ext cx="11412537" cy="954488"/>
          </a:xfrm>
        </p:spPr>
        <p:txBody>
          <a:bodyPr/>
          <a:lstStyle/>
          <a:p>
            <a:r>
              <a:rPr lang="en-US" sz="2400" dirty="0"/>
              <a:t>SEVERAL ADDITIONAL UNDESIRABLE TRENDS ARE ON THE RISE</a:t>
            </a:r>
          </a:p>
        </p:txBody>
      </p:sp>
      <p:sp>
        <p:nvSpPr>
          <p:cNvPr id="6" name="TextBox 5"/>
          <p:cNvSpPr txBox="1"/>
          <p:nvPr/>
        </p:nvSpPr>
        <p:spPr>
          <a:xfrm>
            <a:off x="7366000" y="5641046"/>
            <a:ext cx="5131277" cy="276999"/>
          </a:xfrm>
          <a:prstGeom prst="rect">
            <a:avLst/>
          </a:prstGeom>
          <a:noFill/>
        </p:spPr>
        <p:txBody>
          <a:bodyPr wrap="square" rtlCol="0">
            <a:spAutoFit/>
          </a:bodyPr>
          <a:lstStyle/>
          <a:p>
            <a:pPr lvl="0">
              <a:defRPr/>
            </a:pPr>
            <a:r>
              <a:rPr lang="it-IT" sz="1200" dirty="0"/>
              <a:t>Source: </a:t>
            </a:r>
            <a:r>
              <a:rPr lang="en-US" sz="1200" dirty="0"/>
              <a:t>WWF, 2018 </a:t>
            </a:r>
          </a:p>
        </p:txBody>
      </p:sp>
      <p:sp>
        <p:nvSpPr>
          <p:cNvPr id="7" name="Rectangle 6">
            <a:extLst>
              <a:ext uri="{FF2B5EF4-FFF2-40B4-BE49-F238E27FC236}">
                <a16:creationId xmlns:a16="http://schemas.microsoft.com/office/drawing/2014/main" id="{EDE1A787-51D5-4044-AF32-7AD881664696}"/>
              </a:ext>
            </a:extLst>
          </p:cNvPr>
          <p:cNvSpPr/>
          <p:nvPr/>
        </p:nvSpPr>
        <p:spPr>
          <a:xfrm>
            <a:off x="313720" y="1918801"/>
            <a:ext cx="2101729" cy="372409"/>
          </a:xfrm>
          <a:prstGeom prst="rect">
            <a:avLst/>
          </a:prstGeom>
        </p:spPr>
        <p:txBody>
          <a:bodyPr wrap="none">
            <a:spAutoFit/>
          </a:bodyPr>
          <a:lstStyle/>
          <a:p>
            <a:r>
              <a:rPr lang="en-US" sz="1600" dirty="0"/>
              <a:t>Earth System Trends</a:t>
            </a:r>
            <a:endParaRPr lang="en-BR" sz="1600" dirty="0"/>
          </a:p>
        </p:txBody>
      </p:sp>
      <p:pic>
        <p:nvPicPr>
          <p:cNvPr id="4" name="Picture 3">
            <a:extLst>
              <a:ext uri="{FF2B5EF4-FFF2-40B4-BE49-F238E27FC236}">
                <a16:creationId xmlns:a16="http://schemas.microsoft.com/office/drawing/2014/main" id="{A6174FB8-EAEE-AE47-914A-28DFBE0A1D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40"/>
          <a:stretch/>
        </p:blipFill>
        <p:spPr>
          <a:xfrm>
            <a:off x="241222" y="2379178"/>
            <a:ext cx="3840921" cy="2900844"/>
          </a:xfrm>
          <a:prstGeom prst="rect">
            <a:avLst/>
          </a:prstGeom>
        </p:spPr>
      </p:pic>
      <p:sp>
        <p:nvSpPr>
          <p:cNvPr id="8" name="Slide Number Placeholder 4">
            <a:extLst>
              <a:ext uri="{FF2B5EF4-FFF2-40B4-BE49-F238E27FC236}">
                <a16:creationId xmlns:a16="http://schemas.microsoft.com/office/drawing/2014/main" id="{B0AA2A3C-E65A-054A-9109-FDD88DD77A6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a:t>
            </a:fld>
            <a:endParaRPr lang="en-US" sz="1100" noProof="0" dirty="0"/>
          </a:p>
        </p:txBody>
      </p:sp>
      <p:sp>
        <p:nvSpPr>
          <p:cNvPr id="9" name="Date Placeholder 3">
            <a:extLst>
              <a:ext uri="{FF2B5EF4-FFF2-40B4-BE49-F238E27FC236}">
                <a16:creationId xmlns:a16="http://schemas.microsoft.com/office/drawing/2014/main" id="{C92BF245-4AAB-494A-A02F-9523DD616376}"/>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pic>
        <p:nvPicPr>
          <p:cNvPr id="10" name="Picture 9" descr="A close up of a map&#10;&#10;Description automatically generated">
            <a:extLst>
              <a:ext uri="{FF2B5EF4-FFF2-40B4-BE49-F238E27FC236}">
                <a16:creationId xmlns:a16="http://schemas.microsoft.com/office/drawing/2014/main" id="{AE206D2A-3CE7-3942-B8C4-BEF138275C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0"/>
          <a:stretch/>
        </p:blipFill>
        <p:spPr>
          <a:xfrm>
            <a:off x="4175538" y="2438158"/>
            <a:ext cx="3840921" cy="2782885"/>
          </a:xfrm>
          <a:prstGeom prst="rect">
            <a:avLst/>
          </a:prstGeom>
        </p:spPr>
      </p:pic>
      <p:pic>
        <p:nvPicPr>
          <p:cNvPr id="11" name="Picture 10" descr="A close up of a map&#10;&#10;Description automatically generated">
            <a:extLst>
              <a:ext uri="{FF2B5EF4-FFF2-40B4-BE49-F238E27FC236}">
                <a16:creationId xmlns:a16="http://schemas.microsoft.com/office/drawing/2014/main" id="{9532DEC8-5CDE-7244-BB5D-CB874A70A4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05212" y="2438158"/>
            <a:ext cx="3972341" cy="2782885"/>
          </a:xfrm>
          <a:prstGeom prst="rect">
            <a:avLst/>
          </a:prstGeom>
        </p:spPr>
      </p:pic>
    </p:spTree>
    <p:extLst>
      <p:ext uri="{BB962C8B-B14F-4D97-AF65-F5344CB8AC3E}">
        <p14:creationId xmlns:p14="http://schemas.microsoft.com/office/powerpoint/2010/main" val="1839281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TO TURN CHALLENGES INTO OPPORTUNITIES?</a:t>
            </a:r>
          </a:p>
        </p:txBody>
      </p:sp>
      <p:sp>
        <p:nvSpPr>
          <p:cNvPr id="3" name="Content Placeholder 2"/>
          <p:cNvSpPr>
            <a:spLocks noGrp="1"/>
          </p:cNvSpPr>
          <p:nvPr>
            <p:ph sz="quarter" idx="10"/>
          </p:nvPr>
        </p:nvSpPr>
        <p:spPr>
          <a:xfrm>
            <a:off x="450336" y="2360557"/>
            <a:ext cx="4437289" cy="3167858"/>
          </a:xfrm>
        </p:spPr>
        <p:txBody>
          <a:bodyPr/>
          <a:lstStyle/>
          <a:p>
            <a:pPr indent="0">
              <a:buNone/>
            </a:pPr>
            <a:r>
              <a:rPr lang="en-US" sz="1800" dirty="0">
                <a:ea typeface="Roboto" pitchFamily="2" charset="0"/>
              </a:rPr>
              <a:t>Responding to these challenges requires: </a:t>
            </a:r>
          </a:p>
          <a:p>
            <a:pPr indent="0">
              <a:buNone/>
            </a:pPr>
            <a:endParaRPr lang="en-US" sz="1800" dirty="0">
              <a:ea typeface="Roboto" pitchFamily="2" charset="0"/>
            </a:endParaRPr>
          </a:p>
          <a:p>
            <a:pPr indent="0">
              <a:buNone/>
            </a:pPr>
            <a:r>
              <a:rPr lang="en-US" sz="1800" dirty="0">
                <a:ea typeface="Roboto" pitchFamily="2" charset="0"/>
              </a:rPr>
              <a:t>           A fundamental economic redesign </a:t>
            </a:r>
          </a:p>
          <a:p>
            <a:pPr indent="0">
              <a:buNone/>
            </a:pPr>
            <a:endParaRPr lang="en-US" sz="1800" dirty="0">
              <a:ea typeface="Roboto" pitchFamily="2" charset="0"/>
            </a:endParaRPr>
          </a:p>
          <a:p>
            <a:pPr indent="0">
              <a:buNone/>
            </a:pPr>
            <a:endParaRPr lang="en-US" sz="1800" dirty="0">
              <a:ea typeface="Roboto" pitchFamily="2" charset="0"/>
            </a:endParaRPr>
          </a:p>
          <a:p>
            <a:pPr indent="0">
              <a:buNone/>
            </a:pPr>
            <a:r>
              <a:rPr lang="en-US" sz="1800" dirty="0">
                <a:ea typeface="Roboto" pitchFamily="2" charset="0"/>
              </a:rPr>
              <a:t>           Reorientation of financial flows </a:t>
            </a:r>
          </a:p>
          <a:p>
            <a:pPr indent="0">
              <a:buNone/>
            </a:pPr>
            <a:endParaRPr lang="en-US" sz="1800" dirty="0">
              <a:ea typeface="Roboto" pitchFamily="2" charset="0"/>
            </a:endParaRPr>
          </a:p>
          <a:p>
            <a:pPr indent="0">
              <a:buNone/>
            </a:pPr>
            <a:endParaRPr lang="en-US" sz="1800" dirty="0">
              <a:ea typeface="Roboto" pitchFamily="2" charset="0"/>
            </a:endParaRPr>
          </a:p>
          <a:p>
            <a:pPr indent="0">
              <a:buNone/>
            </a:pPr>
            <a:r>
              <a:rPr lang="en-US" sz="1800" dirty="0">
                <a:ea typeface="Roboto" pitchFamily="2" charset="0"/>
              </a:rPr>
              <a:t>All with greater emphasis on addressing environmental and societal costs</a:t>
            </a:r>
            <a:endParaRPr lang="en-US" sz="1800" dirty="0"/>
          </a:p>
        </p:txBody>
      </p:sp>
      <p:sp>
        <p:nvSpPr>
          <p:cNvPr id="7" name="TextBox 6">
            <a:extLst>
              <a:ext uri="{FF2B5EF4-FFF2-40B4-BE49-F238E27FC236}">
                <a16:creationId xmlns:a16="http://schemas.microsoft.com/office/drawing/2014/main" id="{D98E9278-4E11-9546-BA0F-878B9CCF1E5B}"/>
              </a:ext>
            </a:extLst>
          </p:cNvPr>
          <p:cNvSpPr txBox="1"/>
          <p:nvPr/>
        </p:nvSpPr>
        <p:spPr>
          <a:xfrm>
            <a:off x="5221646" y="6435267"/>
            <a:ext cx="1663700" cy="276999"/>
          </a:xfrm>
          <a:prstGeom prst="rect">
            <a:avLst/>
          </a:prstGeom>
          <a:noFill/>
        </p:spPr>
        <p:txBody>
          <a:bodyPr wrap="square" rtlCol="0">
            <a:spAutoFit/>
          </a:bodyPr>
          <a:lstStyle/>
          <a:p>
            <a:pPr lvl="0">
              <a:defRPr/>
            </a:pPr>
            <a:r>
              <a:rPr lang="it-IT" sz="1200" dirty="0"/>
              <a:t>Source: </a:t>
            </a:r>
            <a:r>
              <a:rPr lang="en-US" sz="1200" dirty="0"/>
              <a:t>UNEP, 2018</a:t>
            </a:r>
          </a:p>
        </p:txBody>
      </p:sp>
      <p:sp>
        <p:nvSpPr>
          <p:cNvPr id="9" name="Slide Number Placeholder 4">
            <a:extLst>
              <a:ext uri="{FF2B5EF4-FFF2-40B4-BE49-F238E27FC236}">
                <a16:creationId xmlns:a16="http://schemas.microsoft.com/office/drawing/2014/main" id="{8BC6A74F-75DF-914B-BBF7-16DEBA32024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a:t>
            </a:fld>
            <a:endParaRPr lang="en-US" sz="1100" noProof="0" dirty="0"/>
          </a:p>
        </p:txBody>
      </p:sp>
      <p:sp>
        <p:nvSpPr>
          <p:cNvPr id="10" name="Date Placeholder 3">
            <a:extLst>
              <a:ext uri="{FF2B5EF4-FFF2-40B4-BE49-F238E27FC236}">
                <a16:creationId xmlns:a16="http://schemas.microsoft.com/office/drawing/2014/main" id="{E3D459DF-37C4-3442-B5DD-06B8231F46F6}"/>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cxnSp>
        <p:nvCxnSpPr>
          <p:cNvPr id="14" name="Straight Arrow Connector 13">
            <a:extLst>
              <a:ext uri="{FF2B5EF4-FFF2-40B4-BE49-F238E27FC236}">
                <a16:creationId xmlns:a16="http://schemas.microsoft.com/office/drawing/2014/main" id="{046D2BA9-6118-AA45-86FE-60F12065A42B}"/>
              </a:ext>
            </a:extLst>
          </p:cNvPr>
          <p:cNvCxnSpPr>
            <a:cxnSpLocks/>
          </p:cNvCxnSpPr>
          <p:nvPr/>
        </p:nvCxnSpPr>
        <p:spPr>
          <a:xfrm flipV="1">
            <a:off x="8470564" y="2717803"/>
            <a:ext cx="0" cy="3056728"/>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4D79944-4F60-F34E-960D-D185D2A6A6A2}"/>
              </a:ext>
            </a:extLst>
          </p:cNvPr>
          <p:cNvSpPr/>
          <p:nvPr/>
        </p:nvSpPr>
        <p:spPr>
          <a:xfrm>
            <a:off x="7587577" y="2238375"/>
            <a:ext cx="1765974" cy="479428"/>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W</a:t>
            </a:r>
            <a:r>
              <a:rPr lang="fr-CH" sz="1400" dirty="0">
                <a:solidFill>
                  <a:schemeClr val="bg1"/>
                </a:solidFill>
                <a:latin typeface="+mj-lt"/>
                <a:ea typeface="Roboto Light" panose="02000000000000000000" pitchFamily="2" charset="0"/>
                <a:cs typeface="Roboto Light" panose="02000000000000000000" pitchFamily="2" charset="0"/>
              </a:rPr>
              <a:t>e</a:t>
            </a:r>
            <a:r>
              <a:rPr lang="en-BR" sz="1400" dirty="0">
                <a:solidFill>
                  <a:schemeClr val="bg1"/>
                </a:solidFill>
                <a:latin typeface="+mj-lt"/>
                <a:ea typeface="Roboto Light" panose="02000000000000000000" pitchFamily="2" charset="0"/>
                <a:cs typeface="Roboto Light" panose="02000000000000000000" pitchFamily="2" charset="0"/>
              </a:rPr>
              <a:t>lfare/Utility</a:t>
            </a:r>
          </a:p>
        </p:txBody>
      </p:sp>
      <p:sp>
        <p:nvSpPr>
          <p:cNvPr id="27" name="Rectangle 26">
            <a:extLst>
              <a:ext uri="{FF2B5EF4-FFF2-40B4-BE49-F238E27FC236}">
                <a16:creationId xmlns:a16="http://schemas.microsoft.com/office/drawing/2014/main" id="{82DB7F94-2040-9245-B3EC-2CD33E2FAF66}"/>
              </a:ext>
            </a:extLst>
          </p:cNvPr>
          <p:cNvSpPr/>
          <p:nvPr/>
        </p:nvSpPr>
        <p:spPr>
          <a:xfrm>
            <a:off x="7587575" y="3330499"/>
            <a:ext cx="1765975" cy="552601"/>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Consumption/</a:t>
            </a:r>
          </a:p>
          <a:p>
            <a:pPr algn="ctr"/>
            <a:r>
              <a:rPr lang="en-BR" sz="1400" dirty="0">
                <a:solidFill>
                  <a:schemeClr val="bg1"/>
                </a:solidFill>
                <a:latin typeface="+mj-lt"/>
                <a:ea typeface="Roboto Light" panose="02000000000000000000" pitchFamily="2" charset="0"/>
                <a:cs typeface="Roboto Light" panose="02000000000000000000" pitchFamily="2" charset="0"/>
              </a:rPr>
              <a:t>Investment</a:t>
            </a:r>
          </a:p>
        </p:txBody>
      </p:sp>
      <p:sp>
        <p:nvSpPr>
          <p:cNvPr id="28" name="Rectangle 27">
            <a:extLst>
              <a:ext uri="{FF2B5EF4-FFF2-40B4-BE49-F238E27FC236}">
                <a16:creationId xmlns:a16="http://schemas.microsoft.com/office/drawing/2014/main" id="{6440D6FB-B693-2C44-9690-4F053200EAE4}"/>
              </a:ext>
            </a:extLst>
          </p:cNvPr>
          <p:cNvSpPr/>
          <p:nvPr/>
        </p:nvSpPr>
        <p:spPr>
          <a:xfrm>
            <a:off x="7587575" y="4501494"/>
            <a:ext cx="1765974" cy="41340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Production</a:t>
            </a:r>
          </a:p>
        </p:txBody>
      </p:sp>
      <p:cxnSp>
        <p:nvCxnSpPr>
          <p:cNvPr id="42" name="Straight Arrow Connector 41">
            <a:extLst>
              <a:ext uri="{FF2B5EF4-FFF2-40B4-BE49-F238E27FC236}">
                <a16:creationId xmlns:a16="http://schemas.microsoft.com/office/drawing/2014/main" id="{975FECDA-4730-8E4E-A89D-4F7367DA63D1}"/>
              </a:ext>
            </a:extLst>
          </p:cNvPr>
          <p:cNvCxnSpPr>
            <a:cxnSpLocks/>
          </p:cNvCxnSpPr>
          <p:nvPr/>
        </p:nvCxnSpPr>
        <p:spPr>
          <a:xfrm flipH="1">
            <a:off x="6656348" y="5228433"/>
            <a:ext cx="3596741" cy="0"/>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82A0583-06A1-2D4A-A763-B260C28BA48F}"/>
              </a:ext>
            </a:extLst>
          </p:cNvPr>
          <p:cNvCxnSpPr>
            <a:cxnSpLocks/>
            <a:stCxn id="29" idx="0"/>
          </p:cNvCxnSpPr>
          <p:nvPr/>
        </p:nvCxnSpPr>
        <p:spPr>
          <a:xfrm flipV="1">
            <a:off x="6649352" y="5215733"/>
            <a:ext cx="0" cy="352095"/>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96C52E2-2A11-3345-B9E1-BB208F84FA8A}"/>
              </a:ext>
            </a:extLst>
          </p:cNvPr>
          <p:cNvCxnSpPr>
            <a:cxnSpLocks/>
          </p:cNvCxnSpPr>
          <p:nvPr/>
        </p:nvCxnSpPr>
        <p:spPr>
          <a:xfrm flipV="1">
            <a:off x="10234941" y="5215734"/>
            <a:ext cx="0" cy="352725"/>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2654A3D-1426-0740-AA54-3E2E18F4D794}"/>
              </a:ext>
            </a:extLst>
          </p:cNvPr>
          <p:cNvSpPr/>
          <p:nvPr/>
        </p:nvSpPr>
        <p:spPr>
          <a:xfrm>
            <a:off x="5766365" y="5567828"/>
            <a:ext cx="1765974" cy="41340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Natural Capital</a:t>
            </a:r>
          </a:p>
        </p:txBody>
      </p:sp>
      <p:sp>
        <p:nvSpPr>
          <p:cNvPr id="30" name="Rectangle 29">
            <a:extLst>
              <a:ext uri="{FF2B5EF4-FFF2-40B4-BE49-F238E27FC236}">
                <a16:creationId xmlns:a16="http://schemas.microsoft.com/office/drawing/2014/main" id="{675D38E0-557C-F44F-A572-5753991BD511}"/>
              </a:ext>
            </a:extLst>
          </p:cNvPr>
          <p:cNvSpPr/>
          <p:nvPr/>
        </p:nvSpPr>
        <p:spPr>
          <a:xfrm>
            <a:off x="7580042" y="5567828"/>
            <a:ext cx="1765974" cy="41340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Produced Capital</a:t>
            </a:r>
          </a:p>
        </p:txBody>
      </p:sp>
      <p:sp>
        <p:nvSpPr>
          <p:cNvPr id="31" name="Rectangle 30">
            <a:extLst>
              <a:ext uri="{FF2B5EF4-FFF2-40B4-BE49-F238E27FC236}">
                <a16:creationId xmlns:a16="http://schemas.microsoft.com/office/drawing/2014/main" id="{097142A6-488C-3142-8074-268B37DB7C71}"/>
              </a:ext>
            </a:extLst>
          </p:cNvPr>
          <p:cNvSpPr/>
          <p:nvPr/>
        </p:nvSpPr>
        <p:spPr>
          <a:xfrm>
            <a:off x="9382802" y="5567828"/>
            <a:ext cx="1765974" cy="41340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Human Capital</a:t>
            </a:r>
          </a:p>
        </p:txBody>
      </p:sp>
      <p:sp>
        <p:nvSpPr>
          <p:cNvPr id="53" name="Rectangle 52">
            <a:extLst>
              <a:ext uri="{FF2B5EF4-FFF2-40B4-BE49-F238E27FC236}">
                <a16:creationId xmlns:a16="http://schemas.microsoft.com/office/drawing/2014/main" id="{5D62CA2E-2ED3-3A4B-8D59-1CEA3698230B}"/>
              </a:ext>
            </a:extLst>
          </p:cNvPr>
          <p:cNvSpPr/>
          <p:nvPr/>
        </p:nvSpPr>
        <p:spPr>
          <a:xfrm>
            <a:off x="5308738" y="1632529"/>
            <a:ext cx="3776868" cy="338554"/>
          </a:xfrm>
          <a:prstGeom prst="rect">
            <a:avLst/>
          </a:prstGeom>
        </p:spPr>
        <p:txBody>
          <a:bodyPr wrap="none">
            <a:spAutoFit/>
          </a:bodyPr>
          <a:lstStyle/>
          <a:p>
            <a:r>
              <a:rPr lang="en-US" sz="1600" dirty="0"/>
              <a:t>A three-capital model of wealth creation</a:t>
            </a:r>
            <a:endParaRPr lang="en-BR" sz="1600" dirty="0"/>
          </a:p>
        </p:txBody>
      </p:sp>
      <p:cxnSp>
        <p:nvCxnSpPr>
          <p:cNvPr id="55" name="Elbow Connector 54">
            <a:extLst>
              <a:ext uri="{FF2B5EF4-FFF2-40B4-BE49-F238E27FC236}">
                <a16:creationId xmlns:a16="http://schemas.microsoft.com/office/drawing/2014/main" id="{BCAEB999-A039-884B-8E63-292ED51C0A84}"/>
              </a:ext>
            </a:extLst>
          </p:cNvPr>
          <p:cNvCxnSpPr>
            <a:cxnSpLocks/>
            <a:stCxn id="27" idx="3"/>
            <a:endCxn id="31" idx="3"/>
          </p:cNvCxnSpPr>
          <p:nvPr/>
        </p:nvCxnSpPr>
        <p:spPr>
          <a:xfrm>
            <a:off x="9353550" y="3606800"/>
            <a:ext cx="1795226" cy="2167731"/>
          </a:xfrm>
          <a:prstGeom prst="bentConnector3">
            <a:avLst>
              <a:gd name="adj1" fmla="val 112734"/>
            </a:avLst>
          </a:prstGeom>
          <a:ln w="38100">
            <a:solidFill>
              <a:schemeClr val="bg1">
                <a:lumMod val="7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1E994F24-ED1C-2B40-B03C-028493D8726C}"/>
              </a:ext>
            </a:extLst>
          </p:cNvPr>
          <p:cNvCxnSpPr>
            <a:cxnSpLocks/>
            <a:stCxn id="29" idx="1"/>
            <a:endCxn id="24" idx="1"/>
          </p:cNvCxnSpPr>
          <p:nvPr/>
        </p:nvCxnSpPr>
        <p:spPr>
          <a:xfrm rot="10800000" flipH="1">
            <a:off x="5766365" y="2478089"/>
            <a:ext cx="1821212" cy="3296442"/>
          </a:xfrm>
          <a:prstGeom prst="bentConnector3">
            <a:avLst>
              <a:gd name="adj1" fmla="val -12552"/>
            </a:avLst>
          </a:prstGeom>
          <a:ln w="38100">
            <a:solidFill>
              <a:schemeClr val="bg1">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427750A-CB42-DA46-B50F-309A4C94E783}"/>
              </a:ext>
            </a:extLst>
          </p:cNvPr>
          <p:cNvSpPr/>
          <p:nvPr/>
        </p:nvSpPr>
        <p:spPr>
          <a:xfrm rot="16200000">
            <a:off x="4700510" y="4080142"/>
            <a:ext cx="1350050" cy="307777"/>
          </a:xfrm>
          <a:prstGeom prst="rect">
            <a:avLst/>
          </a:prstGeom>
        </p:spPr>
        <p:txBody>
          <a:bodyPr wrap="square">
            <a:spAutoFit/>
          </a:bodyPr>
          <a:lstStyle/>
          <a:p>
            <a:r>
              <a:rPr lang="en-US" sz="1400" dirty="0">
                <a:solidFill>
                  <a:schemeClr val="bg1">
                    <a:lumMod val="50000"/>
                  </a:schemeClr>
                </a:solidFill>
              </a:rPr>
              <a:t>Direct Benefits</a:t>
            </a:r>
            <a:endParaRPr lang="en-BR" sz="1400" dirty="0">
              <a:solidFill>
                <a:schemeClr val="bg1">
                  <a:lumMod val="50000"/>
                </a:schemeClr>
              </a:solidFill>
            </a:endParaRPr>
          </a:p>
        </p:txBody>
      </p:sp>
      <p:sp>
        <p:nvSpPr>
          <p:cNvPr id="61" name="Rectangle 60">
            <a:extLst>
              <a:ext uri="{FF2B5EF4-FFF2-40B4-BE49-F238E27FC236}">
                <a16:creationId xmlns:a16="http://schemas.microsoft.com/office/drawing/2014/main" id="{896E9A8A-8845-184C-95D5-CB7EA2AC6E1C}"/>
              </a:ext>
            </a:extLst>
          </p:cNvPr>
          <p:cNvSpPr/>
          <p:nvPr/>
        </p:nvSpPr>
        <p:spPr>
          <a:xfrm rot="16200000">
            <a:off x="10567376" y="4607224"/>
            <a:ext cx="2092176" cy="307777"/>
          </a:xfrm>
          <a:prstGeom prst="rect">
            <a:avLst/>
          </a:prstGeom>
        </p:spPr>
        <p:txBody>
          <a:bodyPr wrap="none">
            <a:spAutoFit/>
          </a:bodyPr>
          <a:lstStyle/>
          <a:p>
            <a:r>
              <a:rPr lang="en-US" sz="1400" dirty="0">
                <a:solidFill>
                  <a:schemeClr val="bg1">
                    <a:lumMod val="50000"/>
                  </a:schemeClr>
                </a:solidFill>
              </a:rPr>
              <a:t>Capital feedback effects</a:t>
            </a:r>
            <a:endParaRPr lang="en-BR" sz="1400" dirty="0">
              <a:solidFill>
                <a:schemeClr val="bg1">
                  <a:lumMod val="50000"/>
                </a:schemeClr>
              </a:solidFill>
            </a:endParaRPr>
          </a:p>
        </p:txBody>
      </p:sp>
      <p:sp>
        <p:nvSpPr>
          <p:cNvPr id="62" name="Rectangle 61">
            <a:extLst>
              <a:ext uri="{FF2B5EF4-FFF2-40B4-BE49-F238E27FC236}">
                <a16:creationId xmlns:a16="http://schemas.microsoft.com/office/drawing/2014/main" id="{0D09EF44-8616-ED48-B66C-DE017D67F489}"/>
              </a:ext>
            </a:extLst>
          </p:cNvPr>
          <p:cNvSpPr/>
          <p:nvPr/>
        </p:nvSpPr>
        <p:spPr>
          <a:xfrm>
            <a:off x="7725807" y="6048573"/>
            <a:ext cx="1489510" cy="307777"/>
          </a:xfrm>
          <a:prstGeom prst="rect">
            <a:avLst/>
          </a:prstGeom>
        </p:spPr>
        <p:txBody>
          <a:bodyPr wrap="none">
            <a:spAutoFit/>
          </a:bodyPr>
          <a:lstStyle/>
          <a:p>
            <a:r>
              <a:rPr lang="en-US" sz="1400" dirty="0">
                <a:solidFill>
                  <a:schemeClr val="bg1">
                    <a:lumMod val="50000"/>
                  </a:schemeClr>
                </a:solidFill>
              </a:rPr>
              <a:t>Productive Base</a:t>
            </a:r>
            <a:endParaRPr lang="en-BR" sz="1400" dirty="0">
              <a:solidFill>
                <a:schemeClr val="bg1">
                  <a:lumMod val="50000"/>
                </a:schemeClr>
              </a:solidFill>
            </a:endParaRPr>
          </a:p>
        </p:txBody>
      </p:sp>
      <p:pic>
        <p:nvPicPr>
          <p:cNvPr id="63" name="Picture 62">
            <a:extLst>
              <a:ext uri="{FF2B5EF4-FFF2-40B4-BE49-F238E27FC236}">
                <a16:creationId xmlns:a16="http://schemas.microsoft.com/office/drawing/2014/main" id="{7130D41F-4BF3-4E47-AB58-A36B47F9ED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415" y="3763304"/>
            <a:ext cx="503401" cy="503401"/>
          </a:xfrm>
          <a:prstGeom prst="rect">
            <a:avLst/>
          </a:prstGeom>
        </p:spPr>
      </p:pic>
      <p:pic>
        <p:nvPicPr>
          <p:cNvPr id="64" name="Picture 63">
            <a:extLst>
              <a:ext uri="{FF2B5EF4-FFF2-40B4-BE49-F238E27FC236}">
                <a16:creationId xmlns:a16="http://schemas.microsoft.com/office/drawing/2014/main" id="{D3DCC517-98C8-4A4F-B8D1-9975875F44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5" y="2948672"/>
            <a:ext cx="503401" cy="503401"/>
          </a:xfrm>
          <a:prstGeom prst="rect">
            <a:avLst/>
          </a:prstGeom>
        </p:spPr>
      </p:pic>
    </p:spTree>
    <p:extLst>
      <p:ext uri="{BB962C8B-B14F-4D97-AF65-F5344CB8AC3E}">
        <p14:creationId xmlns:p14="http://schemas.microsoft.com/office/powerpoint/2010/main" val="2466076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23FF-7C77-4D6B-956A-3F60D6D1C4C9}"/>
              </a:ext>
            </a:extLst>
          </p:cNvPr>
          <p:cNvSpPr>
            <a:spLocks noGrp="1"/>
          </p:cNvSpPr>
          <p:nvPr>
            <p:ph type="title"/>
          </p:nvPr>
        </p:nvSpPr>
        <p:spPr/>
        <p:txBody>
          <a:bodyPr/>
          <a:lstStyle/>
          <a:p>
            <a:r>
              <a:rPr lang="de-DE" sz="2400" dirty="0"/>
              <a:t>SUCCESS STORIES FOR THE IGE – THE PARIS AGREEMENT</a:t>
            </a:r>
            <a:endParaRPr lang="en-US" sz="2400" dirty="0"/>
          </a:p>
        </p:txBody>
      </p:sp>
      <p:sp>
        <p:nvSpPr>
          <p:cNvPr id="3" name="Content Placeholder 2"/>
          <p:cNvSpPr>
            <a:spLocks noGrp="1"/>
          </p:cNvSpPr>
          <p:nvPr>
            <p:ph sz="quarter" idx="10"/>
          </p:nvPr>
        </p:nvSpPr>
        <p:spPr>
          <a:xfrm>
            <a:off x="418068" y="2921187"/>
            <a:ext cx="3706812" cy="1711325"/>
          </a:xfrm>
        </p:spPr>
        <p:txBody>
          <a:bodyPr/>
          <a:lstStyle/>
          <a:p>
            <a:pPr indent="0" fontAlgn="base">
              <a:buNone/>
            </a:pPr>
            <a:r>
              <a:rPr lang="en-US" sz="1800" dirty="0"/>
              <a:t>The Paris Agreement aims to strengthen the global response to climate change by keeping a global temperature rise this century to well below 2 degrees Celsius. </a:t>
            </a:r>
          </a:p>
        </p:txBody>
      </p:sp>
      <p:sp>
        <p:nvSpPr>
          <p:cNvPr id="6" name="Slide Number Placeholder 4">
            <a:extLst>
              <a:ext uri="{FF2B5EF4-FFF2-40B4-BE49-F238E27FC236}">
                <a16:creationId xmlns:a16="http://schemas.microsoft.com/office/drawing/2014/main" id="{D6A88BE3-CA74-6146-AD4E-AF94C607C33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a:t>
            </a:fld>
            <a:endParaRPr lang="en-US" sz="1100" noProof="0" dirty="0"/>
          </a:p>
        </p:txBody>
      </p:sp>
      <p:sp>
        <p:nvSpPr>
          <p:cNvPr id="7" name="Date Placeholder 3">
            <a:extLst>
              <a:ext uri="{FF2B5EF4-FFF2-40B4-BE49-F238E27FC236}">
                <a16:creationId xmlns:a16="http://schemas.microsoft.com/office/drawing/2014/main" id="{0AFD75D9-418D-B64A-8DF4-403850F08BA8}"/>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pic>
        <p:nvPicPr>
          <p:cNvPr id="5" name="Picture 4" descr="A person doing a trick on a skateboard&#10;&#10;Description automatically generated">
            <a:extLst>
              <a:ext uri="{FF2B5EF4-FFF2-40B4-BE49-F238E27FC236}">
                <a16:creationId xmlns:a16="http://schemas.microsoft.com/office/drawing/2014/main" id="{0CE4B13E-5D1B-0E47-88EC-56C1ACA056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4329" y="1977184"/>
            <a:ext cx="5317671" cy="4880816"/>
          </a:xfrm>
          <a:prstGeom prst="rect">
            <a:avLst/>
          </a:prstGeom>
        </p:spPr>
      </p:pic>
      <p:sp>
        <p:nvSpPr>
          <p:cNvPr id="11" name="TextBox 10">
            <a:extLst>
              <a:ext uri="{FF2B5EF4-FFF2-40B4-BE49-F238E27FC236}">
                <a16:creationId xmlns:a16="http://schemas.microsoft.com/office/drawing/2014/main" id="{03E8E5A9-B6E3-5A4A-8EC3-576567056DE0}"/>
              </a:ext>
            </a:extLst>
          </p:cNvPr>
          <p:cNvSpPr txBox="1"/>
          <p:nvPr/>
        </p:nvSpPr>
        <p:spPr>
          <a:xfrm rot="16200000">
            <a:off x="11444124" y="4540178"/>
            <a:ext cx="1311087" cy="184666"/>
          </a:xfrm>
          <a:prstGeom prst="rect">
            <a:avLst/>
          </a:prstGeom>
          <a:noFill/>
        </p:spPr>
        <p:txBody>
          <a:bodyPr wrap="square" rtlCol="0">
            <a:spAutoFit/>
          </a:bodyPr>
          <a:lstStyle/>
          <a:p>
            <a:r>
              <a:rPr lang="en-US" sz="600" b="1" dirty="0">
                <a:solidFill>
                  <a:schemeClr val="bg1"/>
                </a:solidFill>
              </a:rPr>
              <a:t>Earth Negotiations Bulletin </a:t>
            </a:r>
          </a:p>
        </p:txBody>
      </p:sp>
    </p:spTree>
    <p:extLst>
      <p:ext uri="{BB962C8B-B14F-4D97-AF65-F5344CB8AC3E}">
        <p14:creationId xmlns:p14="http://schemas.microsoft.com/office/powerpoint/2010/main" val="243065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23FF-7C77-4D6B-956A-3F60D6D1C4C9}"/>
              </a:ext>
            </a:extLst>
          </p:cNvPr>
          <p:cNvSpPr>
            <a:spLocks noGrp="1"/>
          </p:cNvSpPr>
          <p:nvPr>
            <p:ph type="title"/>
          </p:nvPr>
        </p:nvSpPr>
        <p:spPr/>
        <p:txBody>
          <a:bodyPr/>
          <a:lstStyle/>
          <a:p>
            <a:r>
              <a:rPr lang="de-DE" sz="2400" dirty="0"/>
              <a:t>SUCCESS STORIES FOR THE IGE – GREEN ENERGY INVESTMENTS</a:t>
            </a:r>
            <a:endParaRPr lang="en-US" sz="2400" dirty="0"/>
          </a:p>
        </p:txBody>
      </p:sp>
      <p:sp>
        <p:nvSpPr>
          <p:cNvPr id="6" name="Slide Number Placeholder 4">
            <a:extLst>
              <a:ext uri="{FF2B5EF4-FFF2-40B4-BE49-F238E27FC236}">
                <a16:creationId xmlns:a16="http://schemas.microsoft.com/office/drawing/2014/main" id="{5D96BBC8-C225-774A-97CD-008B64F7811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13</a:t>
            </a:fld>
            <a:endParaRPr lang="en-US" sz="1100" noProof="0" dirty="0"/>
          </a:p>
        </p:txBody>
      </p:sp>
      <p:sp>
        <p:nvSpPr>
          <p:cNvPr id="3" name="Rectangle 2">
            <a:extLst>
              <a:ext uri="{FF2B5EF4-FFF2-40B4-BE49-F238E27FC236}">
                <a16:creationId xmlns:a16="http://schemas.microsoft.com/office/drawing/2014/main" id="{A948CE04-F080-D842-8AD6-64727342C83A}"/>
              </a:ext>
            </a:extLst>
          </p:cNvPr>
          <p:cNvSpPr/>
          <p:nvPr/>
        </p:nvSpPr>
        <p:spPr>
          <a:xfrm>
            <a:off x="2909515" y="1575913"/>
            <a:ext cx="6372970" cy="338554"/>
          </a:xfrm>
          <a:prstGeom prst="rect">
            <a:avLst/>
          </a:prstGeom>
        </p:spPr>
        <p:txBody>
          <a:bodyPr wrap="square">
            <a:spAutoFit/>
          </a:bodyPr>
          <a:lstStyle/>
          <a:p>
            <a:r>
              <a:rPr lang="en-US" sz="1600" dirty="0"/>
              <a:t>Global Renewable Energy Capacity Investment, 2004 to 2018, $bn</a:t>
            </a:r>
            <a:endParaRPr lang="en-BR" sz="1600" dirty="0"/>
          </a:p>
        </p:txBody>
      </p:sp>
      <p:sp>
        <p:nvSpPr>
          <p:cNvPr id="7" name="Date Placeholder 3">
            <a:extLst>
              <a:ext uri="{FF2B5EF4-FFF2-40B4-BE49-F238E27FC236}">
                <a16:creationId xmlns:a16="http://schemas.microsoft.com/office/drawing/2014/main" id="{2FC483FD-DF01-2042-BF14-FAAACB3548F8}"/>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grpSp>
        <p:nvGrpSpPr>
          <p:cNvPr id="54" name="Group 53">
            <a:extLst>
              <a:ext uri="{FF2B5EF4-FFF2-40B4-BE49-F238E27FC236}">
                <a16:creationId xmlns:a16="http://schemas.microsoft.com/office/drawing/2014/main" id="{D89781DD-06F7-164D-A031-1E40A70429B8}"/>
              </a:ext>
            </a:extLst>
          </p:cNvPr>
          <p:cNvGrpSpPr/>
          <p:nvPr/>
        </p:nvGrpSpPr>
        <p:grpSpPr>
          <a:xfrm>
            <a:off x="2909515" y="2057496"/>
            <a:ext cx="6237986" cy="4345017"/>
            <a:chOff x="2909515" y="2057496"/>
            <a:chExt cx="6237986" cy="4345017"/>
          </a:xfrm>
        </p:grpSpPr>
        <p:grpSp>
          <p:nvGrpSpPr>
            <p:cNvPr id="22" name="Group 21">
              <a:extLst>
                <a:ext uri="{FF2B5EF4-FFF2-40B4-BE49-F238E27FC236}">
                  <a16:creationId xmlns:a16="http://schemas.microsoft.com/office/drawing/2014/main" id="{0C38F918-F8DC-0A4B-809E-E42ACA2BEC73}"/>
                </a:ext>
              </a:extLst>
            </p:cNvPr>
            <p:cNvGrpSpPr/>
            <p:nvPr/>
          </p:nvGrpSpPr>
          <p:grpSpPr>
            <a:xfrm>
              <a:off x="2909515" y="2057496"/>
              <a:ext cx="6237986" cy="4345017"/>
              <a:chOff x="2909515" y="2115162"/>
              <a:chExt cx="6237986" cy="4345017"/>
            </a:xfrm>
          </p:grpSpPr>
          <p:pic>
            <p:nvPicPr>
              <p:cNvPr id="8" name="Picture 7">
                <a:extLst>
                  <a:ext uri="{FF2B5EF4-FFF2-40B4-BE49-F238E27FC236}">
                    <a16:creationId xmlns:a16="http://schemas.microsoft.com/office/drawing/2014/main" id="{7C596925-8E28-9540-9A01-35678783A1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9515" y="2323976"/>
                <a:ext cx="6237986" cy="3640219"/>
              </a:xfrm>
              <a:prstGeom prst="rect">
                <a:avLst/>
              </a:prstGeom>
            </p:spPr>
          </p:pic>
          <p:sp>
            <p:nvSpPr>
              <p:cNvPr id="4" name="TextBox 3">
                <a:extLst>
                  <a:ext uri="{FF2B5EF4-FFF2-40B4-BE49-F238E27FC236}">
                    <a16:creationId xmlns:a16="http://schemas.microsoft.com/office/drawing/2014/main" id="{F7EFA4EB-7774-6A46-ABF4-E48EEEBD374B}"/>
                  </a:ext>
                </a:extLst>
              </p:cNvPr>
              <p:cNvSpPr txBox="1"/>
              <p:nvPr/>
            </p:nvSpPr>
            <p:spPr>
              <a:xfrm>
                <a:off x="3101831" y="5917613"/>
                <a:ext cx="5745607" cy="246221"/>
              </a:xfrm>
              <a:prstGeom prst="rect">
                <a:avLst/>
              </a:prstGeom>
              <a:noFill/>
            </p:spPr>
            <p:txBody>
              <a:bodyPr wrap="square" rtlCol="0">
                <a:spAutoFit/>
              </a:bodyPr>
              <a:lstStyle/>
              <a:p>
                <a:r>
                  <a:rPr lang="en-BR" sz="1000" dirty="0"/>
                  <a:t>2004   2005   2006   2007   2008   2009  2010   2011   2012   2013   2014  2015   2016   2017  2018</a:t>
                </a:r>
              </a:p>
            </p:txBody>
          </p:sp>
          <p:grpSp>
            <p:nvGrpSpPr>
              <p:cNvPr id="13" name="Group 12">
                <a:extLst>
                  <a:ext uri="{FF2B5EF4-FFF2-40B4-BE49-F238E27FC236}">
                    <a16:creationId xmlns:a16="http://schemas.microsoft.com/office/drawing/2014/main" id="{D2125E2E-7F97-844C-82C7-D54F348B1BD5}"/>
                  </a:ext>
                </a:extLst>
              </p:cNvPr>
              <p:cNvGrpSpPr/>
              <p:nvPr/>
            </p:nvGrpSpPr>
            <p:grpSpPr>
              <a:xfrm>
                <a:off x="5891872" y="6208084"/>
                <a:ext cx="1944129" cy="246221"/>
                <a:chOff x="2500183" y="4804347"/>
                <a:chExt cx="1944129" cy="246221"/>
              </a:xfrm>
            </p:grpSpPr>
            <p:sp>
              <p:nvSpPr>
                <p:cNvPr id="10" name="TextBox 9">
                  <a:extLst>
                    <a:ext uri="{FF2B5EF4-FFF2-40B4-BE49-F238E27FC236}">
                      <a16:creationId xmlns:a16="http://schemas.microsoft.com/office/drawing/2014/main" id="{EA2A7229-C0C2-7547-A847-499DB5F6CEAB}"/>
                    </a:ext>
                  </a:extLst>
                </p:cNvPr>
                <p:cNvSpPr txBox="1"/>
                <p:nvPr/>
              </p:nvSpPr>
              <p:spPr>
                <a:xfrm>
                  <a:off x="2599132" y="4804347"/>
                  <a:ext cx="1845180" cy="246221"/>
                </a:xfrm>
                <a:prstGeom prst="rect">
                  <a:avLst/>
                </a:prstGeom>
                <a:noFill/>
              </p:spPr>
              <p:txBody>
                <a:bodyPr wrap="square" rtlCol="0">
                  <a:spAutoFit/>
                </a:bodyPr>
                <a:lstStyle/>
                <a:p>
                  <a:r>
                    <a:rPr lang="en-BR" sz="1000" dirty="0"/>
                    <a:t>Small distributed capacity</a:t>
                  </a:r>
                </a:p>
              </p:txBody>
            </p:sp>
            <p:sp>
              <p:nvSpPr>
                <p:cNvPr id="5" name="Rectangle 4">
                  <a:extLst>
                    <a:ext uri="{FF2B5EF4-FFF2-40B4-BE49-F238E27FC236}">
                      <a16:creationId xmlns:a16="http://schemas.microsoft.com/office/drawing/2014/main" id="{328F9617-730F-9146-8AD5-4AAE6762ED53}"/>
                    </a:ext>
                  </a:extLst>
                </p:cNvPr>
                <p:cNvSpPr/>
                <p:nvPr/>
              </p:nvSpPr>
              <p:spPr>
                <a:xfrm>
                  <a:off x="2500183" y="4877984"/>
                  <a:ext cx="98949" cy="98949"/>
                </a:xfrm>
                <a:prstGeom prst="rect">
                  <a:avLst/>
                </a:prstGeom>
                <a:solidFill>
                  <a:srgbClr val="C1C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grpSp>
          <p:grpSp>
            <p:nvGrpSpPr>
              <p:cNvPr id="14" name="Group 13">
                <a:extLst>
                  <a:ext uri="{FF2B5EF4-FFF2-40B4-BE49-F238E27FC236}">
                    <a16:creationId xmlns:a16="http://schemas.microsoft.com/office/drawing/2014/main" id="{8115635A-61DF-3548-9779-AD6B2C42F864}"/>
                  </a:ext>
                </a:extLst>
              </p:cNvPr>
              <p:cNvGrpSpPr/>
              <p:nvPr/>
            </p:nvGrpSpPr>
            <p:grpSpPr>
              <a:xfrm>
                <a:off x="4718340" y="6213958"/>
                <a:ext cx="1045579" cy="246221"/>
                <a:chOff x="-853873" y="5018660"/>
                <a:chExt cx="1045579" cy="246221"/>
              </a:xfrm>
            </p:grpSpPr>
            <p:sp>
              <p:nvSpPr>
                <p:cNvPr id="9" name="TextBox 8">
                  <a:extLst>
                    <a:ext uri="{FF2B5EF4-FFF2-40B4-BE49-F238E27FC236}">
                      <a16:creationId xmlns:a16="http://schemas.microsoft.com/office/drawing/2014/main" id="{9EC5C961-25C6-514A-8A9C-6A6B15FE6C9F}"/>
                    </a:ext>
                  </a:extLst>
                </p:cNvPr>
                <p:cNvSpPr txBox="1"/>
                <p:nvPr/>
              </p:nvSpPr>
              <p:spPr>
                <a:xfrm>
                  <a:off x="-754925" y="5018660"/>
                  <a:ext cx="946631" cy="246221"/>
                </a:xfrm>
                <a:prstGeom prst="rect">
                  <a:avLst/>
                </a:prstGeom>
                <a:noFill/>
              </p:spPr>
              <p:txBody>
                <a:bodyPr wrap="square" rtlCol="0">
                  <a:spAutoFit/>
                </a:bodyPr>
                <a:lstStyle/>
                <a:p>
                  <a:r>
                    <a:rPr lang="en-BR" sz="1000" dirty="0"/>
                    <a:t>Asset finance</a:t>
                  </a:r>
                </a:p>
              </p:txBody>
            </p:sp>
            <p:sp>
              <p:nvSpPr>
                <p:cNvPr id="12" name="Rectangle 11">
                  <a:extLst>
                    <a:ext uri="{FF2B5EF4-FFF2-40B4-BE49-F238E27FC236}">
                      <a16:creationId xmlns:a16="http://schemas.microsoft.com/office/drawing/2014/main" id="{A1FED6E3-78D9-0F46-9F5C-0FC91B45EE60}"/>
                    </a:ext>
                  </a:extLst>
                </p:cNvPr>
                <p:cNvSpPr/>
                <p:nvPr/>
              </p:nvSpPr>
              <p:spPr>
                <a:xfrm>
                  <a:off x="-853873" y="5092297"/>
                  <a:ext cx="98949" cy="98949"/>
                </a:xfrm>
                <a:prstGeom prst="rect">
                  <a:avLst/>
                </a:prstGeom>
                <a:solidFill>
                  <a:srgbClr val="82A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grpSp>
          <p:sp>
            <p:nvSpPr>
              <p:cNvPr id="21" name="TextBox 20">
                <a:extLst>
                  <a:ext uri="{FF2B5EF4-FFF2-40B4-BE49-F238E27FC236}">
                    <a16:creationId xmlns:a16="http://schemas.microsoft.com/office/drawing/2014/main" id="{6E5E9378-D24B-8744-BCEB-241D9781895E}"/>
                  </a:ext>
                </a:extLst>
              </p:cNvPr>
              <p:cNvSpPr txBox="1"/>
              <p:nvPr/>
            </p:nvSpPr>
            <p:spPr>
              <a:xfrm>
                <a:off x="3401894" y="2115162"/>
                <a:ext cx="5745607" cy="246221"/>
              </a:xfrm>
              <a:prstGeom prst="rect">
                <a:avLst/>
              </a:prstGeom>
              <a:noFill/>
            </p:spPr>
            <p:txBody>
              <a:bodyPr wrap="square" rtlCol="0">
                <a:spAutoFit/>
              </a:bodyPr>
              <a:lstStyle/>
              <a:p>
                <a:r>
                  <a:rPr lang="en-BR" sz="1000" dirty="0"/>
                  <a:t>51%   46%    35%    29%   -5%    45%    24%   -10%   -11%  24%   14%    -7%    10%    -12%</a:t>
                </a:r>
              </a:p>
            </p:txBody>
          </p:sp>
        </p:grpSp>
        <p:grpSp>
          <p:nvGrpSpPr>
            <p:cNvPr id="53" name="Group 52">
              <a:extLst>
                <a:ext uri="{FF2B5EF4-FFF2-40B4-BE49-F238E27FC236}">
                  <a16:creationId xmlns:a16="http://schemas.microsoft.com/office/drawing/2014/main" id="{8312F3B0-A1F3-C84C-BB4C-E1B4A55E699E}"/>
                </a:ext>
              </a:extLst>
            </p:cNvPr>
            <p:cNvGrpSpPr/>
            <p:nvPr/>
          </p:nvGrpSpPr>
          <p:grpSpPr>
            <a:xfrm>
              <a:off x="3144107" y="2489342"/>
              <a:ext cx="5668689" cy="2892978"/>
              <a:chOff x="3144107" y="2489342"/>
              <a:chExt cx="5668689" cy="2892978"/>
            </a:xfrm>
          </p:grpSpPr>
          <p:sp>
            <p:nvSpPr>
              <p:cNvPr id="38" name="Rectangle 37">
                <a:extLst>
                  <a:ext uri="{FF2B5EF4-FFF2-40B4-BE49-F238E27FC236}">
                    <a16:creationId xmlns:a16="http://schemas.microsoft.com/office/drawing/2014/main" id="{C8CC414D-8F61-6544-A14A-67A927C36DD5}"/>
                  </a:ext>
                </a:extLst>
              </p:cNvPr>
              <p:cNvSpPr/>
              <p:nvPr/>
            </p:nvSpPr>
            <p:spPr>
              <a:xfrm>
                <a:off x="3144107" y="5132011"/>
                <a:ext cx="338534"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39" name="Rectangle 38">
                <a:extLst>
                  <a:ext uri="{FF2B5EF4-FFF2-40B4-BE49-F238E27FC236}">
                    <a16:creationId xmlns:a16="http://schemas.microsoft.com/office/drawing/2014/main" id="{4E5F401E-6F49-2340-9C40-BF12B7CA7168}"/>
                  </a:ext>
                </a:extLst>
              </p:cNvPr>
              <p:cNvSpPr/>
              <p:nvPr/>
            </p:nvSpPr>
            <p:spPr>
              <a:xfrm>
                <a:off x="3596044" y="4922678"/>
                <a:ext cx="338534"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0" name="Rectangle 39">
                <a:extLst>
                  <a:ext uri="{FF2B5EF4-FFF2-40B4-BE49-F238E27FC236}">
                    <a16:creationId xmlns:a16="http://schemas.microsoft.com/office/drawing/2014/main" id="{832C0F19-C480-E244-9B9B-C7E5556527EC}"/>
                  </a:ext>
                </a:extLst>
              </p:cNvPr>
              <p:cNvSpPr/>
              <p:nvPr/>
            </p:nvSpPr>
            <p:spPr>
              <a:xfrm>
                <a:off x="3940130" y="4660554"/>
                <a:ext cx="338534"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1" name="Rectangle 40">
                <a:extLst>
                  <a:ext uri="{FF2B5EF4-FFF2-40B4-BE49-F238E27FC236}">
                    <a16:creationId xmlns:a16="http://schemas.microsoft.com/office/drawing/2014/main" id="{69375A8F-69E3-E049-9750-73252486752E}"/>
                  </a:ext>
                </a:extLst>
              </p:cNvPr>
              <p:cNvSpPr/>
              <p:nvPr/>
            </p:nvSpPr>
            <p:spPr>
              <a:xfrm>
                <a:off x="4242958" y="4345388"/>
                <a:ext cx="435467"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2" name="Rectangle 41">
                <a:extLst>
                  <a:ext uri="{FF2B5EF4-FFF2-40B4-BE49-F238E27FC236}">
                    <a16:creationId xmlns:a16="http://schemas.microsoft.com/office/drawing/2014/main" id="{08D19CBD-EBC2-794E-BAA3-6737119F09F2}"/>
                  </a:ext>
                </a:extLst>
              </p:cNvPr>
              <p:cNvSpPr/>
              <p:nvPr/>
            </p:nvSpPr>
            <p:spPr>
              <a:xfrm>
                <a:off x="8474262" y="2833617"/>
                <a:ext cx="338534"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3" name="Rectangle 42">
                <a:extLst>
                  <a:ext uri="{FF2B5EF4-FFF2-40B4-BE49-F238E27FC236}">
                    <a16:creationId xmlns:a16="http://schemas.microsoft.com/office/drawing/2014/main" id="{1987D2F0-3FA3-964D-9A0B-BB3B782A51D7}"/>
                  </a:ext>
                </a:extLst>
              </p:cNvPr>
              <p:cNvSpPr/>
              <p:nvPr/>
            </p:nvSpPr>
            <p:spPr>
              <a:xfrm>
                <a:off x="8045940" y="2489342"/>
                <a:ext cx="428321"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4" name="Rectangle 43">
                <a:extLst>
                  <a:ext uri="{FF2B5EF4-FFF2-40B4-BE49-F238E27FC236}">
                    <a16:creationId xmlns:a16="http://schemas.microsoft.com/office/drawing/2014/main" id="{05E9AE7B-05D1-4949-85BF-A19EE36FA26D}"/>
                  </a:ext>
                </a:extLst>
              </p:cNvPr>
              <p:cNvSpPr/>
              <p:nvPr/>
            </p:nvSpPr>
            <p:spPr>
              <a:xfrm flipH="1">
                <a:off x="7200812" y="2542214"/>
                <a:ext cx="567452"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5" name="Rectangle 44">
                <a:extLst>
                  <a:ext uri="{FF2B5EF4-FFF2-40B4-BE49-F238E27FC236}">
                    <a16:creationId xmlns:a16="http://schemas.microsoft.com/office/drawing/2014/main" id="{A3A57387-2D5C-5849-8A8B-102C6B98B33A}"/>
                  </a:ext>
                </a:extLst>
              </p:cNvPr>
              <p:cNvSpPr/>
              <p:nvPr/>
            </p:nvSpPr>
            <p:spPr>
              <a:xfrm flipH="1">
                <a:off x="5707095" y="2895109"/>
                <a:ext cx="567452"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6" name="Rectangle 45">
                <a:extLst>
                  <a:ext uri="{FF2B5EF4-FFF2-40B4-BE49-F238E27FC236}">
                    <a16:creationId xmlns:a16="http://schemas.microsoft.com/office/drawing/2014/main" id="{B8345674-54BB-6646-B619-C772F6E2872A}"/>
                  </a:ext>
                </a:extLst>
              </p:cNvPr>
              <p:cNvSpPr/>
              <p:nvPr/>
            </p:nvSpPr>
            <p:spPr>
              <a:xfrm flipH="1">
                <a:off x="5365308" y="3428212"/>
                <a:ext cx="430865"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7" name="Rectangle 46">
                <a:extLst>
                  <a:ext uri="{FF2B5EF4-FFF2-40B4-BE49-F238E27FC236}">
                    <a16:creationId xmlns:a16="http://schemas.microsoft.com/office/drawing/2014/main" id="{9AF9E218-A891-4140-A1FC-D2B11A80C245}"/>
                  </a:ext>
                </a:extLst>
              </p:cNvPr>
              <p:cNvSpPr/>
              <p:nvPr/>
            </p:nvSpPr>
            <p:spPr>
              <a:xfrm flipH="1">
                <a:off x="6760597" y="2895109"/>
                <a:ext cx="567452"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8" name="Rectangle 47">
                <a:extLst>
                  <a:ext uri="{FF2B5EF4-FFF2-40B4-BE49-F238E27FC236}">
                    <a16:creationId xmlns:a16="http://schemas.microsoft.com/office/drawing/2014/main" id="{A776EBFA-15DE-4D40-854A-135F55472D15}"/>
                  </a:ext>
                </a:extLst>
              </p:cNvPr>
              <p:cNvSpPr/>
              <p:nvPr/>
            </p:nvSpPr>
            <p:spPr>
              <a:xfrm flipH="1">
                <a:off x="6193145" y="3157606"/>
                <a:ext cx="567452"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9" name="Rectangle 48">
                <a:extLst>
                  <a:ext uri="{FF2B5EF4-FFF2-40B4-BE49-F238E27FC236}">
                    <a16:creationId xmlns:a16="http://schemas.microsoft.com/office/drawing/2014/main" id="{5600E7D7-E314-EE44-AB86-5E223F8177F4}"/>
                  </a:ext>
                </a:extLst>
              </p:cNvPr>
              <p:cNvSpPr/>
              <p:nvPr/>
            </p:nvSpPr>
            <p:spPr>
              <a:xfrm flipH="1">
                <a:off x="4519371" y="4000264"/>
                <a:ext cx="567452"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50" name="Rectangle 49">
                <a:extLst>
                  <a:ext uri="{FF2B5EF4-FFF2-40B4-BE49-F238E27FC236}">
                    <a16:creationId xmlns:a16="http://schemas.microsoft.com/office/drawing/2014/main" id="{519D1499-44E2-5948-8DF9-39C376E84B20}"/>
                  </a:ext>
                </a:extLst>
              </p:cNvPr>
              <p:cNvSpPr/>
              <p:nvPr/>
            </p:nvSpPr>
            <p:spPr>
              <a:xfrm flipH="1">
                <a:off x="5051812" y="4107463"/>
                <a:ext cx="382043"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51" name="Rectangle 50">
                <a:extLst>
                  <a:ext uri="{FF2B5EF4-FFF2-40B4-BE49-F238E27FC236}">
                    <a16:creationId xmlns:a16="http://schemas.microsoft.com/office/drawing/2014/main" id="{92B371E2-6CBD-D146-9AA5-DCB4F44E2A49}"/>
                  </a:ext>
                </a:extLst>
              </p:cNvPr>
              <p:cNvSpPr/>
              <p:nvPr/>
            </p:nvSpPr>
            <p:spPr>
              <a:xfrm flipH="1">
                <a:off x="6561733" y="3398821"/>
                <a:ext cx="382043"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52" name="Rectangle 51">
                <a:extLst>
                  <a:ext uri="{FF2B5EF4-FFF2-40B4-BE49-F238E27FC236}">
                    <a16:creationId xmlns:a16="http://schemas.microsoft.com/office/drawing/2014/main" id="{D15471AF-1AD0-334A-BC53-C01A470108BF}"/>
                  </a:ext>
                </a:extLst>
              </p:cNvPr>
              <p:cNvSpPr/>
              <p:nvPr/>
            </p:nvSpPr>
            <p:spPr>
              <a:xfrm flipH="1">
                <a:off x="7705838" y="2752595"/>
                <a:ext cx="382043" cy="25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grpSp>
        <p:sp>
          <p:nvSpPr>
            <p:cNvPr id="23" name="TextBox 22">
              <a:extLst>
                <a:ext uri="{FF2B5EF4-FFF2-40B4-BE49-F238E27FC236}">
                  <a16:creationId xmlns:a16="http://schemas.microsoft.com/office/drawing/2014/main" id="{691E018C-D1CA-464B-B943-0670EA6C3A64}"/>
                </a:ext>
              </a:extLst>
            </p:cNvPr>
            <p:cNvSpPr txBox="1"/>
            <p:nvPr/>
          </p:nvSpPr>
          <p:spPr>
            <a:xfrm>
              <a:off x="3144107" y="5189671"/>
              <a:ext cx="475382" cy="246221"/>
            </a:xfrm>
            <a:prstGeom prst="rect">
              <a:avLst/>
            </a:prstGeom>
            <a:noFill/>
          </p:spPr>
          <p:txBody>
            <a:bodyPr wrap="square" rtlCol="0">
              <a:spAutoFit/>
            </a:bodyPr>
            <a:lstStyle/>
            <a:p>
              <a:r>
                <a:rPr lang="en-BR" sz="1000" dirty="0"/>
                <a:t>40.6</a:t>
              </a:r>
            </a:p>
          </p:txBody>
        </p:sp>
        <p:sp>
          <p:nvSpPr>
            <p:cNvPr id="24" name="TextBox 23">
              <a:extLst>
                <a:ext uri="{FF2B5EF4-FFF2-40B4-BE49-F238E27FC236}">
                  <a16:creationId xmlns:a16="http://schemas.microsoft.com/office/drawing/2014/main" id="{721A1464-7389-C843-A779-B6FE911AA4A0}"/>
                </a:ext>
              </a:extLst>
            </p:cNvPr>
            <p:cNvSpPr txBox="1"/>
            <p:nvPr/>
          </p:nvSpPr>
          <p:spPr>
            <a:xfrm>
              <a:off x="3527620" y="4980857"/>
              <a:ext cx="475382" cy="246221"/>
            </a:xfrm>
            <a:prstGeom prst="rect">
              <a:avLst/>
            </a:prstGeom>
            <a:noFill/>
          </p:spPr>
          <p:txBody>
            <a:bodyPr wrap="square" rtlCol="0">
              <a:spAutoFit/>
            </a:bodyPr>
            <a:lstStyle/>
            <a:p>
              <a:r>
                <a:rPr lang="en-BR" sz="1000" dirty="0"/>
                <a:t>61.1</a:t>
              </a:r>
            </a:p>
          </p:txBody>
        </p:sp>
        <p:sp>
          <p:nvSpPr>
            <p:cNvPr id="25" name="TextBox 24">
              <a:extLst>
                <a:ext uri="{FF2B5EF4-FFF2-40B4-BE49-F238E27FC236}">
                  <a16:creationId xmlns:a16="http://schemas.microsoft.com/office/drawing/2014/main" id="{7EF8296A-FDE0-C64C-A8F3-247ECE15215F}"/>
                </a:ext>
              </a:extLst>
            </p:cNvPr>
            <p:cNvSpPr txBox="1"/>
            <p:nvPr/>
          </p:nvSpPr>
          <p:spPr>
            <a:xfrm>
              <a:off x="3894692" y="4694560"/>
              <a:ext cx="475382" cy="246221"/>
            </a:xfrm>
            <a:prstGeom prst="rect">
              <a:avLst/>
            </a:prstGeom>
            <a:noFill/>
          </p:spPr>
          <p:txBody>
            <a:bodyPr wrap="square" rtlCol="0">
              <a:spAutoFit/>
            </a:bodyPr>
            <a:lstStyle/>
            <a:p>
              <a:r>
                <a:rPr lang="en-BR" sz="1000" dirty="0"/>
                <a:t>89.0</a:t>
              </a:r>
            </a:p>
          </p:txBody>
        </p:sp>
        <p:sp>
          <p:nvSpPr>
            <p:cNvPr id="26" name="TextBox 25">
              <a:extLst>
                <a:ext uri="{FF2B5EF4-FFF2-40B4-BE49-F238E27FC236}">
                  <a16:creationId xmlns:a16="http://schemas.microsoft.com/office/drawing/2014/main" id="{40F277A1-C87D-6040-ACC6-261977BD2327}"/>
                </a:ext>
              </a:extLst>
            </p:cNvPr>
            <p:cNvSpPr txBox="1"/>
            <p:nvPr/>
          </p:nvSpPr>
          <p:spPr>
            <a:xfrm>
              <a:off x="4242958" y="4382775"/>
              <a:ext cx="574330" cy="246221"/>
            </a:xfrm>
            <a:prstGeom prst="rect">
              <a:avLst/>
            </a:prstGeom>
            <a:noFill/>
          </p:spPr>
          <p:txBody>
            <a:bodyPr wrap="square" rtlCol="0">
              <a:spAutoFit/>
            </a:bodyPr>
            <a:lstStyle/>
            <a:p>
              <a:r>
                <a:rPr lang="en-BR" sz="1000" dirty="0"/>
                <a:t>120.5</a:t>
              </a:r>
            </a:p>
          </p:txBody>
        </p:sp>
        <p:sp>
          <p:nvSpPr>
            <p:cNvPr id="27" name="TextBox 26">
              <a:extLst>
                <a:ext uri="{FF2B5EF4-FFF2-40B4-BE49-F238E27FC236}">
                  <a16:creationId xmlns:a16="http://schemas.microsoft.com/office/drawing/2014/main" id="{6AED3711-7E82-7147-964D-28CD13252AC0}"/>
                </a:ext>
              </a:extLst>
            </p:cNvPr>
            <p:cNvSpPr txBox="1"/>
            <p:nvPr/>
          </p:nvSpPr>
          <p:spPr>
            <a:xfrm>
              <a:off x="4612804" y="4047637"/>
              <a:ext cx="574330" cy="246221"/>
            </a:xfrm>
            <a:prstGeom prst="rect">
              <a:avLst/>
            </a:prstGeom>
            <a:noFill/>
          </p:spPr>
          <p:txBody>
            <a:bodyPr wrap="square" rtlCol="0">
              <a:spAutoFit/>
            </a:bodyPr>
            <a:lstStyle/>
            <a:p>
              <a:r>
                <a:rPr lang="en-BR" sz="1000" dirty="0"/>
                <a:t>155.3</a:t>
              </a:r>
            </a:p>
          </p:txBody>
        </p:sp>
        <p:sp>
          <p:nvSpPr>
            <p:cNvPr id="28" name="TextBox 27">
              <a:extLst>
                <a:ext uri="{FF2B5EF4-FFF2-40B4-BE49-F238E27FC236}">
                  <a16:creationId xmlns:a16="http://schemas.microsoft.com/office/drawing/2014/main" id="{A1B45AED-9FA5-4947-A81B-BD94271BA991}"/>
                </a:ext>
              </a:extLst>
            </p:cNvPr>
            <p:cNvSpPr txBox="1"/>
            <p:nvPr/>
          </p:nvSpPr>
          <p:spPr>
            <a:xfrm>
              <a:off x="4993390" y="4120110"/>
              <a:ext cx="574330" cy="246221"/>
            </a:xfrm>
            <a:prstGeom prst="rect">
              <a:avLst/>
            </a:prstGeom>
            <a:noFill/>
          </p:spPr>
          <p:txBody>
            <a:bodyPr wrap="square" rtlCol="0">
              <a:spAutoFit/>
            </a:bodyPr>
            <a:lstStyle/>
            <a:p>
              <a:r>
                <a:rPr lang="en-BR" sz="1000" dirty="0"/>
                <a:t>147.0</a:t>
              </a:r>
            </a:p>
          </p:txBody>
        </p:sp>
        <p:sp>
          <p:nvSpPr>
            <p:cNvPr id="29" name="TextBox 28">
              <a:extLst>
                <a:ext uri="{FF2B5EF4-FFF2-40B4-BE49-F238E27FC236}">
                  <a16:creationId xmlns:a16="http://schemas.microsoft.com/office/drawing/2014/main" id="{68FFED8B-62B3-7D4F-8CBF-7562ACD3C7B6}"/>
                </a:ext>
              </a:extLst>
            </p:cNvPr>
            <p:cNvSpPr txBox="1"/>
            <p:nvPr/>
          </p:nvSpPr>
          <p:spPr>
            <a:xfrm>
              <a:off x="5367016" y="3474846"/>
              <a:ext cx="574330" cy="246221"/>
            </a:xfrm>
            <a:prstGeom prst="rect">
              <a:avLst/>
            </a:prstGeom>
            <a:noFill/>
          </p:spPr>
          <p:txBody>
            <a:bodyPr wrap="square" rtlCol="0">
              <a:spAutoFit/>
            </a:bodyPr>
            <a:lstStyle/>
            <a:p>
              <a:r>
                <a:rPr lang="en-BR" sz="1000" dirty="0"/>
                <a:t>213.2</a:t>
              </a:r>
            </a:p>
          </p:txBody>
        </p:sp>
        <p:sp>
          <p:nvSpPr>
            <p:cNvPr id="30" name="TextBox 29">
              <a:extLst>
                <a:ext uri="{FF2B5EF4-FFF2-40B4-BE49-F238E27FC236}">
                  <a16:creationId xmlns:a16="http://schemas.microsoft.com/office/drawing/2014/main" id="{210EFB3D-1B69-DD40-BBBB-52F6D8D8349E}"/>
                </a:ext>
              </a:extLst>
            </p:cNvPr>
            <p:cNvSpPr txBox="1"/>
            <p:nvPr/>
          </p:nvSpPr>
          <p:spPr>
            <a:xfrm>
              <a:off x="5741343" y="2942895"/>
              <a:ext cx="574330" cy="246221"/>
            </a:xfrm>
            <a:prstGeom prst="rect">
              <a:avLst/>
            </a:prstGeom>
            <a:noFill/>
          </p:spPr>
          <p:txBody>
            <a:bodyPr wrap="square" rtlCol="0">
              <a:spAutoFit/>
            </a:bodyPr>
            <a:lstStyle/>
            <a:p>
              <a:r>
                <a:rPr lang="en-BR" sz="1000" dirty="0"/>
                <a:t>264.8</a:t>
              </a:r>
            </a:p>
          </p:txBody>
        </p:sp>
        <p:sp>
          <p:nvSpPr>
            <p:cNvPr id="31" name="TextBox 30">
              <a:extLst>
                <a:ext uri="{FF2B5EF4-FFF2-40B4-BE49-F238E27FC236}">
                  <a16:creationId xmlns:a16="http://schemas.microsoft.com/office/drawing/2014/main" id="{0ACBBFA8-6D1B-974F-B2C3-C5EEAD9794AA}"/>
                </a:ext>
              </a:extLst>
            </p:cNvPr>
            <p:cNvSpPr txBox="1"/>
            <p:nvPr/>
          </p:nvSpPr>
          <p:spPr>
            <a:xfrm>
              <a:off x="6114256" y="3208870"/>
              <a:ext cx="501242" cy="246221"/>
            </a:xfrm>
            <a:prstGeom prst="rect">
              <a:avLst/>
            </a:prstGeom>
            <a:noFill/>
          </p:spPr>
          <p:txBody>
            <a:bodyPr wrap="square" rtlCol="0">
              <a:spAutoFit/>
            </a:bodyPr>
            <a:lstStyle/>
            <a:p>
              <a:r>
                <a:rPr lang="en-BR" sz="1000" dirty="0"/>
                <a:t>238.6</a:t>
              </a:r>
            </a:p>
          </p:txBody>
        </p:sp>
        <p:sp>
          <p:nvSpPr>
            <p:cNvPr id="32" name="TextBox 31">
              <a:extLst>
                <a:ext uri="{FF2B5EF4-FFF2-40B4-BE49-F238E27FC236}">
                  <a16:creationId xmlns:a16="http://schemas.microsoft.com/office/drawing/2014/main" id="{6D5BC54E-D680-3E4E-B79C-4AB8986888AE}"/>
                </a:ext>
              </a:extLst>
            </p:cNvPr>
            <p:cNvSpPr txBox="1"/>
            <p:nvPr/>
          </p:nvSpPr>
          <p:spPr>
            <a:xfrm>
              <a:off x="6505024" y="3459179"/>
              <a:ext cx="574330" cy="246221"/>
            </a:xfrm>
            <a:prstGeom prst="rect">
              <a:avLst/>
            </a:prstGeom>
            <a:noFill/>
          </p:spPr>
          <p:txBody>
            <a:bodyPr wrap="square" rtlCol="0">
              <a:spAutoFit/>
            </a:bodyPr>
            <a:lstStyle/>
            <a:p>
              <a:r>
                <a:rPr lang="en-BR" sz="1000" dirty="0"/>
                <a:t>213.0</a:t>
              </a:r>
            </a:p>
          </p:txBody>
        </p:sp>
        <p:sp>
          <p:nvSpPr>
            <p:cNvPr id="33" name="TextBox 32">
              <a:extLst>
                <a:ext uri="{FF2B5EF4-FFF2-40B4-BE49-F238E27FC236}">
                  <a16:creationId xmlns:a16="http://schemas.microsoft.com/office/drawing/2014/main" id="{3490A1DE-EC34-D844-BB8F-274E4F220E7D}"/>
                </a:ext>
              </a:extLst>
            </p:cNvPr>
            <p:cNvSpPr txBox="1"/>
            <p:nvPr/>
          </p:nvSpPr>
          <p:spPr>
            <a:xfrm>
              <a:off x="6870092" y="2934063"/>
              <a:ext cx="574330" cy="246221"/>
            </a:xfrm>
            <a:prstGeom prst="rect">
              <a:avLst/>
            </a:prstGeom>
            <a:noFill/>
          </p:spPr>
          <p:txBody>
            <a:bodyPr wrap="square" rtlCol="0">
              <a:spAutoFit/>
            </a:bodyPr>
            <a:lstStyle/>
            <a:p>
              <a:r>
                <a:rPr lang="en-BR" sz="1000" dirty="0"/>
                <a:t>264.8</a:t>
              </a:r>
            </a:p>
          </p:txBody>
        </p:sp>
        <p:sp>
          <p:nvSpPr>
            <p:cNvPr id="34" name="TextBox 33">
              <a:extLst>
                <a:ext uri="{FF2B5EF4-FFF2-40B4-BE49-F238E27FC236}">
                  <a16:creationId xmlns:a16="http://schemas.microsoft.com/office/drawing/2014/main" id="{CBF36B2B-2FFA-794E-A9EE-27B734308978}"/>
                </a:ext>
              </a:extLst>
            </p:cNvPr>
            <p:cNvSpPr txBox="1"/>
            <p:nvPr/>
          </p:nvSpPr>
          <p:spPr>
            <a:xfrm>
              <a:off x="7261671" y="2576442"/>
              <a:ext cx="574330" cy="246221"/>
            </a:xfrm>
            <a:prstGeom prst="rect">
              <a:avLst/>
            </a:prstGeom>
            <a:noFill/>
          </p:spPr>
          <p:txBody>
            <a:bodyPr wrap="square" rtlCol="0">
              <a:spAutoFit/>
            </a:bodyPr>
            <a:lstStyle/>
            <a:p>
              <a:r>
                <a:rPr lang="en-BR" sz="1000" dirty="0"/>
                <a:t>301.5</a:t>
              </a:r>
            </a:p>
          </p:txBody>
        </p:sp>
        <p:sp>
          <p:nvSpPr>
            <p:cNvPr id="35" name="TextBox 34">
              <a:extLst>
                <a:ext uri="{FF2B5EF4-FFF2-40B4-BE49-F238E27FC236}">
                  <a16:creationId xmlns:a16="http://schemas.microsoft.com/office/drawing/2014/main" id="{27599AE0-2FE3-4745-9FCD-5C839B7EECA3}"/>
                </a:ext>
              </a:extLst>
            </p:cNvPr>
            <p:cNvSpPr txBox="1"/>
            <p:nvPr/>
          </p:nvSpPr>
          <p:spPr>
            <a:xfrm>
              <a:off x="7630256" y="2785256"/>
              <a:ext cx="574330" cy="246221"/>
            </a:xfrm>
            <a:prstGeom prst="rect">
              <a:avLst/>
            </a:prstGeom>
            <a:noFill/>
          </p:spPr>
          <p:txBody>
            <a:bodyPr wrap="square" rtlCol="0">
              <a:spAutoFit/>
            </a:bodyPr>
            <a:lstStyle/>
            <a:p>
              <a:r>
                <a:rPr lang="en-BR" sz="1000" dirty="0"/>
                <a:t>280.6</a:t>
              </a:r>
            </a:p>
          </p:txBody>
        </p:sp>
        <p:sp>
          <p:nvSpPr>
            <p:cNvPr id="36" name="TextBox 35">
              <a:extLst>
                <a:ext uri="{FF2B5EF4-FFF2-40B4-BE49-F238E27FC236}">
                  <a16:creationId xmlns:a16="http://schemas.microsoft.com/office/drawing/2014/main" id="{98AF110C-C6DD-3D46-BDCA-90B37684A80E}"/>
                </a:ext>
              </a:extLst>
            </p:cNvPr>
            <p:cNvSpPr txBox="1"/>
            <p:nvPr/>
          </p:nvSpPr>
          <p:spPr>
            <a:xfrm>
              <a:off x="8010585" y="2508134"/>
              <a:ext cx="574330" cy="246221"/>
            </a:xfrm>
            <a:prstGeom prst="rect">
              <a:avLst/>
            </a:prstGeom>
            <a:noFill/>
          </p:spPr>
          <p:txBody>
            <a:bodyPr wrap="square" rtlCol="0">
              <a:spAutoFit/>
            </a:bodyPr>
            <a:lstStyle/>
            <a:p>
              <a:r>
                <a:rPr lang="en-BR" sz="1000" dirty="0"/>
                <a:t>308.9</a:t>
              </a:r>
            </a:p>
          </p:txBody>
        </p:sp>
        <p:sp>
          <p:nvSpPr>
            <p:cNvPr id="37" name="TextBox 36">
              <a:extLst>
                <a:ext uri="{FF2B5EF4-FFF2-40B4-BE49-F238E27FC236}">
                  <a16:creationId xmlns:a16="http://schemas.microsoft.com/office/drawing/2014/main" id="{76F53F6E-0585-C34F-96E7-BA5B1D2FA863}"/>
                </a:ext>
              </a:extLst>
            </p:cNvPr>
            <p:cNvSpPr txBox="1"/>
            <p:nvPr/>
          </p:nvSpPr>
          <p:spPr>
            <a:xfrm>
              <a:off x="8378923" y="2871305"/>
              <a:ext cx="574330" cy="246221"/>
            </a:xfrm>
            <a:prstGeom prst="rect">
              <a:avLst/>
            </a:prstGeom>
            <a:noFill/>
          </p:spPr>
          <p:txBody>
            <a:bodyPr wrap="square" rtlCol="0">
              <a:spAutoFit/>
            </a:bodyPr>
            <a:lstStyle/>
            <a:p>
              <a:r>
                <a:rPr lang="en-BR" sz="1000" dirty="0"/>
                <a:t>272.9</a:t>
              </a:r>
            </a:p>
          </p:txBody>
        </p:sp>
      </p:grpSp>
      <p:sp>
        <p:nvSpPr>
          <p:cNvPr id="11" name="TextBox 10"/>
          <p:cNvSpPr txBox="1"/>
          <p:nvPr/>
        </p:nvSpPr>
        <p:spPr>
          <a:xfrm>
            <a:off x="8878073" y="5482552"/>
            <a:ext cx="2436812" cy="461665"/>
          </a:xfrm>
          <a:prstGeom prst="rect">
            <a:avLst/>
          </a:prstGeom>
          <a:noFill/>
        </p:spPr>
        <p:txBody>
          <a:bodyPr wrap="square" rtlCol="0">
            <a:spAutoFit/>
          </a:bodyPr>
          <a:lstStyle>
            <a:defPPr>
              <a:defRPr lang="de-DE"/>
            </a:defPPr>
            <a:lvl1pPr>
              <a:defRPr sz="1400"/>
            </a:lvl1pPr>
          </a:lstStyle>
          <a:p>
            <a:r>
              <a:rPr lang="en-US" sz="1200" dirty="0"/>
              <a:t>Source: Frankfurt School-UNEP Centre/BNEF, 2019 </a:t>
            </a:r>
          </a:p>
        </p:txBody>
      </p:sp>
    </p:spTree>
    <p:extLst>
      <p:ext uri="{BB962C8B-B14F-4D97-AF65-F5344CB8AC3E}">
        <p14:creationId xmlns:p14="http://schemas.microsoft.com/office/powerpoint/2010/main" val="426646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23FF-7C77-4D6B-956A-3F60D6D1C4C9}"/>
              </a:ext>
            </a:extLst>
          </p:cNvPr>
          <p:cNvSpPr>
            <a:spLocks noGrp="1"/>
          </p:cNvSpPr>
          <p:nvPr>
            <p:ph type="title"/>
          </p:nvPr>
        </p:nvSpPr>
        <p:spPr/>
        <p:txBody>
          <a:bodyPr/>
          <a:lstStyle/>
          <a:p>
            <a:r>
              <a:rPr lang="de-DE" sz="2400" dirty="0"/>
              <a:t>SUCCESS STORIES FOR THE IGE – GREEN BONDS</a:t>
            </a:r>
            <a:endParaRPr lang="en-US" sz="2400" dirty="0"/>
          </a:p>
        </p:txBody>
      </p:sp>
      <p:sp>
        <p:nvSpPr>
          <p:cNvPr id="9" name="TextBox 8">
            <a:extLst>
              <a:ext uri="{FF2B5EF4-FFF2-40B4-BE49-F238E27FC236}">
                <a16:creationId xmlns:a16="http://schemas.microsoft.com/office/drawing/2014/main" id="{C2984E83-74BC-4987-889E-38C55CE303B3}"/>
              </a:ext>
            </a:extLst>
          </p:cNvPr>
          <p:cNvSpPr txBox="1"/>
          <p:nvPr/>
        </p:nvSpPr>
        <p:spPr>
          <a:xfrm>
            <a:off x="8081552" y="6079351"/>
            <a:ext cx="2536720" cy="276999"/>
          </a:xfrm>
          <a:prstGeom prst="rect">
            <a:avLst/>
          </a:prstGeom>
          <a:noFill/>
        </p:spPr>
        <p:txBody>
          <a:bodyPr wrap="none" rtlCol="0">
            <a:spAutoFit/>
          </a:bodyPr>
          <a:lstStyle/>
          <a:p>
            <a:r>
              <a:rPr lang="en-US" sz="1200" dirty="0"/>
              <a:t>Source: S&amp;P Global Ratings, 2019</a:t>
            </a:r>
          </a:p>
        </p:txBody>
      </p:sp>
      <p:sp>
        <p:nvSpPr>
          <p:cNvPr id="6" name="Slide Number Placeholder 4">
            <a:extLst>
              <a:ext uri="{FF2B5EF4-FFF2-40B4-BE49-F238E27FC236}">
                <a16:creationId xmlns:a16="http://schemas.microsoft.com/office/drawing/2014/main" id="{DCCFA8F3-0943-5B46-9B83-28061420964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14</a:t>
            </a:fld>
            <a:endParaRPr lang="en-US" sz="1100" noProof="0" dirty="0"/>
          </a:p>
        </p:txBody>
      </p:sp>
      <p:sp>
        <p:nvSpPr>
          <p:cNvPr id="7" name="Date Placeholder 3">
            <a:extLst>
              <a:ext uri="{FF2B5EF4-FFF2-40B4-BE49-F238E27FC236}">
                <a16:creationId xmlns:a16="http://schemas.microsoft.com/office/drawing/2014/main" id="{BC9A7FE6-BC71-D546-A1D9-8A172E148AC9}"/>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
        <p:nvSpPr>
          <p:cNvPr id="8" name="Rectangle 7">
            <a:extLst>
              <a:ext uri="{FF2B5EF4-FFF2-40B4-BE49-F238E27FC236}">
                <a16:creationId xmlns:a16="http://schemas.microsoft.com/office/drawing/2014/main" id="{E964A80F-8CA2-934E-ACBA-336DFFAD1544}"/>
              </a:ext>
            </a:extLst>
          </p:cNvPr>
          <p:cNvSpPr/>
          <p:nvPr/>
        </p:nvSpPr>
        <p:spPr>
          <a:xfrm>
            <a:off x="1998646" y="1713861"/>
            <a:ext cx="5601011" cy="338554"/>
          </a:xfrm>
          <a:prstGeom prst="rect">
            <a:avLst/>
          </a:prstGeom>
        </p:spPr>
        <p:txBody>
          <a:bodyPr wrap="square">
            <a:spAutoFit/>
          </a:bodyPr>
          <a:lstStyle/>
          <a:p>
            <a:r>
              <a:rPr lang="en-US" sz="1600" dirty="0"/>
              <a:t>Annual green-labelled issuance by issuer type ($bn)</a:t>
            </a:r>
            <a:endParaRPr lang="en-BR" sz="1600" dirty="0"/>
          </a:p>
        </p:txBody>
      </p:sp>
      <p:grpSp>
        <p:nvGrpSpPr>
          <p:cNvPr id="3" name="Group 2">
            <a:extLst>
              <a:ext uri="{FF2B5EF4-FFF2-40B4-BE49-F238E27FC236}">
                <a16:creationId xmlns:a16="http://schemas.microsoft.com/office/drawing/2014/main" id="{86AA9687-C1C6-FE4A-AB81-9B9426E1D5C4}"/>
              </a:ext>
            </a:extLst>
          </p:cNvPr>
          <p:cNvGrpSpPr/>
          <p:nvPr/>
        </p:nvGrpSpPr>
        <p:grpSpPr>
          <a:xfrm>
            <a:off x="1856658" y="2053370"/>
            <a:ext cx="9033765" cy="3818991"/>
            <a:chOff x="1856658" y="2053370"/>
            <a:chExt cx="9033765" cy="3818991"/>
          </a:xfrm>
        </p:grpSpPr>
        <p:pic>
          <p:nvPicPr>
            <p:cNvPr id="4" name="Picture 3">
              <a:extLst>
                <a:ext uri="{FF2B5EF4-FFF2-40B4-BE49-F238E27FC236}">
                  <a16:creationId xmlns:a16="http://schemas.microsoft.com/office/drawing/2014/main" id="{D151649E-1B79-0043-9A58-7E941F50E3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5449" y="2241247"/>
              <a:ext cx="6392564" cy="3424125"/>
            </a:xfrm>
            <a:prstGeom prst="rect">
              <a:avLst/>
            </a:prstGeom>
          </p:spPr>
        </p:pic>
        <p:sp>
          <p:nvSpPr>
            <p:cNvPr id="10" name="TextBox 9">
              <a:extLst>
                <a:ext uri="{FF2B5EF4-FFF2-40B4-BE49-F238E27FC236}">
                  <a16:creationId xmlns:a16="http://schemas.microsoft.com/office/drawing/2014/main" id="{E1E7A810-E27A-DE45-A3D5-F535EA4BB1D1}"/>
                </a:ext>
              </a:extLst>
            </p:cNvPr>
            <p:cNvSpPr txBox="1"/>
            <p:nvPr/>
          </p:nvSpPr>
          <p:spPr>
            <a:xfrm>
              <a:off x="2665225" y="5610751"/>
              <a:ext cx="6231639" cy="261610"/>
            </a:xfrm>
            <a:prstGeom prst="rect">
              <a:avLst/>
            </a:prstGeom>
            <a:noFill/>
          </p:spPr>
          <p:txBody>
            <a:bodyPr wrap="square" rtlCol="0">
              <a:spAutoFit/>
            </a:bodyPr>
            <a:lstStyle/>
            <a:p>
              <a:r>
                <a:rPr lang="en-BR" sz="1100" dirty="0"/>
                <a:t>2012               2013               2014              2015              2016               2017              2018</a:t>
              </a:r>
            </a:p>
          </p:txBody>
        </p:sp>
        <p:sp>
          <p:nvSpPr>
            <p:cNvPr id="11" name="TextBox 10">
              <a:extLst>
                <a:ext uri="{FF2B5EF4-FFF2-40B4-BE49-F238E27FC236}">
                  <a16:creationId xmlns:a16="http://schemas.microsoft.com/office/drawing/2014/main" id="{D12038AB-F39E-DC44-B604-3AEABDB53B66}"/>
                </a:ext>
              </a:extLst>
            </p:cNvPr>
            <p:cNvSpPr txBox="1"/>
            <p:nvPr/>
          </p:nvSpPr>
          <p:spPr>
            <a:xfrm>
              <a:off x="8789773" y="2904161"/>
              <a:ext cx="2100650" cy="2400657"/>
            </a:xfrm>
            <a:prstGeom prst="rect">
              <a:avLst/>
            </a:prstGeom>
            <a:noFill/>
          </p:spPr>
          <p:txBody>
            <a:bodyPr wrap="square" rtlCol="0">
              <a:spAutoFit/>
            </a:bodyPr>
            <a:lstStyle/>
            <a:p>
              <a:pPr>
                <a:lnSpc>
                  <a:spcPts val="1230"/>
                </a:lnSpc>
              </a:pPr>
              <a:r>
                <a:rPr lang="en-BR" sz="1200" dirty="0"/>
                <a:t>Bank</a:t>
              </a:r>
            </a:p>
            <a:p>
              <a:pPr>
                <a:lnSpc>
                  <a:spcPts val="1230"/>
                </a:lnSpc>
              </a:pPr>
              <a:endParaRPr lang="en-BR" sz="1200" dirty="0"/>
            </a:p>
            <a:p>
              <a:pPr>
                <a:lnSpc>
                  <a:spcPts val="1230"/>
                </a:lnSpc>
              </a:pPr>
              <a:r>
                <a:rPr lang="en-BR" sz="1200" dirty="0"/>
                <a:t>Corporate</a:t>
              </a:r>
            </a:p>
            <a:p>
              <a:pPr>
                <a:lnSpc>
                  <a:spcPts val="1230"/>
                </a:lnSpc>
              </a:pPr>
              <a:endParaRPr lang="en-BR" sz="1200" dirty="0"/>
            </a:p>
            <a:p>
              <a:pPr>
                <a:lnSpc>
                  <a:spcPts val="1230"/>
                </a:lnSpc>
              </a:pPr>
              <a:r>
                <a:rPr lang="en-BR" sz="1200" dirty="0"/>
                <a:t>Development bank</a:t>
              </a:r>
            </a:p>
            <a:p>
              <a:pPr>
                <a:lnSpc>
                  <a:spcPts val="1230"/>
                </a:lnSpc>
              </a:pPr>
              <a:endParaRPr lang="en-BR" sz="1200" dirty="0"/>
            </a:p>
            <a:p>
              <a:pPr>
                <a:lnSpc>
                  <a:spcPts val="1230"/>
                </a:lnSpc>
              </a:pPr>
              <a:r>
                <a:rPr lang="en-BR" sz="1200" dirty="0"/>
                <a:t>Sovereign</a:t>
              </a:r>
            </a:p>
            <a:p>
              <a:pPr>
                <a:lnSpc>
                  <a:spcPts val="1230"/>
                </a:lnSpc>
              </a:pPr>
              <a:endParaRPr lang="en-BR" sz="1200" dirty="0"/>
            </a:p>
            <a:p>
              <a:pPr>
                <a:lnSpc>
                  <a:spcPts val="1230"/>
                </a:lnSpc>
              </a:pPr>
              <a:r>
                <a:rPr lang="en-BR" sz="1200" dirty="0"/>
                <a:t>Government agency</a:t>
              </a:r>
            </a:p>
            <a:p>
              <a:pPr>
                <a:lnSpc>
                  <a:spcPts val="1230"/>
                </a:lnSpc>
              </a:pPr>
              <a:endParaRPr lang="en-BR" sz="1200" dirty="0"/>
            </a:p>
            <a:p>
              <a:pPr>
                <a:lnSpc>
                  <a:spcPts val="1230"/>
                </a:lnSpc>
              </a:pPr>
              <a:r>
                <a:rPr lang="en-BR" sz="1200" dirty="0"/>
                <a:t>Local government</a:t>
              </a:r>
            </a:p>
            <a:p>
              <a:pPr>
                <a:lnSpc>
                  <a:spcPts val="1230"/>
                </a:lnSpc>
              </a:pPr>
              <a:endParaRPr lang="en-BR" sz="1200" dirty="0"/>
            </a:p>
            <a:p>
              <a:pPr>
                <a:lnSpc>
                  <a:spcPts val="1230"/>
                </a:lnSpc>
              </a:pPr>
              <a:r>
                <a:rPr lang="en-BR" sz="1200" dirty="0"/>
                <a:t>Asset-backe</a:t>
              </a:r>
              <a:r>
                <a:rPr lang="en-GB" sz="1200" dirty="0"/>
                <a:t>d</a:t>
              </a:r>
              <a:r>
                <a:rPr lang="en-BR" sz="1200" dirty="0"/>
                <a:t> security</a:t>
              </a:r>
            </a:p>
            <a:p>
              <a:pPr>
                <a:lnSpc>
                  <a:spcPts val="1230"/>
                </a:lnSpc>
              </a:pPr>
              <a:endParaRPr lang="en-BR" sz="1200" dirty="0"/>
            </a:p>
            <a:p>
              <a:pPr>
                <a:lnSpc>
                  <a:spcPts val="1230"/>
                </a:lnSpc>
              </a:pPr>
              <a:r>
                <a:rPr lang="en-BR" sz="1200" dirty="0"/>
                <a:t>Other debt instruments</a:t>
              </a:r>
            </a:p>
          </p:txBody>
        </p:sp>
        <p:sp>
          <p:nvSpPr>
            <p:cNvPr id="12" name="TextBox 11">
              <a:extLst>
                <a:ext uri="{FF2B5EF4-FFF2-40B4-BE49-F238E27FC236}">
                  <a16:creationId xmlns:a16="http://schemas.microsoft.com/office/drawing/2014/main" id="{D9147B84-E6CC-A340-A532-8CE2F55DEE01}"/>
                </a:ext>
              </a:extLst>
            </p:cNvPr>
            <p:cNvSpPr txBox="1"/>
            <p:nvPr/>
          </p:nvSpPr>
          <p:spPr>
            <a:xfrm>
              <a:off x="1856658" y="2053370"/>
              <a:ext cx="606457" cy="3750450"/>
            </a:xfrm>
            <a:prstGeom prst="rect">
              <a:avLst/>
            </a:prstGeom>
            <a:noFill/>
          </p:spPr>
          <p:txBody>
            <a:bodyPr wrap="square" rtlCol="0">
              <a:spAutoFit/>
            </a:bodyPr>
            <a:lstStyle/>
            <a:p>
              <a:pPr algn="r">
                <a:lnSpc>
                  <a:spcPts val="2840"/>
                </a:lnSpc>
              </a:pPr>
              <a:r>
                <a:rPr lang="en-BR" sz="1100" dirty="0"/>
                <a:t>180</a:t>
              </a:r>
            </a:p>
            <a:p>
              <a:pPr algn="r">
                <a:lnSpc>
                  <a:spcPts val="2840"/>
                </a:lnSpc>
              </a:pPr>
              <a:r>
                <a:rPr lang="en-BR" sz="1100" dirty="0"/>
                <a:t>160</a:t>
              </a:r>
            </a:p>
            <a:p>
              <a:pPr algn="r">
                <a:lnSpc>
                  <a:spcPts val="2840"/>
                </a:lnSpc>
              </a:pPr>
              <a:r>
                <a:rPr lang="en-BR" sz="1100" dirty="0"/>
                <a:t>140</a:t>
              </a:r>
            </a:p>
            <a:p>
              <a:pPr algn="r">
                <a:lnSpc>
                  <a:spcPts val="2840"/>
                </a:lnSpc>
              </a:pPr>
              <a:r>
                <a:rPr lang="en-BR" sz="1100" dirty="0"/>
                <a:t>120</a:t>
              </a:r>
            </a:p>
            <a:p>
              <a:pPr algn="r">
                <a:lnSpc>
                  <a:spcPts val="2840"/>
                </a:lnSpc>
              </a:pPr>
              <a:r>
                <a:rPr lang="en-BR" sz="1100" dirty="0"/>
                <a:t>100</a:t>
              </a:r>
            </a:p>
            <a:p>
              <a:pPr algn="r">
                <a:lnSpc>
                  <a:spcPts val="2840"/>
                </a:lnSpc>
              </a:pPr>
              <a:r>
                <a:rPr lang="en-BR" sz="1100" dirty="0"/>
                <a:t>80</a:t>
              </a:r>
            </a:p>
            <a:p>
              <a:pPr algn="r">
                <a:lnSpc>
                  <a:spcPts val="2840"/>
                </a:lnSpc>
              </a:pPr>
              <a:r>
                <a:rPr lang="en-BR" sz="1100" dirty="0"/>
                <a:t>60</a:t>
              </a:r>
            </a:p>
            <a:p>
              <a:pPr algn="r">
                <a:lnSpc>
                  <a:spcPts val="2840"/>
                </a:lnSpc>
              </a:pPr>
              <a:r>
                <a:rPr lang="en-BR" sz="1100" dirty="0"/>
                <a:t>40</a:t>
              </a:r>
            </a:p>
            <a:p>
              <a:pPr algn="r">
                <a:lnSpc>
                  <a:spcPts val="2840"/>
                </a:lnSpc>
              </a:pPr>
              <a:r>
                <a:rPr lang="en-BR" sz="1100" dirty="0"/>
                <a:t>20</a:t>
              </a:r>
            </a:p>
            <a:p>
              <a:pPr algn="r">
                <a:lnSpc>
                  <a:spcPts val="2840"/>
                </a:lnSpc>
              </a:pPr>
              <a:r>
                <a:rPr lang="en-BR" sz="1100" dirty="0"/>
                <a:t>0</a:t>
              </a:r>
            </a:p>
          </p:txBody>
        </p:sp>
      </p:grpSp>
    </p:spTree>
    <p:extLst>
      <p:ext uri="{BB962C8B-B14F-4D97-AF65-F5344CB8AC3E}">
        <p14:creationId xmlns:p14="http://schemas.microsoft.com/office/powerpoint/2010/main" val="44489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6">
            <a:extLst>
              <a:ext uri="{FF2B5EF4-FFF2-40B4-BE49-F238E27FC236}">
                <a16:creationId xmlns:a16="http://schemas.microsoft.com/office/drawing/2014/main" id="{47B8A17A-BE20-A146-928A-13B487EA6119}"/>
              </a:ext>
            </a:extLst>
          </p:cNvPr>
          <p:cNvSpPr/>
          <p:nvPr/>
        </p:nvSpPr>
        <p:spPr>
          <a:xfrm>
            <a:off x="409904" y="922421"/>
            <a:ext cx="1142347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Slide Number Placeholder 4">
            <a:extLst>
              <a:ext uri="{FF2B5EF4-FFF2-40B4-BE49-F238E27FC236}">
                <a16:creationId xmlns:a16="http://schemas.microsoft.com/office/drawing/2014/main" id="{109F5BEF-666B-6C4F-9E29-97B2FDE177DA}"/>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15</a:t>
            </a:fld>
            <a:endParaRPr lang="en-US" sz="1100" noProof="0" dirty="0"/>
          </a:p>
        </p:txBody>
      </p:sp>
      <p:sp>
        <p:nvSpPr>
          <p:cNvPr id="18" name="Content Placeholder 6">
            <a:extLst>
              <a:ext uri="{FF2B5EF4-FFF2-40B4-BE49-F238E27FC236}">
                <a16:creationId xmlns:a16="http://schemas.microsoft.com/office/drawing/2014/main" id="{05D3AF74-62A7-F248-ADD2-21D96E623F02}"/>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9" name="Picture 18">
            <a:extLst>
              <a:ext uri="{FF2B5EF4-FFF2-40B4-BE49-F238E27FC236}">
                <a16:creationId xmlns:a16="http://schemas.microsoft.com/office/drawing/2014/main" id="{7E1DDC80-7AC3-6845-BB00-3AAD583567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20" name="Rectangle 19">
            <a:extLst>
              <a:ext uri="{FF2B5EF4-FFF2-40B4-BE49-F238E27FC236}">
                <a16:creationId xmlns:a16="http://schemas.microsoft.com/office/drawing/2014/main" id="{075F0F12-3481-9349-93F4-C7EB656D1B15}"/>
              </a:ext>
            </a:extLst>
          </p:cNvPr>
          <p:cNvSpPr/>
          <p:nvPr/>
        </p:nvSpPr>
        <p:spPr>
          <a:xfrm>
            <a:off x="4574351" y="3215800"/>
            <a:ext cx="3043298" cy="1785104"/>
          </a:xfrm>
          <a:prstGeom prst="rect">
            <a:avLst/>
          </a:prstGeom>
        </p:spPr>
        <p:txBody>
          <a:bodyPr wrap="square">
            <a:spAutoFit/>
          </a:bodyPr>
          <a:lstStyle/>
          <a:p>
            <a:pPr algn="ctr"/>
            <a:r>
              <a:rPr lang="en-US" sz="2200" b="1" dirty="0">
                <a:solidFill>
                  <a:schemeClr val="bg1"/>
                </a:solidFill>
              </a:rPr>
              <a:t>What opportunities do you see in your country for moving towards an inclusive green economy?</a:t>
            </a:r>
            <a:endParaRPr lang="en-GB" sz="2200" b="1" dirty="0">
              <a:solidFill>
                <a:schemeClr val="bg1"/>
              </a:solidFill>
            </a:endParaRPr>
          </a:p>
        </p:txBody>
      </p:sp>
      <p:sp>
        <p:nvSpPr>
          <p:cNvPr id="21" name="Date Placeholder 3">
            <a:extLst>
              <a:ext uri="{FF2B5EF4-FFF2-40B4-BE49-F238E27FC236}">
                <a16:creationId xmlns:a16="http://schemas.microsoft.com/office/drawing/2014/main" id="{1838D46B-7D38-0B49-BCAB-460ED7A05ABB}"/>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22" name="Title 1">
            <a:extLst>
              <a:ext uri="{FF2B5EF4-FFF2-40B4-BE49-F238E27FC236}">
                <a16:creationId xmlns:a16="http://schemas.microsoft.com/office/drawing/2014/main" id="{461C1469-0E3D-A34E-A042-E6361FAC1812}"/>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Tree>
    <p:extLst>
      <p:ext uri="{BB962C8B-B14F-4D97-AF65-F5344CB8AC3E}">
        <p14:creationId xmlns:p14="http://schemas.microsoft.com/office/powerpoint/2010/main" val="1252717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ck of sheep in a city park&#10;&#10;Description automatically generated">
            <a:extLst>
              <a:ext uri="{FF2B5EF4-FFF2-40B4-BE49-F238E27FC236}">
                <a16:creationId xmlns:a16="http://schemas.microsoft.com/office/drawing/2014/main" id="{B2AA10DF-1CB1-0245-B991-0B31AABF57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39"/>
          <a:stretch/>
        </p:blipFill>
        <p:spPr>
          <a:xfrm>
            <a:off x="407988" y="885960"/>
            <a:ext cx="11429334" cy="5351328"/>
          </a:xfrm>
          <a:prstGeom prst="rect">
            <a:avLst/>
          </a:prstGeom>
        </p:spPr>
      </p:pic>
      <p:sp>
        <p:nvSpPr>
          <p:cNvPr id="5" name="Content Placeholder 6">
            <a:extLst>
              <a:ext uri="{FF2B5EF4-FFF2-40B4-BE49-F238E27FC236}">
                <a16:creationId xmlns:a16="http://schemas.microsoft.com/office/drawing/2014/main" id="{4D9B8346-34FC-084F-B2C2-F622B5250C7B}"/>
              </a:ext>
            </a:extLst>
          </p:cNvPr>
          <p:cNvSpPr txBox="1">
            <a:spLocks/>
          </p:cNvSpPr>
          <p:nvPr/>
        </p:nvSpPr>
        <p:spPr>
          <a:xfrm>
            <a:off x="3982391" y="1378220"/>
            <a:ext cx="4320000" cy="4320000"/>
          </a:xfrm>
          <a:prstGeom prst="ellipse">
            <a:avLst/>
          </a:prstGeom>
          <a:solidFill>
            <a:srgbClr val="71A522"/>
          </a:solidFill>
        </p:spPr>
        <p:txBody>
          <a:bodyPr vert="horz" lIns="0" tIns="180000" rIns="180000" bIns="46800" rtlCol="0" anchor="ctr" anchorCtr="0">
            <a:noAutofit/>
          </a:bodyPr>
          <a:lstStyle>
            <a:lvl1pPr marL="0" indent="0" algn="l" defTabSz="914400" rtl="0" eaLnBrk="1" latinLnBrk="0" hangingPunct="1">
              <a:lnSpc>
                <a:spcPts val="2600"/>
              </a:lnSpc>
              <a:spcBef>
                <a:spcPts val="0"/>
              </a:spcBef>
              <a:buClr>
                <a:schemeClr val="accent6"/>
              </a:buClr>
              <a:buSzPct val="80000"/>
              <a:buFont typeface="Arial" charset="0"/>
              <a:buNone/>
              <a:defRPr sz="2400" b="0" i="0" kern="1200" baseline="0">
                <a:solidFill>
                  <a:schemeClr val="bg1"/>
                </a:solidFill>
                <a:latin typeface="+mn-lt"/>
                <a:ea typeface="Roboto Medium" charset="0"/>
                <a:cs typeface="Roboto Medium" charset="0"/>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bg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chemeClr val="bg1"/>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chemeClr val="bg1"/>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chemeClr val="bg1"/>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dirty="0"/>
              <a:t> </a:t>
            </a:r>
          </a:p>
        </p:txBody>
      </p:sp>
      <p:sp>
        <p:nvSpPr>
          <p:cNvPr id="6" name="Rectangle 5">
            <a:extLst>
              <a:ext uri="{FF2B5EF4-FFF2-40B4-BE49-F238E27FC236}">
                <a16:creationId xmlns:a16="http://schemas.microsoft.com/office/drawing/2014/main" id="{E44E3A0F-03B1-BA4D-AEA3-148359AEA68C}"/>
              </a:ext>
            </a:extLst>
          </p:cNvPr>
          <p:cNvSpPr/>
          <p:nvPr/>
        </p:nvSpPr>
        <p:spPr>
          <a:xfrm>
            <a:off x="3424591" y="2451100"/>
            <a:ext cx="4559300" cy="2554545"/>
          </a:xfrm>
          <a:prstGeom prst="rect">
            <a:avLst/>
          </a:prstGeom>
        </p:spPr>
        <p:txBody>
          <a:bodyPr wrap="square">
            <a:spAutoFit/>
          </a:bodyPr>
          <a:lstStyle/>
          <a:p>
            <a:pPr lvl="2" indent="0" algn="ctr">
              <a:buNone/>
            </a:pPr>
            <a:r>
              <a:rPr lang="en-US" sz="2000" b="1" dirty="0">
                <a:solidFill>
                  <a:schemeClr val="bg1"/>
                </a:solidFill>
              </a:rPr>
              <a:t>“At a visionary level, a Green Economy is one that results in increased human well-being and social equity, while significantly reducing environmental risks and ecological scarcities” </a:t>
            </a:r>
          </a:p>
          <a:p>
            <a:pPr lvl="2" indent="0" algn="ctr">
              <a:buNone/>
            </a:pPr>
            <a:r>
              <a:rPr lang="en-US" sz="2000" b="1" dirty="0">
                <a:solidFill>
                  <a:schemeClr val="bg1"/>
                </a:solidFill>
              </a:rPr>
              <a:t>(UNEP, 2011)</a:t>
            </a:r>
          </a:p>
        </p:txBody>
      </p:sp>
      <p:sp>
        <p:nvSpPr>
          <p:cNvPr id="11" name="Slide Number Placeholder 4">
            <a:extLst>
              <a:ext uri="{FF2B5EF4-FFF2-40B4-BE49-F238E27FC236}">
                <a16:creationId xmlns:a16="http://schemas.microsoft.com/office/drawing/2014/main" id="{9FA1C8A2-45F7-1F49-B709-F5B0F76BA90D}"/>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16</a:t>
            </a:fld>
            <a:endParaRPr lang="en-US" sz="1100" noProof="0" dirty="0"/>
          </a:p>
        </p:txBody>
      </p:sp>
      <p:sp>
        <p:nvSpPr>
          <p:cNvPr id="12" name="Date Placeholder 3">
            <a:extLst>
              <a:ext uri="{FF2B5EF4-FFF2-40B4-BE49-F238E27FC236}">
                <a16:creationId xmlns:a16="http://schemas.microsoft.com/office/drawing/2014/main" id="{2F06C0D7-F00A-8E4D-8BFA-966ECE8F1BE7}"/>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8" name="TextBox 7">
            <a:extLst>
              <a:ext uri="{FF2B5EF4-FFF2-40B4-BE49-F238E27FC236}">
                <a16:creationId xmlns:a16="http://schemas.microsoft.com/office/drawing/2014/main" id="{1A4A4D59-53B2-3E46-B9AA-D48EDD8359FF}"/>
              </a:ext>
            </a:extLst>
          </p:cNvPr>
          <p:cNvSpPr txBox="1"/>
          <p:nvPr/>
        </p:nvSpPr>
        <p:spPr>
          <a:xfrm rot="16200000">
            <a:off x="11223340" y="561381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609691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5E0A9A3-6615-7041-851E-E4E64FEC7C72}"/>
              </a:ext>
            </a:extLst>
          </p:cNvPr>
          <p:cNvPicPr>
            <a:picLocks noChangeAspect="1"/>
          </p:cNvPicPr>
          <p:nvPr/>
        </p:nvPicPr>
        <p:blipFill>
          <a:blip r:embed="rId3"/>
          <a:stretch>
            <a:fillRect/>
          </a:stretch>
        </p:blipFill>
        <p:spPr>
          <a:xfrm>
            <a:off x="7018670" y="1944998"/>
            <a:ext cx="3313501" cy="2810833"/>
          </a:xfrm>
          <a:prstGeom prst="rect">
            <a:avLst/>
          </a:prstGeom>
        </p:spPr>
      </p:pic>
      <p:sp>
        <p:nvSpPr>
          <p:cNvPr id="2" name="Title 1"/>
          <p:cNvSpPr>
            <a:spLocks noGrp="1"/>
          </p:cNvSpPr>
          <p:nvPr>
            <p:ph type="title"/>
          </p:nvPr>
        </p:nvSpPr>
        <p:spPr/>
        <p:txBody>
          <a:bodyPr/>
          <a:lstStyle/>
          <a:p>
            <a:r>
              <a:rPr lang="en-US" sz="2400" dirty="0"/>
              <a:t>THE IGE: WHAT TYPE OF ECONOMY?</a:t>
            </a:r>
          </a:p>
        </p:txBody>
      </p:sp>
      <p:sp>
        <p:nvSpPr>
          <p:cNvPr id="3" name="Content Placeholder 2"/>
          <p:cNvSpPr>
            <a:spLocks noGrp="1"/>
          </p:cNvSpPr>
          <p:nvPr>
            <p:ph sz="quarter" idx="10"/>
          </p:nvPr>
        </p:nvSpPr>
        <p:spPr>
          <a:xfrm>
            <a:off x="414646" y="2325953"/>
            <a:ext cx="4251054" cy="406408"/>
          </a:xfrm>
        </p:spPr>
        <p:txBody>
          <a:bodyPr/>
          <a:lstStyle/>
          <a:p>
            <a:pPr indent="0">
              <a:buNone/>
            </a:pPr>
            <a:r>
              <a:rPr lang="en-US" sz="1800" dirty="0"/>
              <a:t>IGE as an economy that is:</a:t>
            </a:r>
          </a:p>
          <a:p>
            <a:pPr indent="0">
              <a:buNone/>
            </a:pPr>
            <a:endParaRPr lang="en-US" sz="1800" dirty="0"/>
          </a:p>
          <a:p>
            <a:pPr indent="0">
              <a:buNone/>
            </a:pPr>
            <a:endParaRPr lang="en-US" sz="1800" dirty="0"/>
          </a:p>
          <a:p>
            <a:endParaRPr lang="en-US" sz="1800" dirty="0"/>
          </a:p>
        </p:txBody>
      </p:sp>
      <p:sp>
        <p:nvSpPr>
          <p:cNvPr id="8" name="TextBox 7"/>
          <p:cNvSpPr txBox="1"/>
          <p:nvPr/>
        </p:nvSpPr>
        <p:spPr>
          <a:xfrm>
            <a:off x="5512706" y="6394373"/>
            <a:ext cx="1589922" cy="276999"/>
          </a:xfrm>
          <a:prstGeom prst="rect">
            <a:avLst/>
          </a:prstGeom>
          <a:noFill/>
        </p:spPr>
        <p:txBody>
          <a:bodyPr wrap="none" rtlCol="0">
            <a:spAutoFit/>
          </a:bodyPr>
          <a:lstStyle/>
          <a:p>
            <a:r>
              <a:rPr lang="en-US" sz="1200" dirty="0"/>
              <a:t>Source: UNEP, 2017</a:t>
            </a:r>
          </a:p>
        </p:txBody>
      </p:sp>
      <p:sp>
        <p:nvSpPr>
          <p:cNvPr id="6" name="Rectangle 5">
            <a:extLst>
              <a:ext uri="{FF2B5EF4-FFF2-40B4-BE49-F238E27FC236}">
                <a16:creationId xmlns:a16="http://schemas.microsoft.com/office/drawing/2014/main" id="{98974E7A-E1F4-014F-BA67-B4BEB13532B5}"/>
              </a:ext>
            </a:extLst>
          </p:cNvPr>
          <p:cNvSpPr/>
          <p:nvPr/>
        </p:nvSpPr>
        <p:spPr>
          <a:xfrm>
            <a:off x="5482175" y="1540743"/>
            <a:ext cx="6338348" cy="338554"/>
          </a:xfrm>
          <a:prstGeom prst="rect">
            <a:avLst/>
          </a:prstGeom>
        </p:spPr>
        <p:txBody>
          <a:bodyPr wrap="square">
            <a:spAutoFit/>
          </a:bodyPr>
          <a:lstStyle/>
          <a:p>
            <a:r>
              <a:rPr lang="en-US" sz="1600" dirty="0"/>
              <a:t>Sets of challenges that an Inclusive Green Economy aims to answer</a:t>
            </a:r>
            <a:endParaRPr lang="en-BR" sz="1600" dirty="0"/>
          </a:p>
        </p:txBody>
      </p:sp>
      <p:sp>
        <p:nvSpPr>
          <p:cNvPr id="11" name="Date Placeholder 3">
            <a:extLst>
              <a:ext uri="{FF2B5EF4-FFF2-40B4-BE49-F238E27FC236}">
                <a16:creationId xmlns:a16="http://schemas.microsoft.com/office/drawing/2014/main" id="{8E9EE2CC-942C-B54C-9C5B-D2916FB86402}"/>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30" name="Slide Number Placeholder 4">
            <a:extLst>
              <a:ext uri="{FF2B5EF4-FFF2-40B4-BE49-F238E27FC236}">
                <a16:creationId xmlns:a16="http://schemas.microsoft.com/office/drawing/2014/main" id="{555F4EB0-AACF-B54C-AD76-536E4C09832B}"/>
              </a:ext>
            </a:extLst>
          </p:cNvPr>
          <p:cNvSpPr txBox="1">
            <a:spLocks/>
          </p:cNvSpPr>
          <p:nvPr/>
        </p:nvSpPr>
        <p:spPr>
          <a:xfrm>
            <a:off x="10809248" y="6356350"/>
            <a:ext cx="1011275" cy="365125"/>
          </a:xfrm>
          <a:prstGeom prst="rect">
            <a:avLst/>
          </a:prstGeom>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4059D9C-83B2-9046-9FF6-87A09DB9F967}" type="slidenum">
              <a:rPr lang="en-US" sz="1100" smtClean="0">
                <a:solidFill>
                  <a:srgbClr val="71A522"/>
                </a:solidFill>
              </a:rPr>
              <a:pPr algn="r"/>
              <a:t>17</a:t>
            </a:fld>
            <a:endParaRPr lang="en-US" sz="1100" dirty="0">
              <a:solidFill>
                <a:srgbClr val="71A522"/>
              </a:solidFill>
            </a:endParaRPr>
          </a:p>
        </p:txBody>
      </p:sp>
      <p:cxnSp>
        <p:nvCxnSpPr>
          <p:cNvPr id="14" name="Straight Arrow Connector 13">
            <a:extLst>
              <a:ext uri="{FF2B5EF4-FFF2-40B4-BE49-F238E27FC236}">
                <a16:creationId xmlns:a16="http://schemas.microsoft.com/office/drawing/2014/main" id="{65A8A53B-5340-3D41-80A5-523BF09A7AAD}"/>
              </a:ext>
            </a:extLst>
          </p:cNvPr>
          <p:cNvCxnSpPr>
            <a:cxnSpLocks/>
          </p:cNvCxnSpPr>
          <p:nvPr/>
        </p:nvCxnSpPr>
        <p:spPr>
          <a:xfrm flipV="1">
            <a:off x="6833106" y="4474849"/>
            <a:ext cx="544266" cy="305319"/>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E27097C-C5A7-F64F-A02E-F9F9CD87C85F}"/>
              </a:ext>
            </a:extLst>
          </p:cNvPr>
          <p:cNvSpPr/>
          <p:nvPr/>
        </p:nvSpPr>
        <p:spPr>
          <a:xfrm>
            <a:off x="5600955" y="4993344"/>
            <a:ext cx="1088532"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Natural capital</a:t>
            </a:r>
          </a:p>
        </p:txBody>
      </p:sp>
      <p:sp>
        <p:nvSpPr>
          <p:cNvPr id="21" name="Rectangle 20">
            <a:extLst>
              <a:ext uri="{FF2B5EF4-FFF2-40B4-BE49-F238E27FC236}">
                <a16:creationId xmlns:a16="http://schemas.microsoft.com/office/drawing/2014/main" id="{D6F59DED-8031-3B4B-AE80-66797ABC2FD0}"/>
              </a:ext>
            </a:extLst>
          </p:cNvPr>
          <p:cNvSpPr/>
          <p:nvPr/>
        </p:nvSpPr>
        <p:spPr>
          <a:xfrm>
            <a:off x="6742627" y="5003452"/>
            <a:ext cx="1088532"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Physical capital</a:t>
            </a:r>
          </a:p>
        </p:txBody>
      </p:sp>
      <p:sp>
        <p:nvSpPr>
          <p:cNvPr id="22" name="Rectangle 21">
            <a:extLst>
              <a:ext uri="{FF2B5EF4-FFF2-40B4-BE49-F238E27FC236}">
                <a16:creationId xmlns:a16="http://schemas.microsoft.com/office/drawing/2014/main" id="{CF263362-D889-7244-941A-3B34184F8455}"/>
              </a:ext>
            </a:extLst>
          </p:cNvPr>
          <p:cNvSpPr/>
          <p:nvPr/>
        </p:nvSpPr>
        <p:spPr>
          <a:xfrm>
            <a:off x="5600955" y="5667631"/>
            <a:ext cx="1088532"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Human capital</a:t>
            </a:r>
          </a:p>
        </p:txBody>
      </p:sp>
      <p:sp>
        <p:nvSpPr>
          <p:cNvPr id="23" name="Rectangle 22">
            <a:extLst>
              <a:ext uri="{FF2B5EF4-FFF2-40B4-BE49-F238E27FC236}">
                <a16:creationId xmlns:a16="http://schemas.microsoft.com/office/drawing/2014/main" id="{C933C70D-E5DE-8744-BADF-7E39E4232921}"/>
              </a:ext>
            </a:extLst>
          </p:cNvPr>
          <p:cNvSpPr/>
          <p:nvPr/>
        </p:nvSpPr>
        <p:spPr>
          <a:xfrm>
            <a:off x="6742627" y="5667631"/>
            <a:ext cx="1088532"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Social capital</a:t>
            </a:r>
          </a:p>
        </p:txBody>
      </p:sp>
      <p:sp>
        <p:nvSpPr>
          <p:cNvPr id="24" name="Rectangle 23">
            <a:extLst>
              <a:ext uri="{FF2B5EF4-FFF2-40B4-BE49-F238E27FC236}">
                <a16:creationId xmlns:a16="http://schemas.microsoft.com/office/drawing/2014/main" id="{266C4974-A80F-2149-88D7-C4E5C9EA4506}"/>
              </a:ext>
            </a:extLst>
          </p:cNvPr>
          <p:cNvSpPr/>
          <p:nvPr/>
        </p:nvSpPr>
        <p:spPr>
          <a:xfrm>
            <a:off x="9120773" y="4979714"/>
            <a:ext cx="1277581"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Consumption</a:t>
            </a:r>
          </a:p>
        </p:txBody>
      </p:sp>
      <p:sp>
        <p:nvSpPr>
          <p:cNvPr id="25" name="Rectangle 24">
            <a:extLst>
              <a:ext uri="{FF2B5EF4-FFF2-40B4-BE49-F238E27FC236}">
                <a16:creationId xmlns:a16="http://schemas.microsoft.com/office/drawing/2014/main" id="{729157AF-2FAF-1A42-87D0-6A647A62872D}"/>
              </a:ext>
            </a:extLst>
          </p:cNvPr>
          <p:cNvSpPr/>
          <p:nvPr/>
        </p:nvSpPr>
        <p:spPr>
          <a:xfrm>
            <a:off x="10451493" y="4989822"/>
            <a:ext cx="1277581"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Investments</a:t>
            </a:r>
          </a:p>
        </p:txBody>
      </p:sp>
      <p:sp>
        <p:nvSpPr>
          <p:cNvPr id="26" name="Rectangle 25">
            <a:extLst>
              <a:ext uri="{FF2B5EF4-FFF2-40B4-BE49-F238E27FC236}">
                <a16:creationId xmlns:a16="http://schemas.microsoft.com/office/drawing/2014/main" id="{1E4DFF56-4E11-E842-8E33-813E15B99C79}"/>
              </a:ext>
            </a:extLst>
          </p:cNvPr>
          <p:cNvSpPr/>
          <p:nvPr/>
        </p:nvSpPr>
        <p:spPr>
          <a:xfrm>
            <a:off x="9118931" y="5653618"/>
            <a:ext cx="1273486"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Public spending</a:t>
            </a:r>
          </a:p>
        </p:txBody>
      </p:sp>
      <p:sp>
        <p:nvSpPr>
          <p:cNvPr id="27" name="Rectangle 26">
            <a:extLst>
              <a:ext uri="{FF2B5EF4-FFF2-40B4-BE49-F238E27FC236}">
                <a16:creationId xmlns:a16="http://schemas.microsoft.com/office/drawing/2014/main" id="{33D7A62A-628B-FC42-B757-6C4E4B4D2DEF}"/>
              </a:ext>
            </a:extLst>
          </p:cNvPr>
          <p:cNvSpPr/>
          <p:nvPr/>
        </p:nvSpPr>
        <p:spPr>
          <a:xfrm>
            <a:off x="10448524" y="5653617"/>
            <a:ext cx="1280549" cy="6169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Trade</a:t>
            </a:r>
          </a:p>
        </p:txBody>
      </p:sp>
      <p:cxnSp>
        <p:nvCxnSpPr>
          <p:cNvPr id="33" name="Straight Arrow Connector 32">
            <a:extLst>
              <a:ext uri="{FF2B5EF4-FFF2-40B4-BE49-F238E27FC236}">
                <a16:creationId xmlns:a16="http://schemas.microsoft.com/office/drawing/2014/main" id="{6238C89C-8D7F-D741-B89B-09465664AF17}"/>
              </a:ext>
            </a:extLst>
          </p:cNvPr>
          <p:cNvCxnSpPr>
            <a:cxnSpLocks/>
          </p:cNvCxnSpPr>
          <p:nvPr/>
        </p:nvCxnSpPr>
        <p:spPr>
          <a:xfrm flipH="1" flipV="1">
            <a:off x="9604285" y="4466613"/>
            <a:ext cx="660964" cy="286287"/>
          </a:xfrm>
          <a:prstGeom prst="straightConnector1">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687DDA9-28A1-D444-9AED-764482CA26CE}"/>
              </a:ext>
            </a:extLst>
          </p:cNvPr>
          <p:cNvCxnSpPr>
            <a:cxnSpLocks/>
          </p:cNvCxnSpPr>
          <p:nvPr/>
        </p:nvCxnSpPr>
        <p:spPr>
          <a:xfrm flipH="1">
            <a:off x="8079417" y="5623199"/>
            <a:ext cx="747906" cy="1"/>
          </a:xfrm>
          <a:prstGeom prst="straightConnector1">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768504-F130-3C49-B0A0-5541D8C163A1}"/>
              </a:ext>
            </a:extLst>
          </p:cNvPr>
          <p:cNvCxnSpPr>
            <a:cxnSpLocks/>
            <a:endCxn id="17" idx="1"/>
          </p:cNvCxnSpPr>
          <p:nvPr/>
        </p:nvCxnSpPr>
        <p:spPr>
          <a:xfrm flipV="1">
            <a:off x="9282189" y="3411246"/>
            <a:ext cx="362198" cy="1312"/>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D35F41E-B4C0-714D-918A-F16F6F2A30DD}"/>
              </a:ext>
            </a:extLst>
          </p:cNvPr>
          <p:cNvCxnSpPr>
            <a:cxnSpLocks/>
            <a:endCxn id="15" idx="1"/>
          </p:cNvCxnSpPr>
          <p:nvPr/>
        </p:nvCxnSpPr>
        <p:spPr>
          <a:xfrm>
            <a:off x="7056688" y="3411246"/>
            <a:ext cx="455586" cy="1312"/>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1E1E42F-0529-8042-976E-E54E6C4E94D9}"/>
              </a:ext>
            </a:extLst>
          </p:cNvPr>
          <p:cNvCxnSpPr>
            <a:cxnSpLocks/>
            <a:stCxn id="15" idx="2"/>
            <a:endCxn id="18" idx="0"/>
          </p:cNvCxnSpPr>
          <p:nvPr/>
        </p:nvCxnSpPr>
        <p:spPr>
          <a:xfrm>
            <a:off x="8417827" y="3828046"/>
            <a:ext cx="2345" cy="342679"/>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8D87377-E715-364D-89A4-A46CD4084CB3}"/>
              </a:ext>
            </a:extLst>
          </p:cNvPr>
          <p:cNvSpPr/>
          <p:nvPr/>
        </p:nvSpPr>
        <p:spPr>
          <a:xfrm>
            <a:off x="7512274" y="2997070"/>
            <a:ext cx="1811105" cy="83097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b="1" dirty="0">
                <a:solidFill>
                  <a:schemeClr val="bg1"/>
                </a:solidFill>
                <a:latin typeface="+mj-lt"/>
                <a:ea typeface="Roboto Light" panose="02000000000000000000" pitchFamily="2" charset="0"/>
                <a:cs typeface="Roboto Light" panose="02000000000000000000" pitchFamily="2" charset="0"/>
              </a:rPr>
              <a:t>Within planetary boundaries</a:t>
            </a:r>
          </a:p>
        </p:txBody>
      </p:sp>
      <p:sp>
        <p:nvSpPr>
          <p:cNvPr id="16" name="Rectangle 15">
            <a:extLst>
              <a:ext uri="{FF2B5EF4-FFF2-40B4-BE49-F238E27FC236}">
                <a16:creationId xmlns:a16="http://schemas.microsoft.com/office/drawing/2014/main" id="{27F14033-63BB-F54E-857C-EC3A6C4C4C63}"/>
              </a:ext>
            </a:extLst>
          </p:cNvPr>
          <p:cNvSpPr/>
          <p:nvPr/>
        </p:nvSpPr>
        <p:spPr>
          <a:xfrm>
            <a:off x="6044655" y="3129043"/>
            <a:ext cx="1146611" cy="567030"/>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Eradicating Poverty</a:t>
            </a:r>
          </a:p>
        </p:txBody>
      </p:sp>
      <p:sp>
        <p:nvSpPr>
          <p:cNvPr id="17" name="Rectangle 16">
            <a:extLst>
              <a:ext uri="{FF2B5EF4-FFF2-40B4-BE49-F238E27FC236}">
                <a16:creationId xmlns:a16="http://schemas.microsoft.com/office/drawing/2014/main" id="{1411CD27-4DA6-9C46-8C80-C6CDE6A1CFC9}"/>
              </a:ext>
            </a:extLst>
          </p:cNvPr>
          <p:cNvSpPr/>
          <p:nvPr/>
        </p:nvSpPr>
        <p:spPr>
          <a:xfrm>
            <a:off x="9644387" y="3127092"/>
            <a:ext cx="1030764" cy="568308"/>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Sharing Prosperity</a:t>
            </a:r>
          </a:p>
        </p:txBody>
      </p:sp>
      <p:sp>
        <p:nvSpPr>
          <p:cNvPr id="18" name="Rectangle 17">
            <a:extLst>
              <a:ext uri="{FF2B5EF4-FFF2-40B4-BE49-F238E27FC236}">
                <a16:creationId xmlns:a16="http://schemas.microsoft.com/office/drawing/2014/main" id="{C1238E2A-218A-6F47-9297-91CCDC29408F}"/>
              </a:ext>
            </a:extLst>
          </p:cNvPr>
          <p:cNvSpPr/>
          <p:nvPr/>
        </p:nvSpPr>
        <p:spPr>
          <a:xfrm>
            <a:off x="7697225" y="4170725"/>
            <a:ext cx="1445893" cy="59637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dirty="0">
                <a:solidFill>
                  <a:schemeClr val="bg1"/>
                </a:solidFill>
                <a:latin typeface="+mj-lt"/>
                <a:ea typeface="Roboto Light" panose="02000000000000000000" pitchFamily="2" charset="0"/>
                <a:cs typeface="Roboto Light" panose="02000000000000000000" pitchFamily="2" charset="0"/>
              </a:rPr>
              <a:t>Economic Transformation</a:t>
            </a:r>
          </a:p>
        </p:txBody>
      </p:sp>
      <p:sp>
        <p:nvSpPr>
          <p:cNvPr id="56" name="Rectangle 55">
            <a:extLst>
              <a:ext uri="{FF2B5EF4-FFF2-40B4-BE49-F238E27FC236}">
                <a16:creationId xmlns:a16="http://schemas.microsoft.com/office/drawing/2014/main" id="{DC2DC64F-97E8-8147-A270-CAFE789BEEFB}"/>
              </a:ext>
            </a:extLst>
          </p:cNvPr>
          <p:cNvSpPr/>
          <p:nvPr/>
        </p:nvSpPr>
        <p:spPr>
          <a:xfrm>
            <a:off x="544611" y="2791106"/>
            <a:ext cx="3570538" cy="2554545"/>
          </a:xfrm>
          <a:prstGeom prst="rect">
            <a:avLst/>
          </a:prstGeom>
        </p:spPr>
        <p:txBody>
          <a:bodyPr wrap="square">
            <a:spAutoFit/>
          </a:bodyPr>
          <a:lstStyle/>
          <a:p>
            <a:pPr marL="285750" indent="-285750">
              <a:buClr>
                <a:srgbClr val="71A522"/>
              </a:buClr>
              <a:buFont typeface="Arial" panose="020B0604020202020204" pitchFamily="34" charset="0"/>
              <a:buChar char="•"/>
            </a:pPr>
            <a:r>
              <a:rPr lang="en-US" sz="1600" dirty="0"/>
              <a:t>Low carbon. </a:t>
            </a:r>
          </a:p>
          <a:p>
            <a:pPr>
              <a:buClr>
                <a:srgbClr val="71A522"/>
              </a:buClr>
            </a:pPr>
            <a:endParaRPr lang="en-US" sz="1600" dirty="0"/>
          </a:p>
          <a:p>
            <a:pPr marL="285750" indent="-285750">
              <a:buClr>
                <a:srgbClr val="71A522"/>
              </a:buClr>
              <a:buFont typeface="Arial" panose="020B0604020202020204" pitchFamily="34" charset="0"/>
              <a:buChar char="•"/>
            </a:pPr>
            <a:r>
              <a:rPr lang="en-US" sz="1600" dirty="0"/>
              <a:t>Efficient and clean in production.</a:t>
            </a:r>
          </a:p>
          <a:p>
            <a:pPr marL="285750" indent="-285750">
              <a:buClr>
                <a:srgbClr val="71A522"/>
              </a:buClr>
              <a:buFont typeface="Arial" panose="020B0604020202020204" pitchFamily="34" charset="0"/>
              <a:buChar char="•"/>
            </a:pPr>
            <a:endParaRPr lang="en-US" sz="1600" dirty="0"/>
          </a:p>
          <a:p>
            <a:pPr marL="285750" indent="-285750">
              <a:buClr>
                <a:srgbClr val="71A522"/>
              </a:buClr>
              <a:buFont typeface="Arial" panose="020B0604020202020204" pitchFamily="34" charset="0"/>
              <a:buChar char="•"/>
            </a:pPr>
            <a:r>
              <a:rPr lang="en-US" sz="1600" dirty="0"/>
              <a:t>Inclusive in consumption and outcomes.</a:t>
            </a:r>
          </a:p>
          <a:p>
            <a:pPr>
              <a:buClr>
                <a:srgbClr val="71A522"/>
              </a:buClr>
            </a:pPr>
            <a:endParaRPr lang="en-US" sz="1600" dirty="0"/>
          </a:p>
          <a:p>
            <a:pPr marL="285750" indent="-285750">
              <a:buClr>
                <a:srgbClr val="71A522"/>
              </a:buClr>
              <a:buFont typeface="Arial" panose="020B0604020202020204" pitchFamily="34" charset="0"/>
              <a:buChar char="•"/>
            </a:pPr>
            <a:r>
              <a:rPr lang="en-US" sz="1600" dirty="0"/>
              <a:t>Based on sharing, circularity, collaboration, solidarity, resilience, opportunity and interdependence. </a:t>
            </a:r>
          </a:p>
        </p:txBody>
      </p:sp>
    </p:spTree>
    <p:extLst>
      <p:ext uri="{BB962C8B-B14F-4D97-AF65-F5344CB8AC3E}">
        <p14:creationId xmlns:p14="http://schemas.microsoft.com/office/powerpoint/2010/main" val="1492926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IS THE IGE INCLUSIVE?</a:t>
            </a:r>
          </a:p>
        </p:txBody>
      </p:sp>
      <p:sp>
        <p:nvSpPr>
          <p:cNvPr id="7" name="Slide Number Placeholder 4">
            <a:extLst>
              <a:ext uri="{FF2B5EF4-FFF2-40B4-BE49-F238E27FC236}">
                <a16:creationId xmlns:a16="http://schemas.microsoft.com/office/drawing/2014/main" id="{6E60B99F-114C-484A-A402-48D7007F678C}"/>
              </a:ext>
            </a:extLst>
          </p:cNvPr>
          <p:cNvSpPr txBox="1">
            <a:spLocks/>
          </p:cNvSpPr>
          <p:nvPr/>
        </p:nvSpPr>
        <p:spPr>
          <a:xfrm>
            <a:off x="10809248" y="6356350"/>
            <a:ext cx="1011275" cy="365125"/>
          </a:xfrm>
          <a:prstGeom prst="rect">
            <a:avLst/>
          </a:prstGeom>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4059D9C-83B2-9046-9FF6-87A09DB9F967}" type="slidenum">
              <a:rPr lang="en-US" sz="1100" smtClean="0">
                <a:solidFill>
                  <a:srgbClr val="71A522"/>
                </a:solidFill>
              </a:rPr>
              <a:pPr algn="r"/>
              <a:t>18</a:t>
            </a:fld>
            <a:endParaRPr lang="en-US" sz="1100" dirty="0">
              <a:solidFill>
                <a:srgbClr val="71A522"/>
              </a:solidFill>
            </a:endParaRPr>
          </a:p>
        </p:txBody>
      </p:sp>
      <p:sp>
        <p:nvSpPr>
          <p:cNvPr id="8" name="Date Placeholder 3">
            <a:extLst>
              <a:ext uri="{FF2B5EF4-FFF2-40B4-BE49-F238E27FC236}">
                <a16:creationId xmlns:a16="http://schemas.microsoft.com/office/drawing/2014/main" id="{2970BCFF-D0F1-3D43-98DF-07B86138D5AD}"/>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pic>
        <p:nvPicPr>
          <p:cNvPr id="4" name="Picture 3" descr="A person standing on top of a grass covered field&#10;&#10;Description automatically generated">
            <a:extLst>
              <a:ext uri="{FF2B5EF4-FFF2-40B4-BE49-F238E27FC236}">
                <a16:creationId xmlns:a16="http://schemas.microsoft.com/office/drawing/2014/main" id="{B8C385B2-0498-614F-BF68-2D050E2793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988" y="1572101"/>
            <a:ext cx="11417044" cy="4647829"/>
          </a:xfrm>
          <a:prstGeom prst="rect">
            <a:avLst/>
          </a:prstGeom>
        </p:spPr>
      </p:pic>
      <p:sp>
        <p:nvSpPr>
          <p:cNvPr id="10" name="TextBox 9">
            <a:extLst>
              <a:ext uri="{FF2B5EF4-FFF2-40B4-BE49-F238E27FC236}">
                <a16:creationId xmlns:a16="http://schemas.microsoft.com/office/drawing/2014/main" id="{20E1B6A0-F897-2249-99FA-90179A78419D}"/>
              </a:ext>
            </a:extLst>
          </p:cNvPr>
          <p:cNvSpPr txBox="1"/>
          <p:nvPr/>
        </p:nvSpPr>
        <p:spPr>
          <a:xfrm rot="16200000">
            <a:off x="11193196" y="5623865"/>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175024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IGE and Green Growth</a:t>
            </a:r>
          </a:p>
        </p:txBody>
      </p:sp>
      <p:sp>
        <p:nvSpPr>
          <p:cNvPr id="3" name="Content Placeholder 2"/>
          <p:cNvSpPr>
            <a:spLocks noGrp="1"/>
          </p:cNvSpPr>
          <p:nvPr>
            <p:ph sz="quarter" idx="10"/>
          </p:nvPr>
        </p:nvSpPr>
        <p:spPr>
          <a:xfrm>
            <a:off x="1333615" y="4211675"/>
            <a:ext cx="4368685" cy="824948"/>
          </a:xfrm>
        </p:spPr>
        <p:txBody>
          <a:bodyPr/>
          <a:lstStyle/>
          <a:p>
            <a:pPr indent="0">
              <a:buNone/>
            </a:pPr>
            <a:r>
              <a:rPr lang="en-US" sz="1600" i="1" dirty="0"/>
              <a:t>Green growth means fostering </a:t>
            </a:r>
            <a:r>
              <a:rPr lang="en-US" sz="1600" b="1" i="1" dirty="0"/>
              <a:t>economic growth </a:t>
            </a:r>
            <a:r>
              <a:rPr lang="en-US" sz="1600" i="1" dirty="0"/>
              <a:t>and development, while ensuring that </a:t>
            </a:r>
            <a:r>
              <a:rPr lang="en-US" sz="1600" b="1" i="1" dirty="0"/>
              <a:t>natural assets </a:t>
            </a:r>
            <a:r>
              <a:rPr lang="en-US" sz="1600" i="1" dirty="0"/>
              <a:t>continue to provide the </a:t>
            </a:r>
            <a:r>
              <a:rPr lang="en-US" sz="1600" b="1" i="1" dirty="0"/>
              <a:t>resources</a:t>
            </a:r>
            <a:r>
              <a:rPr lang="en-US" sz="1600" i="1" dirty="0"/>
              <a:t> and </a:t>
            </a:r>
            <a:r>
              <a:rPr lang="en-US" sz="1600" b="1" i="1" dirty="0"/>
              <a:t>environmental services</a:t>
            </a:r>
            <a:r>
              <a:rPr lang="en-US" sz="1600" i="1" dirty="0"/>
              <a:t> on which our </a:t>
            </a:r>
            <a:r>
              <a:rPr lang="en-US" sz="1600" b="1" i="1" dirty="0"/>
              <a:t>well-being</a:t>
            </a:r>
            <a:r>
              <a:rPr lang="en-US" sz="1600" i="1" dirty="0"/>
              <a:t> relies</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19</a:t>
            </a:fld>
            <a:endParaRPr lang="en-US" sz="1100" noProof="0" dirty="0"/>
          </a:p>
        </p:txBody>
      </p:sp>
      <p:pic>
        <p:nvPicPr>
          <p:cNvPr id="9" name="Picture 8">
            <a:extLst>
              <a:ext uri="{FF2B5EF4-FFF2-40B4-BE49-F238E27FC236}">
                <a16:creationId xmlns:a16="http://schemas.microsoft.com/office/drawing/2014/main" id="{5AA9F163-5F65-4B50-82BF-BAC4486806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2269" y="1185712"/>
            <a:ext cx="4877870" cy="4930246"/>
          </a:xfrm>
          <a:prstGeom prst="rect">
            <a:avLst/>
          </a:prstGeom>
        </p:spPr>
      </p:pic>
      <p:sp>
        <p:nvSpPr>
          <p:cNvPr id="7" name="TextBox 6"/>
          <p:cNvSpPr txBox="1"/>
          <p:nvPr/>
        </p:nvSpPr>
        <p:spPr>
          <a:xfrm>
            <a:off x="10094875" y="6079351"/>
            <a:ext cx="1160895" cy="276999"/>
          </a:xfrm>
          <a:prstGeom prst="rect">
            <a:avLst/>
          </a:prstGeom>
          <a:noFill/>
        </p:spPr>
        <p:txBody>
          <a:bodyPr wrap="none" rtlCol="0">
            <a:spAutoFit/>
          </a:bodyPr>
          <a:lstStyle/>
          <a:p>
            <a:r>
              <a:rPr lang="en-US" sz="1200" dirty="0"/>
              <a:t>Source: GGGI</a:t>
            </a:r>
          </a:p>
        </p:txBody>
      </p:sp>
      <p:sp>
        <p:nvSpPr>
          <p:cNvPr id="11" name="Rectangle 10">
            <a:extLst>
              <a:ext uri="{FF2B5EF4-FFF2-40B4-BE49-F238E27FC236}">
                <a16:creationId xmlns:a16="http://schemas.microsoft.com/office/drawing/2014/main" id="{22F06A23-43A1-B147-A90C-CF55D04D9AAB}"/>
              </a:ext>
            </a:extLst>
          </p:cNvPr>
          <p:cNvSpPr/>
          <p:nvPr/>
        </p:nvSpPr>
        <p:spPr>
          <a:xfrm>
            <a:off x="3351136" y="3343058"/>
            <a:ext cx="2074542" cy="307777"/>
          </a:xfrm>
          <a:prstGeom prst="rect">
            <a:avLst/>
          </a:prstGeom>
        </p:spPr>
        <p:txBody>
          <a:bodyPr wrap="none">
            <a:spAutoFit/>
          </a:bodyPr>
          <a:lstStyle/>
          <a:p>
            <a:r>
              <a:rPr lang="en-US" sz="1400" b="1" dirty="0"/>
              <a:t>UN-ESCAP et al., 2010</a:t>
            </a:r>
            <a:endParaRPr lang="en-BR" sz="1400" dirty="0"/>
          </a:p>
        </p:txBody>
      </p:sp>
      <p:sp>
        <p:nvSpPr>
          <p:cNvPr id="12" name="TextBox 11">
            <a:extLst>
              <a:ext uri="{FF2B5EF4-FFF2-40B4-BE49-F238E27FC236}">
                <a16:creationId xmlns:a16="http://schemas.microsoft.com/office/drawing/2014/main" id="{E09C86D3-1542-9C4F-95D8-8D59BCA96C08}"/>
              </a:ext>
            </a:extLst>
          </p:cNvPr>
          <p:cNvSpPr txBox="1"/>
          <p:nvPr/>
        </p:nvSpPr>
        <p:spPr>
          <a:xfrm>
            <a:off x="836038" y="1803901"/>
            <a:ext cx="477671" cy="923330"/>
          </a:xfrm>
          <a:prstGeom prst="rect">
            <a:avLst/>
          </a:prstGeom>
          <a:noFill/>
        </p:spPr>
        <p:txBody>
          <a:bodyPr wrap="square" rtlCol="0">
            <a:spAutoFit/>
          </a:bodyPr>
          <a:lstStyle/>
          <a:p>
            <a:r>
              <a:rPr lang="en-BR" sz="5400" b="1" dirty="0"/>
              <a:t>“</a:t>
            </a:r>
          </a:p>
        </p:txBody>
      </p:sp>
      <p:sp>
        <p:nvSpPr>
          <p:cNvPr id="13" name="TextBox 12">
            <a:extLst>
              <a:ext uri="{FF2B5EF4-FFF2-40B4-BE49-F238E27FC236}">
                <a16:creationId xmlns:a16="http://schemas.microsoft.com/office/drawing/2014/main" id="{CC2D9E9E-12D8-A541-BE48-D00C24177413}"/>
              </a:ext>
            </a:extLst>
          </p:cNvPr>
          <p:cNvSpPr txBox="1"/>
          <p:nvPr/>
        </p:nvSpPr>
        <p:spPr>
          <a:xfrm rot="10800000">
            <a:off x="4675336" y="2355709"/>
            <a:ext cx="477671" cy="923330"/>
          </a:xfrm>
          <a:prstGeom prst="rect">
            <a:avLst/>
          </a:prstGeom>
          <a:noFill/>
        </p:spPr>
        <p:txBody>
          <a:bodyPr wrap="square" rtlCol="0">
            <a:spAutoFit/>
          </a:bodyPr>
          <a:lstStyle/>
          <a:p>
            <a:r>
              <a:rPr lang="en-BR" sz="5400" b="1" dirty="0"/>
              <a:t>“</a:t>
            </a:r>
          </a:p>
        </p:txBody>
      </p:sp>
      <p:sp>
        <p:nvSpPr>
          <p:cNvPr id="14" name="Rectangle 13">
            <a:extLst>
              <a:ext uri="{FF2B5EF4-FFF2-40B4-BE49-F238E27FC236}">
                <a16:creationId xmlns:a16="http://schemas.microsoft.com/office/drawing/2014/main" id="{8658D38B-75BA-DD4A-94A3-749516709A26}"/>
              </a:ext>
            </a:extLst>
          </p:cNvPr>
          <p:cNvSpPr/>
          <p:nvPr/>
        </p:nvSpPr>
        <p:spPr>
          <a:xfrm>
            <a:off x="4238536" y="5867467"/>
            <a:ext cx="1191095" cy="307777"/>
          </a:xfrm>
          <a:prstGeom prst="rect">
            <a:avLst/>
          </a:prstGeom>
        </p:spPr>
        <p:txBody>
          <a:bodyPr wrap="none">
            <a:spAutoFit/>
          </a:bodyPr>
          <a:lstStyle/>
          <a:p>
            <a:r>
              <a:rPr lang="en-US" sz="1400" b="1" dirty="0"/>
              <a:t>OECD, 2011</a:t>
            </a:r>
            <a:endParaRPr lang="en-BR" sz="1400" dirty="0"/>
          </a:p>
        </p:txBody>
      </p:sp>
      <p:sp>
        <p:nvSpPr>
          <p:cNvPr id="15" name="Content Placeholder 2">
            <a:extLst>
              <a:ext uri="{FF2B5EF4-FFF2-40B4-BE49-F238E27FC236}">
                <a16:creationId xmlns:a16="http://schemas.microsoft.com/office/drawing/2014/main" id="{DFFA8DCD-2BA4-1244-9D92-BD0A0BA61A7D}"/>
              </a:ext>
            </a:extLst>
          </p:cNvPr>
          <p:cNvSpPr txBox="1">
            <a:spLocks/>
          </p:cNvSpPr>
          <p:nvPr/>
        </p:nvSpPr>
        <p:spPr>
          <a:xfrm>
            <a:off x="1333615" y="2120068"/>
            <a:ext cx="4024311" cy="824948"/>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600" b="1" i="1" dirty="0"/>
              <a:t>Economic progress </a:t>
            </a:r>
            <a:r>
              <a:rPr lang="en-US" sz="1600" i="1" dirty="0"/>
              <a:t>that fosters </a:t>
            </a:r>
            <a:r>
              <a:rPr lang="en-US" sz="1600" b="1" i="1" dirty="0"/>
              <a:t>environmentally sustainable</a:t>
            </a:r>
            <a:r>
              <a:rPr lang="en-US" sz="1600" i="1" dirty="0"/>
              <a:t>, </a:t>
            </a:r>
            <a:r>
              <a:rPr lang="en-US" sz="1600" b="1" i="1" dirty="0"/>
              <a:t>low-carbon</a:t>
            </a:r>
            <a:r>
              <a:rPr lang="en-US" sz="1600" i="1" dirty="0"/>
              <a:t> and </a:t>
            </a:r>
            <a:r>
              <a:rPr lang="en-US" sz="1600" b="1" i="1" dirty="0"/>
              <a:t>socially inclusive</a:t>
            </a:r>
            <a:r>
              <a:rPr lang="en-US" sz="1600" i="1" dirty="0"/>
              <a:t> development</a:t>
            </a:r>
          </a:p>
        </p:txBody>
      </p:sp>
      <p:sp>
        <p:nvSpPr>
          <p:cNvPr id="18" name="TextBox 17">
            <a:extLst>
              <a:ext uri="{FF2B5EF4-FFF2-40B4-BE49-F238E27FC236}">
                <a16:creationId xmlns:a16="http://schemas.microsoft.com/office/drawing/2014/main" id="{75C46F33-BD2D-714C-AA2A-B48F7D88A09B}"/>
              </a:ext>
            </a:extLst>
          </p:cNvPr>
          <p:cNvSpPr txBox="1"/>
          <p:nvPr/>
        </p:nvSpPr>
        <p:spPr>
          <a:xfrm>
            <a:off x="871861" y="3929871"/>
            <a:ext cx="477671" cy="923330"/>
          </a:xfrm>
          <a:prstGeom prst="rect">
            <a:avLst/>
          </a:prstGeom>
          <a:noFill/>
        </p:spPr>
        <p:txBody>
          <a:bodyPr wrap="square" rtlCol="0">
            <a:spAutoFit/>
          </a:bodyPr>
          <a:lstStyle/>
          <a:p>
            <a:r>
              <a:rPr lang="en-BR" sz="5400" b="1" dirty="0"/>
              <a:t>“</a:t>
            </a:r>
          </a:p>
        </p:txBody>
      </p:sp>
      <p:sp>
        <p:nvSpPr>
          <p:cNvPr id="19" name="TextBox 18">
            <a:extLst>
              <a:ext uri="{FF2B5EF4-FFF2-40B4-BE49-F238E27FC236}">
                <a16:creationId xmlns:a16="http://schemas.microsoft.com/office/drawing/2014/main" id="{B160EAAF-AA69-5145-96A4-0B509E11D324}"/>
              </a:ext>
            </a:extLst>
          </p:cNvPr>
          <p:cNvSpPr txBox="1"/>
          <p:nvPr/>
        </p:nvSpPr>
        <p:spPr>
          <a:xfrm rot="10800000">
            <a:off x="3768824" y="4990380"/>
            <a:ext cx="477671" cy="923330"/>
          </a:xfrm>
          <a:prstGeom prst="rect">
            <a:avLst/>
          </a:prstGeom>
          <a:noFill/>
        </p:spPr>
        <p:txBody>
          <a:bodyPr wrap="square" rtlCol="0">
            <a:spAutoFit/>
          </a:bodyPr>
          <a:lstStyle/>
          <a:p>
            <a:r>
              <a:rPr lang="en-BR" sz="5400" b="1" dirty="0"/>
              <a:t>“</a:t>
            </a:r>
          </a:p>
        </p:txBody>
      </p:sp>
      <p:sp>
        <p:nvSpPr>
          <p:cNvPr id="20" name="Date Placeholder 3">
            <a:extLst>
              <a:ext uri="{FF2B5EF4-FFF2-40B4-BE49-F238E27FC236}">
                <a16:creationId xmlns:a16="http://schemas.microsoft.com/office/drawing/2014/main" id="{04577562-D9A8-7D46-8BBF-81E230CC2210}"/>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21" name="Rectangle 20">
            <a:extLst>
              <a:ext uri="{FF2B5EF4-FFF2-40B4-BE49-F238E27FC236}">
                <a16:creationId xmlns:a16="http://schemas.microsoft.com/office/drawing/2014/main" id="{BDFE3CC3-A8C8-DD42-89DD-925114E1F28F}"/>
              </a:ext>
            </a:extLst>
          </p:cNvPr>
          <p:cNvSpPr/>
          <p:nvPr/>
        </p:nvSpPr>
        <p:spPr>
          <a:xfrm>
            <a:off x="6269575" y="1202189"/>
            <a:ext cx="1655225" cy="338554"/>
          </a:xfrm>
          <a:prstGeom prst="rect">
            <a:avLst/>
          </a:prstGeom>
        </p:spPr>
        <p:txBody>
          <a:bodyPr wrap="square">
            <a:spAutoFit/>
          </a:bodyPr>
          <a:lstStyle/>
          <a:p>
            <a:r>
              <a:rPr lang="en-US" sz="1600" dirty="0"/>
              <a:t>Green Growth</a:t>
            </a:r>
            <a:endParaRPr lang="en-BR" sz="1600" dirty="0"/>
          </a:p>
        </p:txBody>
      </p:sp>
    </p:spTree>
    <p:extLst>
      <p:ext uri="{BB962C8B-B14F-4D97-AF65-F5344CB8AC3E}">
        <p14:creationId xmlns:p14="http://schemas.microsoft.com/office/powerpoint/2010/main" val="3341598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A83F2F0-F990-4C32-8A3A-71E7A4BD47B9}"/>
              </a:ext>
            </a:extLst>
          </p:cNvPr>
          <p:cNvSpPr>
            <a:spLocks noGrp="1"/>
          </p:cNvSpPr>
          <p:nvPr>
            <p:ph type="title"/>
          </p:nvPr>
        </p:nvSpPr>
        <p:spPr/>
        <p:txBody>
          <a:bodyPr/>
          <a:lstStyle/>
          <a:p>
            <a:r>
              <a:rPr lang="en-US" dirty="0"/>
              <a:t>OVERVIEW</a:t>
            </a:r>
            <a:endParaRPr lang="en-GB" dirty="0"/>
          </a:p>
        </p:txBody>
      </p:sp>
      <p:sp>
        <p:nvSpPr>
          <p:cNvPr id="3" name="Textplatzhalter 2"/>
          <p:cNvSpPr>
            <a:spLocks noGrp="1"/>
          </p:cNvSpPr>
          <p:nvPr>
            <p:ph type="body" sz="quarter" idx="23"/>
          </p:nvPr>
        </p:nvSpPr>
        <p:spPr>
          <a:xfrm>
            <a:off x="1307746" y="2367609"/>
            <a:ext cx="10387314" cy="402886"/>
          </a:xfrm>
        </p:spPr>
        <p:txBody>
          <a:bodyPr/>
          <a:lstStyle/>
          <a:p>
            <a:pPr marL="0" indent="0">
              <a:buNone/>
            </a:pPr>
            <a:r>
              <a:rPr lang="en-US" sz="2800" dirty="0"/>
              <a:t>1 </a:t>
            </a:r>
            <a:r>
              <a:rPr lang="en-US" sz="2800" b="0" dirty="0"/>
              <a:t>  Rationale for advancing inclusive green economies</a:t>
            </a:r>
          </a:p>
        </p:txBody>
      </p:sp>
      <p:sp>
        <p:nvSpPr>
          <p:cNvPr id="5" name="Textplatzhalter 4"/>
          <p:cNvSpPr>
            <a:spLocks noGrp="1"/>
          </p:cNvSpPr>
          <p:nvPr>
            <p:ph type="body" sz="quarter" idx="25"/>
          </p:nvPr>
        </p:nvSpPr>
        <p:spPr>
          <a:xfrm>
            <a:off x="1307745" y="3442373"/>
            <a:ext cx="10387314" cy="400601"/>
          </a:xfrm>
        </p:spPr>
        <p:txBody>
          <a:bodyPr/>
          <a:lstStyle/>
          <a:p>
            <a:pPr marL="0" indent="0">
              <a:buNone/>
            </a:pPr>
            <a:r>
              <a:rPr lang="en-US" sz="2800" dirty="0"/>
              <a:t>2   </a:t>
            </a:r>
            <a:r>
              <a:rPr lang="en-US" sz="2800" b="0" dirty="0"/>
              <a:t>Policy instruments</a:t>
            </a:r>
          </a:p>
          <a:p>
            <a:endParaRPr lang="en-US" sz="2800" b="0" dirty="0"/>
          </a:p>
        </p:txBody>
      </p:sp>
      <p:sp>
        <p:nvSpPr>
          <p:cNvPr id="7" name="Textplatzhalter 6"/>
          <p:cNvSpPr>
            <a:spLocks noGrp="1"/>
          </p:cNvSpPr>
          <p:nvPr>
            <p:ph type="body" sz="quarter" idx="27"/>
          </p:nvPr>
        </p:nvSpPr>
        <p:spPr>
          <a:xfrm>
            <a:off x="1307745" y="4514852"/>
            <a:ext cx="10390806" cy="400601"/>
          </a:xfrm>
        </p:spPr>
        <p:txBody>
          <a:bodyPr/>
          <a:lstStyle/>
          <a:p>
            <a:pPr marL="0" indent="0">
              <a:buNone/>
            </a:pPr>
            <a:r>
              <a:rPr lang="en-US" sz="2800" dirty="0"/>
              <a:t>3   </a:t>
            </a:r>
            <a:r>
              <a:rPr lang="en-US" sz="2800" b="0" dirty="0"/>
              <a:t>Simulation models and how they support decision making</a:t>
            </a:r>
          </a:p>
        </p:txBody>
      </p:sp>
      <p:sp>
        <p:nvSpPr>
          <p:cNvPr id="9" name="Textplatzhalter 8"/>
          <p:cNvSpPr>
            <a:spLocks noGrp="1"/>
          </p:cNvSpPr>
          <p:nvPr>
            <p:ph type="body" sz="quarter" idx="29"/>
          </p:nvPr>
        </p:nvSpPr>
        <p:spPr>
          <a:xfrm>
            <a:off x="1307745" y="5587331"/>
            <a:ext cx="10394298" cy="400601"/>
          </a:xfrm>
        </p:spPr>
        <p:txBody>
          <a:bodyPr/>
          <a:lstStyle/>
          <a:p>
            <a:pPr marL="0" indent="0">
              <a:buNone/>
            </a:pPr>
            <a:r>
              <a:rPr lang="en-US" sz="2800" dirty="0"/>
              <a:t>4   </a:t>
            </a:r>
            <a:r>
              <a:rPr lang="en-US" sz="2800" b="0" dirty="0"/>
              <a:t>Group exercise</a:t>
            </a:r>
          </a:p>
        </p:txBody>
      </p:sp>
    </p:spTree>
    <p:extLst>
      <p:ext uri="{BB962C8B-B14F-4D97-AF65-F5344CB8AC3E}">
        <p14:creationId xmlns:p14="http://schemas.microsoft.com/office/powerpoint/2010/main" val="37391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IGE AND CIRCULAR ECONOMY</a:t>
            </a:r>
          </a:p>
        </p:txBody>
      </p:sp>
      <p:sp>
        <p:nvSpPr>
          <p:cNvPr id="3" name="Content Placeholder 2"/>
          <p:cNvSpPr>
            <a:spLocks noGrp="1"/>
          </p:cNvSpPr>
          <p:nvPr>
            <p:ph sz="quarter" idx="10"/>
          </p:nvPr>
        </p:nvSpPr>
        <p:spPr>
          <a:xfrm>
            <a:off x="407989" y="2619375"/>
            <a:ext cx="4545011" cy="306709"/>
          </a:xfrm>
        </p:spPr>
        <p:txBody>
          <a:bodyPr/>
          <a:lstStyle/>
          <a:p>
            <a:pPr indent="0">
              <a:buNone/>
            </a:pPr>
            <a:r>
              <a:rPr lang="en-US" sz="1800" dirty="0"/>
              <a:t>A</a:t>
            </a:r>
            <a:r>
              <a:rPr lang="en-US" sz="1800" dirty="0">
                <a:ea typeface="+mn-ea"/>
                <a:cs typeface="+mn-cs"/>
              </a:rPr>
              <a:t>n economy that: </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20</a:t>
            </a:fld>
            <a:endParaRPr lang="en-US" sz="1100" noProof="0" dirty="0"/>
          </a:p>
        </p:txBody>
      </p:sp>
      <p:sp>
        <p:nvSpPr>
          <p:cNvPr id="6" name="Rectangle 5">
            <a:extLst>
              <a:ext uri="{FF2B5EF4-FFF2-40B4-BE49-F238E27FC236}">
                <a16:creationId xmlns:a16="http://schemas.microsoft.com/office/drawing/2014/main" id="{445AC644-47E9-4ECB-B08E-8BEBA2EB1530}"/>
              </a:ext>
            </a:extLst>
          </p:cNvPr>
          <p:cNvSpPr/>
          <p:nvPr/>
        </p:nvSpPr>
        <p:spPr>
          <a:xfrm>
            <a:off x="9130206" y="6172878"/>
            <a:ext cx="2308645" cy="276999"/>
          </a:xfrm>
          <a:prstGeom prst="rect">
            <a:avLst/>
          </a:prstGeom>
        </p:spPr>
        <p:txBody>
          <a:bodyPr wrap="none" anchor="t">
            <a:spAutoFit/>
          </a:bodyPr>
          <a:lstStyle/>
          <a:p>
            <a:r>
              <a:rPr lang="en-US" sz="1200" dirty="0"/>
              <a:t>Source: UN Environment, 2018</a:t>
            </a:r>
            <a:endParaRPr lang="en-CA" sz="1200" dirty="0"/>
          </a:p>
        </p:txBody>
      </p:sp>
      <p:sp>
        <p:nvSpPr>
          <p:cNvPr id="10" name="Date Placeholder 3">
            <a:extLst>
              <a:ext uri="{FF2B5EF4-FFF2-40B4-BE49-F238E27FC236}">
                <a16:creationId xmlns:a16="http://schemas.microsoft.com/office/drawing/2014/main" id="{5EBE57D2-17B1-3040-A9E4-2C830E0794CE}"/>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14" name="Rectangle 13">
            <a:extLst>
              <a:ext uri="{FF2B5EF4-FFF2-40B4-BE49-F238E27FC236}">
                <a16:creationId xmlns:a16="http://schemas.microsoft.com/office/drawing/2014/main" id="{C44AA856-C05B-7040-98E3-92D81D11E8A6}"/>
              </a:ext>
            </a:extLst>
          </p:cNvPr>
          <p:cNvSpPr/>
          <p:nvPr/>
        </p:nvSpPr>
        <p:spPr>
          <a:xfrm>
            <a:off x="5441417" y="1480589"/>
            <a:ext cx="1833025" cy="338554"/>
          </a:xfrm>
          <a:prstGeom prst="rect">
            <a:avLst/>
          </a:prstGeom>
        </p:spPr>
        <p:txBody>
          <a:bodyPr wrap="square">
            <a:spAutoFit/>
          </a:bodyPr>
          <a:lstStyle/>
          <a:p>
            <a:r>
              <a:rPr lang="en-US" sz="1600" dirty="0"/>
              <a:t>Circular Economy</a:t>
            </a:r>
            <a:endParaRPr lang="en-BR" sz="1600" dirty="0"/>
          </a:p>
        </p:txBody>
      </p:sp>
      <p:pic>
        <p:nvPicPr>
          <p:cNvPr id="12" name="Picture 11">
            <a:extLst>
              <a:ext uri="{FF2B5EF4-FFF2-40B4-BE49-F238E27FC236}">
                <a16:creationId xmlns:a16="http://schemas.microsoft.com/office/drawing/2014/main" id="{F43F2893-9ECB-3D4C-99D9-6A7ED19007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8" y="3284331"/>
            <a:ext cx="471153" cy="477884"/>
          </a:xfrm>
          <a:prstGeom prst="rect">
            <a:avLst/>
          </a:prstGeom>
        </p:spPr>
      </p:pic>
      <p:sp>
        <p:nvSpPr>
          <p:cNvPr id="16" name="Content Placeholder 2">
            <a:extLst>
              <a:ext uri="{FF2B5EF4-FFF2-40B4-BE49-F238E27FC236}">
                <a16:creationId xmlns:a16="http://schemas.microsoft.com/office/drawing/2014/main" id="{8D2172B4-4E06-6445-9D59-E15617DDEA24}"/>
              </a:ext>
            </a:extLst>
          </p:cNvPr>
          <p:cNvSpPr txBox="1">
            <a:spLocks/>
          </p:cNvSpPr>
          <p:nvPr/>
        </p:nvSpPr>
        <p:spPr>
          <a:xfrm>
            <a:off x="1008005" y="3171440"/>
            <a:ext cx="3462396" cy="1574528"/>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800" b="1" dirty="0"/>
              <a:t>reduces</a:t>
            </a:r>
            <a:r>
              <a:rPr lang="en-US" sz="1800" dirty="0"/>
              <a:t> the </a:t>
            </a:r>
            <a:r>
              <a:rPr lang="en-US" sz="1800" b="1" dirty="0"/>
              <a:t>consumption of resources </a:t>
            </a:r>
            <a:r>
              <a:rPr lang="en-US" sz="1800" dirty="0"/>
              <a:t>and the </a:t>
            </a:r>
            <a:r>
              <a:rPr lang="en-US" sz="1800" b="1" dirty="0"/>
              <a:t>generation of waste</a:t>
            </a:r>
            <a:r>
              <a:rPr lang="en-US" sz="1800" dirty="0"/>
              <a:t>, and </a:t>
            </a:r>
            <a:r>
              <a:rPr lang="en-US" sz="1800" b="1" dirty="0"/>
              <a:t>reuses</a:t>
            </a:r>
            <a:r>
              <a:rPr lang="en-US" sz="1800" dirty="0"/>
              <a:t> and </a:t>
            </a:r>
            <a:r>
              <a:rPr lang="en-US" sz="1800" b="1" dirty="0"/>
              <a:t>recycles</a:t>
            </a:r>
            <a:r>
              <a:rPr lang="en-US" sz="1800" dirty="0"/>
              <a:t> waste throughout the production, distribution and consumption processes. </a:t>
            </a:r>
          </a:p>
          <a:p>
            <a:pPr marL="540000" lvl="1" indent="0">
              <a:buFont typeface="Arial" charset="0"/>
              <a:buNone/>
            </a:pPr>
            <a:endParaRPr lang="en-US" sz="1100" dirty="0"/>
          </a:p>
        </p:txBody>
      </p:sp>
      <p:pic>
        <p:nvPicPr>
          <p:cNvPr id="15" name="Picture 2" descr="Strengthening Leadership on Circular Economy">
            <a:extLst>
              <a:ext uri="{FF2B5EF4-FFF2-40B4-BE49-F238E27FC236}">
                <a16:creationId xmlns:a16="http://schemas.microsoft.com/office/drawing/2014/main" id="{571994F7-BA1D-B743-9F75-C9BCFBFA9A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8623" y="1846411"/>
            <a:ext cx="5732265" cy="429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62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IGE AND CIRCULAR ECONOMY</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21</a:t>
            </a:fld>
            <a:endParaRPr lang="en-US" sz="1100" noProof="0" dirty="0"/>
          </a:p>
        </p:txBody>
      </p:sp>
      <p:sp>
        <p:nvSpPr>
          <p:cNvPr id="3" name="TextBox 2"/>
          <p:cNvSpPr txBox="1"/>
          <p:nvPr/>
        </p:nvSpPr>
        <p:spPr>
          <a:xfrm>
            <a:off x="8810510" y="6386481"/>
            <a:ext cx="1473480" cy="276999"/>
          </a:xfrm>
          <a:prstGeom prst="rect">
            <a:avLst/>
          </a:prstGeom>
          <a:noFill/>
        </p:spPr>
        <p:txBody>
          <a:bodyPr wrap="none" rtlCol="0">
            <a:spAutoFit/>
          </a:bodyPr>
          <a:lstStyle/>
          <a:p>
            <a:r>
              <a:rPr lang="en-US" sz="1200" dirty="0"/>
              <a:t>Source: PBL, 2016</a:t>
            </a:r>
          </a:p>
        </p:txBody>
      </p:sp>
      <p:sp>
        <p:nvSpPr>
          <p:cNvPr id="7" name="Date Placeholder 3">
            <a:extLst>
              <a:ext uri="{FF2B5EF4-FFF2-40B4-BE49-F238E27FC236}">
                <a16:creationId xmlns:a16="http://schemas.microsoft.com/office/drawing/2014/main" id="{03105440-3DED-3B4F-9BA6-360FB8543C60}"/>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pic>
        <p:nvPicPr>
          <p:cNvPr id="10" name="Picture 9">
            <a:extLst>
              <a:ext uri="{FF2B5EF4-FFF2-40B4-BE49-F238E27FC236}">
                <a16:creationId xmlns:a16="http://schemas.microsoft.com/office/drawing/2014/main" id="{2943D3E5-B810-B744-A6D9-EF1FEBE1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883" y="2106887"/>
            <a:ext cx="7958342" cy="4097031"/>
          </a:xfrm>
          <a:prstGeom prst="rect">
            <a:avLst/>
          </a:prstGeom>
        </p:spPr>
      </p:pic>
      <p:sp>
        <p:nvSpPr>
          <p:cNvPr id="9" name="Rectangle 8">
            <a:extLst>
              <a:ext uri="{FF2B5EF4-FFF2-40B4-BE49-F238E27FC236}">
                <a16:creationId xmlns:a16="http://schemas.microsoft.com/office/drawing/2014/main" id="{76B102CE-6C24-6146-A56B-9384454BEE10}"/>
              </a:ext>
            </a:extLst>
          </p:cNvPr>
          <p:cNvSpPr/>
          <p:nvPr/>
        </p:nvSpPr>
        <p:spPr>
          <a:xfrm>
            <a:off x="2223883" y="1623778"/>
            <a:ext cx="3428184" cy="338554"/>
          </a:xfrm>
          <a:prstGeom prst="rect">
            <a:avLst/>
          </a:prstGeom>
        </p:spPr>
        <p:txBody>
          <a:bodyPr wrap="square">
            <a:spAutoFit/>
          </a:bodyPr>
          <a:lstStyle/>
          <a:p>
            <a:r>
              <a:rPr lang="en-US" sz="1600" dirty="0"/>
              <a:t>From a linear to a circular economy </a:t>
            </a:r>
            <a:endParaRPr lang="en-BR" sz="1600" dirty="0"/>
          </a:p>
        </p:txBody>
      </p:sp>
    </p:spTree>
    <p:extLst>
      <p:ext uri="{BB962C8B-B14F-4D97-AF65-F5344CB8AC3E}">
        <p14:creationId xmlns:p14="http://schemas.microsoft.com/office/powerpoint/2010/main" val="3784948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IGE AND GREEN JOBS</a:t>
            </a:r>
          </a:p>
        </p:txBody>
      </p:sp>
      <p:sp>
        <p:nvSpPr>
          <p:cNvPr id="3" name="Content Placeholder 2"/>
          <p:cNvSpPr>
            <a:spLocks noGrp="1"/>
          </p:cNvSpPr>
          <p:nvPr>
            <p:ph sz="quarter" idx="10"/>
          </p:nvPr>
        </p:nvSpPr>
        <p:spPr>
          <a:xfrm>
            <a:off x="407989" y="2060575"/>
            <a:ext cx="4367211" cy="263525"/>
          </a:xfrm>
        </p:spPr>
        <p:txBody>
          <a:bodyPr/>
          <a:lstStyle/>
          <a:p>
            <a:pPr indent="0">
              <a:buNone/>
            </a:pPr>
            <a:r>
              <a:rPr lang="en-US" sz="1800" dirty="0"/>
              <a:t>Green jobs are jobs that are (ILO, 2019):</a:t>
            </a:r>
          </a:p>
          <a:p>
            <a:pPr indent="0">
              <a:buNone/>
            </a:pPr>
            <a:endParaRPr lang="en-US" sz="1800" dirty="0"/>
          </a:p>
          <a:p>
            <a:pPr indent="0">
              <a:buNone/>
            </a:pPr>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22</a:t>
            </a:fld>
            <a:endParaRPr lang="en-US" sz="1100" noProof="0" dirty="0"/>
          </a:p>
        </p:txBody>
      </p:sp>
      <p:sp>
        <p:nvSpPr>
          <p:cNvPr id="7" name="TextBox 6"/>
          <p:cNvSpPr txBox="1"/>
          <p:nvPr/>
        </p:nvSpPr>
        <p:spPr>
          <a:xfrm>
            <a:off x="9208542" y="6106764"/>
            <a:ext cx="1431802" cy="276999"/>
          </a:xfrm>
          <a:prstGeom prst="rect">
            <a:avLst/>
          </a:prstGeom>
          <a:noFill/>
        </p:spPr>
        <p:txBody>
          <a:bodyPr wrap="none" rtlCol="0">
            <a:spAutoFit/>
          </a:bodyPr>
          <a:lstStyle/>
          <a:p>
            <a:r>
              <a:rPr lang="en-US" sz="1200" dirty="0"/>
              <a:t>Source: ILO, 2016</a:t>
            </a:r>
          </a:p>
        </p:txBody>
      </p:sp>
      <p:sp>
        <p:nvSpPr>
          <p:cNvPr id="8" name="Date Placeholder 3">
            <a:extLst>
              <a:ext uri="{FF2B5EF4-FFF2-40B4-BE49-F238E27FC236}">
                <a16:creationId xmlns:a16="http://schemas.microsoft.com/office/drawing/2014/main" id="{C41BC39B-81A5-464E-BBF3-3E12EB2D5884}"/>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grpSp>
        <p:nvGrpSpPr>
          <p:cNvPr id="44" name="Group 43">
            <a:extLst>
              <a:ext uri="{FF2B5EF4-FFF2-40B4-BE49-F238E27FC236}">
                <a16:creationId xmlns:a16="http://schemas.microsoft.com/office/drawing/2014/main" id="{7E6CC381-C492-DB43-B8DF-B8373932C079}"/>
              </a:ext>
            </a:extLst>
          </p:cNvPr>
          <p:cNvGrpSpPr/>
          <p:nvPr/>
        </p:nvGrpSpPr>
        <p:grpSpPr>
          <a:xfrm>
            <a:off x="5980480" y="1682687"/>
            <a:ext cx="4558265" cy="4173036"/>
            <a:chOff x="6096000" y="1445981"/>
            <a:chExt cx="4558265" cy="4173036"/>
          </a:xfrm>
        </p:grpSpPr>
        <p:cxnSp>
          <p:nvCxnSpPr>
            <p:cNvPr id="20" name="Straight Arrow Connector 19">
              <a:extLst>
                <a:ext uri="{FF2B5EF4-FFF2-40B4-BE49-F238E27FC236}">
                  <a16:creationId xmlns:a16="http://schemas.microsoft.com/office/drawing/2014/main" id="{6E5E8B45-E91F-7E48-AF40-3310231A18F2}"/>
                </a:ext>
              </a:extLst>
            </p:cNvPr>
            <p:cNvCxnSpPr>
              <a:cxnSpLocks/>
            </p:cNvCxnSpPr>
            <p:nvPr/>
          </p:nvCxnSpPr>
          <p:spPr>
            <a:xfrm flipV="1">
              <a:off x="7211084" y="2597720"/>
              <a:ext cx="1989715" cy="2015275"/>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E71642A-AE6D-DC4C-924C-A04DDC297BF3}"/>
                </a:ext>
              </a:extLst>
            </p:cNvPr>
            <p:cNvCxnSpPr>
              <a:cxnSpLocks/>
            </p:cNvCxnSpPr>
            <p:nvPr/>
          </p:nvCxnSpPr>
          <p:spPr>
            <a:xfrm>
              <a:off x="7411996" y="2714795"/>
              <a:ext cx="1888921" cy="1787371"/>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6879B61-1EBF-6845-8625-DE72F890D219}"/>
                </a:ext>
              </a:extLst>
            </p:cNvPr>
            <p:cNvGrpSpPr/>
            <p:nvPr/>
          </p:nvGrpSpPr>
          <p:grpSpPr>
            <a:xfrm>
              <a:off x="7651469" y="2831840"/>
              <a:ext cx="1520430" cy="1520430"/>
              <a:chOff x="4907120" y="3280577"/>
              <a:chExt cx="1520430" cy="1520430"/>
            </a:xfrm>
          </p:grpSpPr>
          <p:sp>
            <p:nvSpPr>
              <p:cNvPr id="14" name="Oval 13">
                <a:extLst>
                  <a:ext uri="{FF2B5EF4-FFF2-40B4-BE49-F238E27FC236}">
                    <a16:creationId xmlns:a16="http://schemas.microsoft.com/office/drawing/2014/main" id="{A274BCEA-545E-C34C-B175-F9A878753889}"/>
                  </a:ext>
                </a:extLst>
              </p:cNvPr>
              <p:cNvSpPr/>
              <p:nvPr/>
            </p:nvSpPr>
            <p:spPr>
              <a:xfrm>
                <a:off x="4907120" y="3280577"/>
                <a:ext cx="1520430" cy="1520430"/>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5" name="Rectangle 14">
                <a:extLst>
                  <a:ext uri="{FF2B5EF4-FFF2-40B4-BE49-F238E27FC236}">
                    <a16:creationId xmlns:a16="http://schemas.microsoft.com/office/drawing/2014/main" id="{AE4C6BD4-C04B-9A40-81FD-A6672D44DF40}"/>
                  </a:ext>
                </a:extLst>
              </p:cNvPr>
              <p:cNvSpPr/>
              <p:nvPr/>
            </p:nvSpPr>
            <p:spPr>
              <a:xfrm>
                <a:off x="4959900" y="3682219"/>
                <a:ext cx="1440501" cy="71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b="1" dirty="0">
                    <a:solidFill>
                      <a:schemeClr val="bg1"/>
                    </a:solidFill>
                    <a:latin typeface="+mj-lt"/>
                    <a:ea typeface="Roboto Light" panose="02000000000000000000" pitchFamily="2" charset="0"/>
                    <a:cs typeface="Roboto Light" panose="02000000000000000000" pitchFamily="2" charset="0"/>
                  </a:rPr>
                  <a:t>Worker – employer cooperation</a:t>
                </a:r>
              </a:p>
            </p:txBody>
          </p:sp>
        </p:grpSp>
        <p:sp>
          <p:nvSpPr>
            <p:cNvPr id="37" name="Arc 36">
              <a:extLst>
                <a:ext uri="{FF2B5EF4-FFF2-40B4-BE49-F238E27FC236}">
                  <a16:creationId xmlns:a16="http://schemas.microsoft.com/office/drawing/2014/main" id="{1D940C12-2188-4A4C-BDFC-62BDB44FA779}"/>
                </a:ext>
              </a:extLst>
            </p:cNvPr>
            <p:cNvSpPr/>
            <p:nvPr/>
          </p:nvSpPr>
          <p:spPr>
            <a:xfrm>
              <a:off x="6276876" y="1657434"/>
              <a:ext cx="4184118" cy="3930368"/>
            </a:xfrm>
            <a:prstGeom prst="arc">
              <a:avLst>
                <a:gd name="adj1" fmla="val 14722278"/>
                <a:gd name="adj2" fmla="val 928966"/>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38" name="Arc 37">
              <a:extLst>
                <a:ext uri="{FF2B5EF4-FFF2-40B4-BE49-F238E27FC236}">
                  <a16:creationId xmlns:a16="http://schemas.microsoft.com/office/drawing/2014/main" id="{67105042-E498-564A-AAC3-347E8B986AF6}"/>
                </a:ext>
              </a:extLst>
            </p:cNvPr>
            <p:cNvSpPr/>
            <p:nvPr/>
          </p:nvSpPr>
          <p:spPr>
            <a:xfrm rot="10800000">
              <a:off x="6430179" y="1694163"/>
              <a:ext cx="4062498" cy="3822388"/>
            </a:xfrm>
            <a:prstGeom prst="arc">
              <a:avLst>
                <a:gd name="adj1" fmla="val 14824129"/>
                <a:gd name="adj2" fmla="val 876786"/>
              </a:avLst>
            </a:prstGeom>
            <a:ln w="38100">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dirty="0"/>
            </a:p>
          </p:txBody>
        </p:sp>
        <p:grpSp>
          <p:nvGrpSpPr>
            <p:cNvPr id="39" name="Group 38">
              <a:extLst>
                <a:ext uri="{FF2B5EF4-FFF2-40B4-BE49-F238E27FC236}">
                  <a16:creationId xmlns:a16="http://schemas.microsoft.com/office/drawing/2014/main" id="{730C0950-ACCD-624E-98F6-844F247362CE}"/>
                </a:ext>
              </a:extLst>
            </p:cNvPr>
            <p:cNvGrpSpPr/>
            <p:nvPr/>
          </p:nvGrpSpPr>
          <p:grpSpPr>
            <a:xfrm>
              <a:off x="9133835" y="4076880"/>
              <a:ext cx="1520430" cy="1520430"/>
              <a:chOff x="9420208" y="5747078"/>
              <a:chExt cx="1520430" cy="1520430"/>
            </a:xfrm>
          </p:grpSpPr>
          <p:sp>
            <p:nvSpPr>
              <p:cNvPr id="18" name="Oval 17">
                <a:extLst>
                  <a:ext uri="{FF2B5EF4-FFF2-40B4-BE49-F238E27FC236}">
                    <a16:creationId xmlns:a16="http://schemas.microsoft.com/office/drawing/2014/main" id="{C5DC740C-798D-A04B-987C-7A2AA31560A6}"/>
                  </a:ext>
                </a:extLst>
              </p:cNvPr>
              <p:cNvSpPr/>
              <p:nvPr/>
            </p:nvSpPr>
            <p:spPr>
              <a:xfrm>
                <a:off x="9420208" y="5747078"/>
                <a:ext cx="1520430" cy="1520430"/>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9" name="Rectangle 18">
                <a:extLst>
                  <a:ext uri="{FF2B5EF4-FFF2-40B4-BE49-F238E27FC236}">
                    <a16:creationId xmlns:a16="http://schemas.microsoft.com/office/drawing/2014/main" id="{981E4E6E-8818-4744-BAA8-76CA5265D188}"/>
                  </a:ext>
                </a:extLst>
              </p:cNvPr>
              <p:cNvSpPr/>
              <p:nvPr/>
            </p:nvSpPr>
            <p:spPr>
              <a:xfrm>
                <a:off x="9436772" y="6151665"/>
                <a:ext cx="1440501" cy="71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More productive workplaces</a:t>
                </a:r>
              </a:p>
            </p:txBody>
          </p:sp>
        </p:grpSp>
        <p:grpSp>
          <p:nvGrpSpPr>
            <p:cNvPr id="40" name="Group 39">
              <a:extLst>
                <a:ext uri="{FF2B5EF4-FFF2-40B4-BE49-F238E27FC236}">
                  <a16:creationId xmlns:a16="http://schemas.microsoft.com/office/drawing/2014/main" id="{9CC519A7-2A80-FE4D-AB7C-6661DB682FDD}"/>
                </a:ext>
              </a:extLst>
            </p:cNvPr>
            <p:cNvGrpSpPr/>
            <p:nvPr/>
          </p:nvGrpSpPr>
          <p:grpSpPr>
            <a:xfrm>
              <a:off x="9026038" y="1445981"/>
              <a:ext cx="1529648" cy="1529648"/>
              <a:chOff x="11437052" y="2430144"/>
              <a:chExt cx="1529648" cy="1529648"/>
            </a:xfrm>
          </p:grpSpPr>
          <p:sp>
            <p:nvSpPr>
              <p:cNvPr id="12" name="Oval 11">
                <a:extLst>
                  <a:ext uri="{FF2B5EF4-FFF2-40B4-BE49-F238E27FC236}">
                    <a16:creationId xmlns:a16="http://schemas.microsoft.com/office/drawing/2014/main" id="{02609D9B-CC76-134C-AE57-0E4ECA27A087}"/>
                  </a:ext>
                </a:extLst>
              </p:cNvPr>
              <p:cNvSpPr/>
              <p:nvPr/>
            </p:nvSpPr>
            <p:spPr>
              <a:xfrm>
                <a:off x="11437052" y="2430144"/>
                <a:ext cx="1529648" cy="1529648"/>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3" name="Rectangle 12">
                <a:extLst>
                  <a:ext uri="{FF2B5EF4-FFF2-40B4-BE49-F238E27FC236}">
                    <a16:creationId xmlns:a16="http://schemas.microsoft.com/office/drawing/2014/main" id="{40A84185-1CB5-2642-A93A-1287FC74DB14}"/>
                  </a:ext>
                </a:extLst>
              </p:cNvPr>
              <p:cNvSpPr/>
              <p:nvPr/>
            </p:nvSpPr>
            <p:spPr>
              <a:xfrm>
                <a:off x="11481625" y="2836395"/>
                <a:ext cx="1440501" cy="71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Resource efficiency and greener operations</a:t>
                </a:r>
              </a:p>
            </p:txBody>
          </p:sp>
        </p:grpSp>
        <p:grpSp>
          <p:nvGrpSpPr>
            <p:cNvPr id="41" name="Group 40">
              <a:extLst>
                <a:ext uri="{FF2B5EF4-FFF2-40B4-BE49-F238E27FC236}">
                  <a16:creationId xmlns:a16="http://schemas.microsoft.com/office/drawing/2014/main" id="{6D9F8D24-7362-044F-95FD-495BA533BFFD}"/>
                </a:ext>
              </a:extLst>
            </p:cNvPr>
            <p:cNvGrpSpPr/>
            <p:nvPr/>
          </p:nvGrpSpPr>
          <p:grpSpPr>
            <a:xfrm>
              <a:off x="6157080" y="4164836"/>
              <a:ext cx="1477796" cy="1454181"/>
              <a:chOff x="4357181" y="5612076"/>
              <a:chExt cx="1477796" cy="1454181"/>
            </a:xfrm>
          </p:grpSpPr>
          <p:sp>
            <p:nvSpPr>
              <p:cNvPr id="16" name="Oval 15">
                <a:extLst>
                  <a:ext uri="{FF2B5EF4-FFF2-40B4-BE49-F238E27FC236}">
                    <a16:creationId xmlns:a16="http://schemas.microsoft.com/office/drawing/2014/main" id="{D7E51CA2-4691-064C-A6E2-5BE9683BE741}"/>
                  </a:ext>
                </a:extLst>
              </p:cNvPr>
              <p:cNvSpPr/>
              <p:nvPr/>
            </p:nvSpPr>
            <p:spPr>
              <a:xfrm>
                <a:off x="4380796" y="5612076"/>
                <a:ext cx="1454181" cy="145418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7" name="Rectangle 16">
                <a:extLst>
                  <a:ext uri="{FF2B5EF4-FFF2-40B4-BE49-F238E27FC236}">
                    <a16:creationId xmlns:a16="http://schemas.microsoft.com/office/drawing/2014/main" id="{0F02A259-8C0C-B341-A3B3-9B3AAC2555C4}"/>
                  </a:ext>
                </a:extLst>
              </p:cNvPr>
              <p:cNvSpPr/>
              <p:nvPr/>
            </p:nvSpPr>
            <p:spPr>
              <a:xfrm>
                <a:off x="4357181" y="5997776"/>
                <a:ext cx="1440501" cy="71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Improved working conditions</a:t>
                </a:r>
              </a:p>
            </p:txBody>
          </p:sp>
        </p:grpSp>
        <p:grpSp>
          <p:nvGrpSpPr>
            <p:cNvPr id="42" name="Group 41">
              <a:extLst>
                <a:ext uri="{FF2B5EF4-FFF2-40B4-BE49-F238E27FC236}">
                  <a16:creationId xmlns:a16="http://schemas.microsoft.com/office/drawing/2014/main" id="{44AB2889-E282-6040-BED1-9DDC4C27F931}"/>
                </a:ext>
              </a:extLst>
            </p:cNvPr>
            <p:cNvGrpSpPr/>
            <p:nvPr/>
          </p:nvGrpSpPr>
          <p:grpSpPr>
            <a:xfrm>
              <a:off x="6096000" y="1580646"/>
              <a:ext cx="1499753" cy="1499753"/>
              <a:chOff x="6664550" y="1657264"/>
              <a:chExt cx="1499753" cy="1499753"/>
            </a:xfrm>
          </p:grpSpPr>
          <p:sp>
            <p:nvSpPr>
              <p:cNvPr id="9" name="Oval 8">
                <a:extLst>
                  <a:ext uri="{FF2B5EF4-FFF2-40B4-BE49-F238E27FC236}">
                    <a16:creationId xmlns:a16="http://schemas.microsoft.com/office/drawing/2014/main" id="{738A14D2-DC9C-1940-9B50-36EBCF1A698D}"/>
                  </a:ext>
                </a:extLst>
              </p:cNvPr>
              <p:cNvSpPr/>
              <p:nvPr/>
            </p:nvSpPr>
            <p:spPr>
              <a:xfrm>
                <a:off x="6664550" y="1657264"/>
                <a:ext cx="1499753" cy="1499753"/>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1" name="Rectangle 10">
                <a:extLst>
                  <a:ext uri="{FF2B5EF4-FFF2-40B4-BE49-F238E27FC236}">
                    <a16:creationId xmlns:a16="http://schemas.microsoft.com/office/drawing/2014/main" id="{49F55D43-01FA-4143-89E4-EDF340C0DB67}"/>
                  </a:ext>
                </a:extLst>
              </p:cNvPr>
              <p:cNvSpPr/>
              <p:nvPr/>
            </p:nvSpPr>
            <p:spPr>
              <a:xfrm>
                <a:off x="6673458" y="2057912"/>
                <a:ext cx="1440501" cy="71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Quality products and services</a:t>
                </a:r>
              </a:p>
            </p:txBody>
          </p:sp>
        </p:grpSp>
      </p:grpSp>
      <p:sp>
        <p:nvSpPr>
          <p:cNvPr id="46" name="Rectangle 45">
            <a:extLst>
              <a:ext uri="{FF2B5EF4-FFF2-40B4-BE49-F238E27FC236}">
                <a16:creationId xmlns:a16="http://schemas.microsoft.com/office/drawing/2014/main" id="{557B9961-BB40-D44C-B949-73E98C2D678D}"/>
              </a:ext>
            </a:extLst>
          </p:cNvPr>
          <p:cNvSpPr/>
          <p:nvPr/>
        </p:nvSpPr>
        <p:spPr>
          <a:xfrm>
            <a:off x="5881553" y="1177649"/>
            <a:ext cx="2749342" cy="338554"/>
          </a:xfrm>
          <a:prstGeom prst="rect">
            <a:avLst/>
          </a:prstGeom>
        </p:spPr>
        <p:txBody>
          <a:bodyPr wrap="none">
            <a:spAutoFit/>
          </a:bodyPr>
          <a:lstStyle/>
          <a:p>
            <a:r>
              <a:rPr lang="en-US" sz="1600" dirty="0"/>
              <a:t>Greener Business Approach</a:t>
            </a:r>
            <a:endParaRPr lang="en-BR" sz="1600" dirty="0"/>
          </a:p>
        </p:txBody>
      </p:sp>
      <p:sp>
        <p:nvSpPr>
          <p:cNvPr id="47" name="Rectangle 46">
            <a:extLst>
              <a:ext uri="{FF2B5EF4-FFF2-40B4-BE49-F238E27FC236}">
                <a16:creationId xmlns:a16="http://schemas.microsoft.com/office/drawing/2014/main" id="{D6AA560F-5BC9-DA4A-9779-3E921E6FC768}"/>
              </a:ext>
            </a:extLst>
          </p:cNvPr>
          <p:cNvSpPr/>
          <p:nvPr/>
        </p:nvSpPr>
        <p:spPr>
          <a:xfrm>
            <a:off x="688379" y="2765477"/>
            <a:ext cx="3877837" cy="2308324"/>
          </a:xfrm>
          <a:prstGeom prst="rect">
            <a:avLst/>
          </a:prstGeom>
        </p:spPr>
        <p:txBody>
          <a:bodyPr wrap="square">
            <a:spAutoFit/>
          </a:bodyPr>
          <a:lstStyle/>
          <a:p>
            <a:pPr marL="285750" indent="-285750">
              <a:buClr>
                <a:srgbClr val="71A522"/>
              </a:buClr>
              <a:buFont typeface="Arial" panose="020B0604020202020204" pitchFamily="34" charset="0"/>
              <a:buChar char="•"/>
            </a:pPr>
            <a:r>
              <a:rPr lang="en-US" b="1" dirty="0"/>
              <a:t>Good for the environment</a:t>
            </a:r>
          </a:p>
          <a:p>
            <a:pPr marL="285750" indent="-285750">
              <a:buClr>
                <a:srgbClr val="71A522"/>
              </a:buClr>
              <a:buFont typeface="Arial" panose="020B0604020202020204" pitchFamily="34" charset="0"/>
              <a:buChar char="•"/>
            </a:pPr>
            <a:endParaRPr lang="en-US" b="1" dirty="0"/>
          </a:p>
          <a:p>
            <a:pPr marL="285750" indent="-285750">
              <a:buClr>
                <a:srgbClr val="71A522"/>
              </a:buClr>
              <a:buFont typeface="Arial" panose="020B0604020202020204" pitchFamily="34" charset="0"/>
              <a:buChar char="•"/>
            </a:pPr>
            <a:endParaRPr lang="en-US" b="1" dirty="0"/>
          </a:p>
          <a:p>
            <a:pPr marL="285750" indent="-285750">
              <a:buClr>
                <a:srgbClr val="71A522"/>
              </a:buClr>
              <a:buFont typeface="Arial" panose="020B0604020202020204" pitchFamily="34" charset="0"/>
              <a:buChar char="•"/>
            </a:pPr>
            <a:r>
              <a:rPr lang="en-US" b="1" dirty="0"/>
              <a:t>Good for the economy </a:t>
            </a:r>
          </a:p>
          <a:p>
            <a:pPr marL="285750" indent="-285750">
              <a:buClr>
                <a:srgbClr val="71A522"/>
              </a:buClr>
              <a:buFont typeface="Arial" panose="020B0604020202020204" pitchFamily="34" charset="0"/>
              <a:buChar char="•"/>
            </a:pPr>
            <a:endParaRPr lang="en-US" b="1" dirty="0"/>
          </a:p>
          <a:p>
            <a:pPr marL="285750" indent="-285750">
              <a:buClr>
                <a:srgbClr val="71A522"/>
              </a:buClr>
              <a:buFont typeface="Arial" panose="020B0604020202020204" pitchFamily="34" charset="0"/>
              <a:buChar char="•"/>
            </a:pPr>
            <a:endParaRPr lang="en-US" b="1" dirty="0"/>
          </a:p>
          <a:p>
            <a:pPr marL="285750" indent="-285750">
              <a:buClr>
                <a:srgbClr val="71A522"/>
              </a:buClr>
              <a:buFont typeface="Arial" panose="020B0604020202020204" pitchFamily="34" charset="0"/>
              <a:buChar char="•"/>
            </a:pPr>
            <a:r>
              <a:rPr lang="en-US" b="1" dirty="0"/>
              <a:t>Good for people</a:t>
            </a:r>
          </a:p>
          <a:p>
            <a:pPr marL="285750" indent="-285750">
              <a:buClr>
                <a:srgbClr val="71A522"/>
              </a:buClr>
              <a:buFont typeface="Arial" panose="020B0604020202020204" pitchFamily="34" charset="0"/>
              <a:buChar char="•"/>
            </a:pPr>
            <a:endParaRPr lang="en-US" b="1" dirty="0"/>
          </a:p>
        </p:txBody>
      </p:sp>
    </p:spTree>
    <p:extLst>
      <p:ext uri="{BB962C8B-B14F-4D97-AF65-F5344CB8AC3E}">
        <p14:creationId xmlns:p14="http://schemas.microsoft.com/office/powerpoint/2010/main" val="1546697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6A9B468D-6267-6740-9476-9610EEBFE731}"/>
              </a:ext>
            </a:extLst>
          </p:cNvPr>
          <p:cNvSpPr/>
          <p:nvPr/>
        </p:nvSpPr>
        <p:spPr>
          <a:xfrm>
            <a:off x="409904" y="922867"/>
            <a:ext cx="11423478" cy="5338682"/>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lide Number Placeholder 4">
            <a:extLst>
              <a:ext uri="{FF2B5EF4-FFF2-40B4-BE49-F238E27FC236}">
                <a16:creationId xmlns:a16="http://schemas.microsoft.com/office/drawing/2014/main" id="{6E6A22E9-C533-714C-8EDD-F1DD8B29CD15}"/>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23</a:t>
            </a:fld>
            <a:endParaRPr lang="en-US" sz="1100" noProof="0" dirty="0"/>
          </a:p>
        </p:txBody>
      </p:sp>
      <p:sp>
        <p:nvSpPr>
          <p:cNvPr id="25" name="Content Placeholder 6">
            <a:extLst>
              <a:ext uri="{FF2B5EF4-FFF2-40B4-BE49-F238E27FC236}">
                <a16:creationId xmlns:a16="http://schemas.microsoft.com/office/drawing/2014/main" id="{6C34AE3E-0F89-9E49-8A6C-36B8120BE19D}"/>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26" name="Picture 25">
            <a:extLst>
              <a:ext uri="{FF2B5EF4-FFF2-40B4-BE49-F238E27FC236}">
                <a16:creationId xmlns:a16="http://schemas.microsoft.com/office/drawing/2014/main" id="{25D899C1-8086-1045-8B98-8F7046F04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27" name="Rectangle 26">
            <a:extLst>
              <a:ext uri="{FF2B5EF4-FFF2-40B4-BE49-F238E27FC236}">
                <a16:creationId xmlns:a16="http://schemas.microsoft.com/office/drawing/2014/main" id="{F1EC1ABE-886F-CB45-BCBC-D5202AAB3B3C}"/>
              </a:ext>
            </a:extLst>
          </p:cNvPr>
          <p:cNvSpPr/>
          <p:nvPr/>
        </p:nvSpPr>
        <p:spPr>
          <a:xfrm>
            <a:off x="4574351" y="3354938"/>
            <a:ext cx="3043298" cy="1569660"/>
          </a:xfrm>
          <a:prstGeom prst="rect">
            <a:avLst/>
          </a:prstGeom>
        </p:spPr>
        <p:txBody>
          <a:bodyPr wrap="square">
            <a:spAutoFit/>
          </a:bodyPr>
          <a:lstStyle/>
          <a:p>
            <a:pPr lvl="0" algn="ctr">
              <a:defRPr/>
            </a:pPr>
            <a:r>
              <a:rPr lang="en-US" sz="2400" b="1" dirty="0">
                <a:solidFill>
                  <a:schemeClr val="bg1"/>
                </a:solidFill>
              </a:rPr>
              <a:t>What differences do you find when comparing these definitions?</a:t>
            </a:r>
            <a:endParaRPr lang="en-GB" sz="2400" b="1" dirty="0">
              <a:solidFill>
                <a:schemeClr val="bg1"/>
              </a:solidFill>
            </a:endParaRPr>
          </a:p>
        </p:txBody>
      </p:sp>
      <p:sp>
        <p:nvSpPr>
          <p:cNvPr id="28" name="Date Placeholder 3">
            <a:extLst>
              <a:ext uri="{FF2B5EF4-FFF2-40B4-BE49-F238E27FC236}">
                <a16:creationId xmlns:a16="http://schemas.microsoft.com/office/drawing/2014/main" id="{D098EB19-D883-1244-956E-F479724BAC08}"/>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
        <p:nvSpPr>
          <p:cNvPr id="29" name="Title 1">
            <a:extLst>
              <a:ext uri="{FF2B5EF4-FFF2-40B4-BE49-F238E27FC236}">
                <a16:creationId xmlns:a16="http://schemas.microsoft.com/office/drawing/2014/main" id="{027E8BB7-56B0-3046-B5D3-91B3F158DDBD}"/>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Tree>
    <p:extLst>
      <p:ext uri="{BB962C8B-B14F-4D97-AF65-F5344CB8AC3E}">
        <p14:creationId xmlns:p14="http://schemas.microsoft.com/office/powerpoint/2010/main" val="4163428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DEFINITIONS OF THE IGE – CONSIDERATIONS</a:t>
            </a:r>
          </a:p>
        </p:txBody>
      </p:sp>
      <p:sp>
        <p:nvSpPr>
          <p:cNvPr id="3" name="Content Placeholder 2"/>
          <p:cNvSpPr>
            <a:spLocks noGrp="1"/>
          </p:cNvSpPr>
          <p:nvPr>
            <p:ph sz="quarter" idx="10"/>
          </p:nvPr>
        </p:nvSpPr>
        <p:spPr>
          <a:xfrm>
            <a:off x="418069" y="2017987"/>
            <a:ext cx="5525531" cy="1368425"/>
          </a:xfrm>
        </p:spPr>
        <p:txBody>
          <a:bodyPr/>
          <a:lstStyle/>
          <a:p>
            <a:pPr indent="0">
              <a:buNone/>
            </a:pPr>
            <a:r>
              <a:rPr lang="en-US" sz="1800" b="1" dirty="0"/>
              <a:t>There is no single or universal approach to an IGE.  </a:t>
            </a:r>
          </a:p>
          <a:p>
            <a:pPr indent="0">
              <a:buNone/>
            </a:pPr>
            <a:endParaRPr lang="en-US" sz="1800" dirty="0"/>
          </a:p>
          <a:p>
            <a:pPr indent="0">
              <a:buNone/>
            </a:pPr>
            <a:r>
              <a:rPr lang="en-US" sz="1800" dirty="0"/>
              <a:t>Common characteristics of IGE definitions </a:t>
            </a:r>
            <a:br>
              <a:rPr lang="en-US" sz="1800" dirty="0"/>
            </a:br>
            <a:r>
              <a:rPr lang="en-US" sz="1800" dirty="0"/>
              <a:t>(global and national):</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24</a:t>
            </a:fld>
            <a:endParaRPr lang="en-US" sz="1100" noProof="0" dirty="0"/>
          </a:p>
        </p:txBody>
      </p:sp>
      <p:sp>
        <p:nvSpPr>
          <p:cNvPr id="6" name="Rectangle 5">
            <a:extLst>
              <a:ext uri="{FF2B5EF4-FFF2-40B4-BE49-F238E27FC236}">
                <a16:creationId xmlns:a16="http://schemas.microsoft.com/office/drawing/2014/main" id="{93D53616-DE7A-5648-97BD-DEEBC3BBBF8A}"/>
              </a:ext>
            </a:extLst>
          </p:cNvPr>
          <p:cNvSpPr/>
          <p:nvPr/>
        </p:nvSpPr>
        <p:spPr>
          <a:xfrm>
            <a:off x="1433274" y="4064595"/>
            <a:ext cx="3175000" cy="923330"/>
          </a:xfrm>
          <a:prstGeom prst="rect">
            <a:avLst/>
          </a:prstGeom>
        </p:spPr>
        <p:txBody>
          <a:bodyPr wrap="square">
            <a:spAutoFit/>
          </a:bodyPr>
          <a:lstStyle/>
          <a:p>
            <a:r>
              <a:rPr lang="en-US" dirty="0"/>
              <a:t>In an IGE, change is driven by public and private investments; </a:t>
            </a:r>
          </a:p>
        </p:txBody>
      </p:sp>
      <p:sp>
        <p:nvSpPr>
          <p:cNvPr id="7" name="Rectangle 6">
            <a:extLst>
              <a:ext uri="{FF2B5EF4-FFF2-40B4-BE49-F238E27FC236}">
                <a16:creationId xmlns:a16="http://schemas.microsoft.com/office/drawing/2014/main" id="{2BD571DB-9522-E840-9CC1-DF119AE6A1D0}"/>
              </a:ext>
            </a:extLst>
          </p:cNvPr>
          <p:cNvSpPr/>
          <p:nvPr/>
        </p:nvSpPr>
        <p:spPr>
          <a:xfrm>
            <a:off x="6605548" y="4064595"/>
            <a:ext cx="3352800" cy="923330"/>
          </a:xfrm>
          <a:prstGeom prst="rect">
            <a:avLst/>
          </a:prstGeom>
        </p:spPr>
        <p:txBody>
          <a:bodyPr wrap="square">
            <a:spAutoFit/>
          </a:bodyPr>
          <a:lstStyle/>
          <a:p>
            <a:r>
              <a:rPr lang="en-US" dirty="0"/>
              <a:t>An IGE recognizes natural capital as a critical economic asset.</a:t>
            </a:r>
          </a:p>
        </p:txBody>
      </p:sp>
      <p:pic>
        <p:nvPicPr>
          <p:cNvPr id="9" name="Picture 8">
            <a:extLst>
              <a:ext uri="{FF2B5EF4-FFF2-40B4-BE49-F238E27FC236}">
                <a16:creationId xmlns:a16="http://schemas.microsoft.com/office/drawing/2014/main" id="{D52335BA-DB9D-294D-997E-A776C12161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8755" y="4130759"/>
            <a:ext cx="791002" cy="791002"/>
          </a:xfrm>
          <a:prstGeom prst="rect">
            <a:avLst/>
          </a:prstGeom>
        </p:spPr>
      </p:pic>
      <p:pic>
        <p:nvPicPr>
          <p:cNvPr id="10" name="Picture 9">
            <a:extLst>
              <a:ext uri="{FF2B5EF4-FFF2-40B4-BE49-F238E27FC236}">
                <a16:creationId xmlns:a16="http://schemas.microsoft.com/office/drawing/2014/main" id="{1905656B-D01E-6345-B90F-40DD70C413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445" y="4130759"/>
            <a:ext cx="857166" cy="857166"/>
          </a:xfrm>
          <a:prstGeom prst="rect">
            <a:avLst/>
          </a:prstGeom>
        </p:spPr>
      </p:pic>
      <p:sp>
        <p:nvSpPr>
          <p:cNvPr id="15" name="Date Placeholder 3">
            <a:extLst>
              <a:ext uri="{FF2B5EF4-FFF2-40B4-BE49-F238E27FC236}">
                <a16:creationId xmlns:a16="http://schemas.microsoft.com/office/drawing/2014/main" id="{B2AB3B38-E1C4-A343-BEF3-DBD836D1F4D4}"/>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Tree>
    <p:extLst>
      <p:ext uri="{BB962C8B-B14F-4D97-AF65-F5344CB8AC3E}">
        <p14:creationId xmlns:p14="http://schemas.microsoft.com/office/powerpoint/2010/main" val="2367979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DEFINITIONS OF THE IGE – CONSIDERATIONS</a:t>
            </a:r>
          </a:p>
        </p:txBody>
      </p:sp>
      <p:sp>
        <p:nvSpPr>
          <p:cNvPr id="3" name="Content Placeholder 2"/>
          <p:cNvSpPr>
            <a:spLocks noGrp="1"/>
          </p:cNvSpPr>
          <p:nvPr>
            <p:ph sz="quarter" idx="10"/>
          </p:nvPr>
        </p:nvSpPr>
        <p:spPr>
          <a:xfrm>
            <a:off x="407989" y="2060576"/>
            <a:ext cx="5815012" cy="954488"/>
          </a:xfrm>
        </p:spPr>
        <p:txBody>
          <a:bodyPr/>
          <a:lstStyle/>
          <a:p>
            <a:pPr indent="0">
              <a:buNone/>
            </a:pPr>
            <a:r>
              <a:rPr lang="en-US" sz="1800" dirty="0"/>
              <a:t>A green economy must be aligned with national priorities and development targets:</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25</a:t>
            </a:fld>
            <a:endParaRPr lang="en-US" sz="1100" noProof="0" dirty="0"/>
          </a:p>
        </p:txBody>
      </p:sp>
      <p:sp>
        <p:nvSpPr>
          <p:cNvPr id="6" name="Rectangle 5">
            <a:extLst>
              <a:ext uri="{FF2B5EF4-FFF2-40B4-BE49-F238E27FC236}">
                <a16:creationId xmlns:a16="http://schemas.microsoft.com/office/drawing/2014/main" id="{414D8D50-1810-5748-BE87-FC3CE40617B6}"/>
              </a:ext>
            </a:extLst>
          </p:cNvPr>
          <p:cNvSpPr/>
          <p:nvPr/>
        </p:nvSpPr>
        <p:spPr>
          <a:xfrm>
            <a:off x="1561171" y="3533572"/>
            <a:ext cx="2132012" cy="1244600"/>
          </a:xfrm>
          <a:prstGeom prst="rect">
            <a:avLst/>
          </a:prstGeom>
        </p:spPr>
        <p:txBody>
          <a:bodyPr wrap="square">
            <a:spAutoFit/>
          </a:bodyPr>
          <a:lstStyle/>
          <a:p>
            <a:r>
              <a:rPr lang="en-US" dirty="0"/>
              <a:t>Developing specific national strategies and action plans;</a:t>
            </a:r>
          </a:p>
        </p:txBody>
      </p:sp>
      <p:sp>
        <p:nvSpPr>
          <p:cNvPr id="7" name="Rectangle 6">
            <a:extLst>
              <a:ext uri="{FF2B5EF4-FFF2-40B4-BE49-F238E27FC236}">
                <a16:creationId xmlns:a16="http://schemas.microsoft.com/office/drawing/2014/main" id="{97A72017-8F99-F141-AAB3-5470C290B201}"/>
              </a:ext>
            </a:extLst>
          </p:cNvPr>
          <p:cNvSpPr/>
          <p:nvPr/>
        </p:nvSpPr>
        <p:spPr>
          <a:xfrm>
            <a:off x="5289551" y="3578882"/>
            <a:ext cx="1866900" cy="1244600"/>
          </a:xfrm>
          <a:prstGeom prst="rect">
            <a:avLst/>
          </a:prstGeom>
        </p:spPr>
        <p:txBody>
          <a:bodyPr wrap="square">
            <a:spAutoFit/>
          </a:bodyPr>
          <a:lstStyle/>
          <a:p>
            <a:r>
              <a:rPr lang="en-US" dirty="0"/>
              <a:t>Engaging a broad variety of national stakeholders;</a:t>
            </a:r>
          </a:p>
        </p:txBody>
      </p:sp>
      <p:sp>
        <p:nvSpPr>
          <p:cNvPr id="8" name="Rectangle 7">
            <a:extLst>
              <a:ext uri="{FF2B5EF4-FFF2-40B4-BE49-F238E27FC236}">
                <a16:creationId xmlns:a16="http://schemas.microsoft.com/office/drawing/2014/main" id="{0E968989-4926-AA41-8FD3-052852130876}"/>
              </a:ext>
            </a:extLst>
          </p:cNvPr>
          <p:cNvSpPr/>
          <p:nvPr/>
        </p:nvSpPr>
        <p:spPr>
          <a:xfrm>
            <a:off x="8498819" y="3584486"/>
            <a:ext cx="3197629" cy="1200329"/>
          </a:xfrm>
          <a:prstGeom prst="rect">
            <a:avLst/>
          </a:prstGeom>
        </p:spPr>
        <p:txBody>
          <a:bodyPr wrap="square">
            <a:spAutoFit/>
          </a:bodyPr>
          <a:lstStyle/>
          <a:p>
            <a:r>
              <a:rPr lang="en-US" dirty="0"/>
              <a:t>Creating knowledge and national expertise to support the shift to new production and consumption patterns.</a:t>
            </a:r>
          </a:p>
        </p:txBody>
      </p:sp>
      <p:pic>
        <p:nvPicPr>
          <p:cNvPr id="9" name="Picture 8">
            <a:extLst>
              <a:ext uri="{FF2B5EF4-FFF2-40B4-BE49-F238E27FC236}">
                <a16:creationId xmlns:a16="http://schemas.microsoft.com/office/drawing/2014/main" id="{D2253602-95A8-174E-94A2-3A5D947A2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8" y="3678628"/>
            <a:ext cx="966199" cy="954488"/>
          </a:xfrm>
          <a:prstGeom prst="rect">
            <a:avLst/>
          </a:prstGeom>
        </p:spPr>
      </p:pic>
      <p:pic>
        <p:nvPicPr>
          <p:cNvPr id="10" name="Picture 9">
            <a:extLst>
              <a:ext uri="{FF2B5EF4-FFF2-40B4-BE49-F238E27FC236}">
                <a16:creationId xmlns:a16="http://schemas.microsoft.com/office/drawing/2014/main" id="{23AEAE89-6EED-F34C-B960-C67F27FCF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4415" y="3646011"/>
            <a:ext cx="1068136" cy="1068136"/>
          </a:xfrm>
          <a:prstGeom prst="rect">
            <a:avLst/>
          </a:prstGeom>
        </p:spPr>
      </p:pic>
      <p:pic>
        <p:nvPicPr>
          <p:cNvPr id="11" name="Picture 10">
            <a:extLst>
              <a:ext uri="{FF2B5EF4-FFF2-40B4-BE49-F238E27FC236}">
                <a16:creationId xmlns:a16="http://schemas.microsoft.com/office/drawing/2014/main" id="{AE57E2FC-3217-3F44-BB22-98A16C1759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1972" y="3690761"/>
            <a:ext cx="603516" cy="957501"/>
          </a:xfrm>
          <a:prstGeom prst="rect">
            <a:avLst/>
          </a:prstGeom>
        </p:spPr>
      </p:pic>
      <p:sp>
        <p:nvSpPr>
          <p:cNvPr id="12" name="Date Placeholder 3">
            <a:extLst>
              <a:ext uri="{FF2B5EF4-FFF2-40B4-BE49-F238E27FC236}">
                <a16:creationId xmlns:a16="http://schemas.microsoft.com/office/drawing/2014/main" id="{044459E2-DFEF-B34B-8A03-52FBBBCEB522}"/>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1: Rationale for Advancing IGE</a:t>
            </a:r>
            <a:endParaRPr lang="en-US" sz="1050" dirty="0">
              <a:solidFill>
                <a:srgbClr val="71A522"/>
              </a:solidFill>
            </a:endParaRPr>
          </a:p>
        </p:txBody>
      </p:sp>
    </p:spTree>
    <p:extLst>
      <p:ext uri="{BB962C8B-B14F-4D97-AF65-F5344CB8AC3E}">
        <p14:creationId xmlns:p14="http://schemas.microsoft.com/office/powerpoint/2010/main" val="148087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7CEE661A-2789-9442-8DAC-78BDBBE40887}"/>
              </a:ext>
            </a:extLst>
          </p:cNvPr>
          <p:cNvSpPr>
            <a:spLocks noGrp="1"/>
          </p:cNvSpPr>
          <p:nvPr>
            <p:ph type="body" sz="quarter" idx="24"/>
          </p:nvPr>
        </p:nvSpPr>
        <p:spPr>
          <a:xfrm>
            <a:off x="1019175" y="3261722"/>
            <a:ext cx="638640" cy="805024"/>
          </a:xfrm>
        </p:spPr>
        <p:txBody>
          <a:bodyPr/>
          <a:lstStyle/>
          <a:p>
            <a:r>
              <a:rPr lang="en-US" dirty="0"/>
              <a:t>2</a:t>
            </a:r>
          </a:p>
        </p:txBody>
      </p:sp>
      <p:sp>
        <p:nvSpPr>
          <p:cNvPr id="5" name="Titel 2">
            <a:extLst>
              <a:ext uri="{FF2B5EF4-FFF2-40B4-BE49-F238E27FC236}">
                <a16:creationId xmlns:a16="http://schemas.microsoft.com/office/drawing/2014/main" id="{5C981ADA-A40E-3F48-9CA5-B4BA3F9D0265}"/>
              </a:ext>
            </a:extLst>
          </p:cNvPr>
          <p:cNvSpPr>
            <a:spLocks noGrp="1"/>
          </p:cNvSpPr>
          <p:nvPr>
            <p:ph type="title"/>
          </p:nvPr>
        </p:nvSpPr>
        <p:spPr>
          <a:xfrm>
            <a:off x="1657816" y="3261723"/>
            <a:ext cx="3303068" cy="488274"/>
          </a:xfrm>
        </p:spPr>
        <p:txBody>
          <a:bodyPr/>
          <a:lstStyle/>
          <a:p>
            <a:r>
              <a:rPr lang="en-US" dirty="0"/>
              <a:t>Policy instruments</a:t>
            </a:r>
          </a:p>
        </p:txBody>
      </p:sp>
      <p:sp>
        <p:nvSpPr>
          <p:cNvPr id="7" name="TextBox 6">
            <a:extLst>
              <a:ext uri="{FF2B5EF4-FFF2-40B4-BE49-F238E27FC236}">
                <a16:creationId xmlns:a16="http://schemas.microsoft.com/office/drawing/2014/main" id="{276960E3-1875-9D43-A0CE-453E569F1771}"/>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46989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CENTRAL ROLE OF INVESTMENT</a:t>
            </a:r>
          </a:p>
        </p:txBody>
      </p:sp>
      <p:sp>
        <p:nvSpPr>
          <p:cNvPr id="3" name="Content Placeholder 2"/>
          <p:cNvSpPr>
            <a:spLocks noGrp="1"/>
          </p:cNvSpPr>
          <p:nvPr>
            <p:ph sz="quarter" idx="10"/>
          </p:nvPr>
        </p:nvSpPr>
        <p:spPr>
          <a:xfrm>
            <a:off x="407989" y="2060576"/>
            <a:ext cx="7123112" cy="1063734"/>
          </a:xfrm>
        </p:spPr>
        <p:txBody>
          <a:bodyPr/>
          <a:lstStyle/>
          <a:p>
            <a:pPr indent="0">
              <a:buNone/>
            </a:pPr>
            <a:r>
              <a:rPr lang="en-US" sz="1800" dirty="0"/>
              <a:t>At the operational level, a Green Economy is seen as one where growth in income and employment is driven by </a:t>
            </a:r>
            <a:r>
              <a:rPr lang="en-US" sz="1800" b="1" dirty="0"/>
              <a:t>investments </a:t>
            </a:r>
            <a:r>
              <a:rPr lang="en-US" sz="1800" dirty="0"/>
              <a:t>that  (EMG, 2011): </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27</a:t>
            </a:fld>
            <a:endParaRPr lang="en-US" sz="1100" noProof="0" dirty="0"/>
          </a:p>
        </p:txBody>
      </p:sp>
      <p:sp>
        <p:nvSpPr>
          <p:cNvPr id="6" name="Date Placeholder 3">
            <a:extLst>
              <a:ext uri="{FF2B5EF4-FFF2-40B4-BE49-F238E27FC236}">
                <a16:creationId xmlns:a16="http://schemas.microsoft.com/office/drawing/2014/main" id="{2123D8F1-A2C4-AE46-B649-C722A1F98A39}"/>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sp>
        <p:nvSpPr>
          <p:cNvPr id="7" name="Rectangle 6">
            <a:extLst>
              <a:ext uri="{FF2B5EF4-FFF2-40B4-BE49-F238E27FC236}">
                <a16:creationId xmlns:a16="http://schemas.microsoft.com/office/drawing/2014/main" id="{96662340-4089-4844-9528-3BD2467E43C2}"/>
              </a:ext>
            </a:extLst>
          </p:cNvPr>
          <p:cNvSpPr/>
          <p:nvPr/>
        </p:nvSpPr>
        <p:spPr>
          <a:xfrm>
            <a:off x="1154079" y="4058797"/>
            <a:ext cx="2676688" cy="646331"/>
          </a:xfrm>
          <a:prstGeom prst="rect">
            <a:avLst/>
          </a:prstGeom>
        </p:spPr>
        <p:txBody>
          <a:bodyPr wrap="square">
            <a:spAutoFit/>
          </a:bodyPr>
          <a:lstStyle/>
          <a:p>
            <a:r>
              <a:rPr lang="en-US" dirty="0"/>
              <a:t>Reduce carbon emissions and pollution; </a:t>
            </a:r>
          </a:p>
        </p:txBody>
      </p:sp>
      <p:sp>
        <p:nvSpPr>
          <p:cNvPr id="8" name="Rectangle 7">
            <a:extLst>
              <a:ext uri="{FF2B5EF4-FFF2-40B4-BE49-F238E27FC236}">
                <a16:creationId xmlns:a16="http://schemas.microsoft.com/office/drawing/2014/main" id="{F2FF7204-4814-AD4A-A05A-8E37D11EB3EF}"/>
              </a:ext>
            </a:extLst>
          </p:cNvPr>
          <p:cNvSpPr/>
          <p:nvPr/>
        </p:nvSpPr>
        <p:spPr>
          <a:xfrm>
            <a:off x="4929868" y="4058797"/>
            <a:ext cx="2676689" cy="646331"/>
          </a:xfrm>
          <a:prstGeom prst="rect">
            <a:avLst/>
          </a:prstGeom>
        </p:spPr>
        <p:txBody>
          <a:bodyPr wrap="square">
            <a:spAutoFit/>
          </a:bodyPr>
          <a:lstStyle/>
          <a:p>
            <a:r>
              <a:rPr lang="en-US" dirty="0"/>
              <a:t>Enhance energy and resource efficiency; </a:t>
            </a:r>
          </a:p>
        </p:txBody>
      </p:sp>
      <p:sp>
        <p:nvSpPr>
          <p:cNvPr id="9" name="Rectangle 8">
            <a:extLst>
              <a:ext uri="{FF2B5EF4-FFF2-40B4-BE49-F238E27FC236}">
                <a16:creationId xmlns:a16="http://schemas.microsoft.com/office/drawing/2014/main" id="{6030C3A4-CD47-AA4F-91A5-528F10EC8AFC}"/>
              </a:ext>
            </a:extLst>
          </p:cNvPr>
          <p:cNvSpPr/>
          <p:nvPr/>
        </p:nvSpPr>
        <p:spPr>
          <a:xfrm>
            <a:off x="8493558" y="4063318"/>
            <a:ext cx="3396469" cy="646331"/>
          </a:xfrm>
          <a:prstGeom prst="rect">
            <a:avLst/>
          </a:prstGeom>
        </p:spPr>
        <p:txBody>
          <a:bodyPr wrap="square">
            <a:spAutoFit/>
          </a:bodyPr>
          <a:lstStyle/>
          <a:p>
            <a:r>
              <a:rPr lang="en-US" dirty="0"/>
              <a:t>Prevent the loss of biodiversity and ecosystem services.</a:t>
            </a:r>
          </a:p>
        </p:txBody>
      </p:sp>
      <p:pic>
        <p:nvPicPr>
          <p:cNvPr id="10" name="Picture 9">
            <a:extLst>
              <a:ext uri="{FF2B5EF4-FFF2-40B4-BE49-F238E27FC236}">
                <a16:creationId xmlns:a16="http://schemas.microsoft.com/office/drawing/2014/main" id="{F31B9526-2F6C-8F4E-9EA3-A23D06F214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312" y="4012518"/>
            <a:ext cx="609111" cy="609111"/>
          </a:xfrm>
          <a:prstGeom prst="rect">
            <a:avLst/>
          </a:prstGeom>
        </p:spPr>
      </p:pic>
      <p:pic>
        <p:nvPicPr>
          <p:cNvPr id="12" name="Picture 11">
            <a:extLst>
              <a:ext uri="{FF2B5EF4-FFF2-40B4-BE49-F238E27FC236}">
                <a16:creationId xmlns:a16="http://schemas.microsoft.com/office/drawing/2014/main" id="{095AC9B6-F76A-C342-8004-23118FDCF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264" y="4025841"/>
            <a:ext cx="1116013" cy="752560"/>
          </a:xfrm>
          <a:prstGeom prst="rect">
            <a:avLst/>
          </a:prstGeom>
        </p:spPr>
      </p:pic>
      <p:pic>
        <p:nvPicPr>
          <p:cNvPr id="4" name="Picture 3">
            <a:extLst>
              <a:ext uri="{FF2B5EF4-FFF2-40B4-BE49-F238E27FC236}">
                <a16:creationId xmlns:a16="http://schemas.microsoft.com/office/drawing/2014/main" id="{6F06F829-7250-0A43-9BC7-803E865F8F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5953" y="4057774"/>
            <a:ext cx="387257" cy="614398"/>
          </a:xfrm>
          <a:prstGeom prst="rect">
            <a:avLst/>
          </a:prstGeom>
        </p:spPr>
      </p:pic>
    </p:spTree>
    <p:extLst>
      <p:ext uri="{BB962C8B-B14F-4D97-AF65-F5344CB8AC3E}">
        <p14:creationId xmlns:p14="http://schemas.microsoft.com/office/powerpoint/2010/main" val="1387259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INVESTMENT AND ITS ENABLING CONDITIONS</a:t>
            </a:r>
          </a:p>
        </p:txBody>
      </p:sp>
      <p:sp>
        <p:nvSpPr>
          <p:cNvPr id="3" name="Content Placeholder 2"/>
          <p:cNvSpPr>
            <a:spLocks noGrp="1"/>
          </p:cNvSpPr>
          <p:nvPr>
            <p:ph sz="quarter" idx="10"/>
          </p:nvPr>
        </p:nvSpPr>
        <p:spPr>
          <a:xfrm>
            <a:off x="407988" y="2017987"/>
            <a:ext cx="3545945" cy="1231108"/>
          </a:xfrm>
        </p:spPr>
        <p:txBody>
          <a:bodyPr/>
          <a:lstStyle/>
          <a:p>
            <a:pPr indent="0">
              <a:buNone/>
            </a:pPr>
            <a:r>
              <a:rPr lang="en-US" sz="1800" dirty="0"/>
              <a:t>How to achieve those goals?</a:t>
            </a:r>
          </a:p>
          <a:p>
            <a:pPr indent="0">
              <a:buNone/>
            </a:pPr>
            <a:endParaRPr lang="en-US" sz="1800" dirty="0"/>
          </a:p>
          <a:p>
            <a:pPr indent="0">
              <a:buNone/>
            </a:pPr>
            <a:r>
              <a:rPr lang="en-US" sz="1800" dirty="0"/>
              <a:t>Trigger investments, with three main enabling policies:</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28</a:t>
            </a:fld>
            <a:endParaRPr lang="en-US" noProof="0" dirty="0"/>
          </a:p>
        </p:txBody>
      </p:sp>
      <p:sp>
        <p:nvSpPr>
          <p:cNvPr id="6" name="TextBox 5"/>
          <p:cNvSpPr txBox="1"/>
          <p:nvPr/>
        </p:nvSpPr>
        <p:spPr>
          <a:xfrm>
            <a:off x="9484586" y="6325446"/>
            <a:ext cx="1609158" cy="276999"/>
          </a:xfrm>
          <a:prstGeom prst="rect">
            <a:avLst/>
          </a:prstGeom>
          <a:noFill/>
        </p:spPr>
        <p:txBody>
          <a:bodyPr wrap="none" rtlCol="0">
            <a:spAutoFit/>
          </a:bodyPr>
          <a:lstStyle/>
          <a:p>
            <a:r>
              <a:rPr lang="en-US" sz="1200" dirty="0"/>
              <a:t>Source: GGBP, 2014</a:t>
            </a:r>
          </a:p>
        </p:txBody>
      </p:sp>
      <p:sp>
        <p:nvSpPr>
          <p:cNvPr id="7" name="Rectangle 6">
            <a:extLst>
              <a:ext uri="{FF2B5EF4-FFF2-40B4-BE49-F238E27FC236}">
                <a16:creationId xmlns:a16="http://schemas.microsoft.com/office/drawing/2014/main" id="{AF6F192D-9BEC-8849-A10E-7C38A3638A34}"/>
              </a:ext>
            </a:extLst>
          </p:cNvPr>
          <p:cNvSpPr/>
          <p:nvPr/>
        </p:nvSpPr>
        <p:spPr>
          <a:xfrm>
            <a:off x="5404145" y="1725599"/>
            <a:ext cx="5088466" cy="584775"/>
          </a:xfrm>
          <a:prstGeom prst="rect">
            <a:avLst/>
          </a:prstGeom>
        </p:spPr>
        <p:txBody>
          <a:bodyPr wrap="square">
            <a:spAutoFit/>
          </a:bodyPr>
          <a:lstStyle/>
          <a:p>
            <a:r>
              <a:rPr lang="en-US" sz="1600" dirty="0"/>
              <a:t>Role of public policy and finance in unlocking private investment in green growth</a:t>
            </a:r>
            <a:endParaRPr lang="en-BR" sz="1600" dirty="0"/>
          </a:p>
        </p:txBody>
      </p:sp>
      <p:pic>
        <p:nvPicPr>
          <p:cNvPr id="10" name="Picture 9" descr="A close up of a sign&#10;&#10;Description automatically generated">
            <a:extLst>
              <a:ext uri="{FF2B5EF4-FFF2-40B4-BE49-F238E27FC236}">
                <a16:creationId xmlns:a16="http://schemas.microsoft.com/office/drawing/2014/main" id="{36F2CB15-69CE-9E4E-8737-FB97BA1BCA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6400" y="2388894"/>
            <a:ext cx="5538256" cy="3779512"/>
          </a:xfrm>
          <a:prstGeom prst="rect">
            <a:avLst/>
          </a:prstGeom>
        </p:spPr>
      </p:pic>
      <p:sp>
        <p:nvSpPr>
          <p:cNvPr id="11" name="Date Placeholder 3">
            <a:extLst>
              <a:ext uri="{FF2B5EF4-FFF2-40B4-BE49-F238E27FC236}">
                <a16:creationId xmlns:a16="http://schemas.microsoft.com/office/drawing/2014/main" id="{EB691594-9201-2D4E-AFBF-B8F499B0CD27}"/>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sp>
        <p:nvSpPr>
          <p:cNvPr id="15" name="Rectangle 14">
            <a:extLst>
              <a:ext uri="{FF2B5EF4-FFF2-40B4-BE49-F238E27FC236}">
                <a16:creationId xmlns:a16="http://schemas.microsoft.com/office/drawing/2014/main" id="{8D6C3154-0A2A-6F46-86F0-BF3EF9158BAE}"/>
              </a:ext>
            </a:extLst>
          </p:cNvPr>
          <p:cNvSpPr/>
          <p:nvPr/>
        </p:nvSpPr>
        <p:spPr>
          <a:xfrm>
            <a:off x="650492" y="3429000"/>
            <a:ext cx="2556933" cy="2031325"/>
          </a:xfrm>
          <a:prstGeom prst="rect">
            <a:avLst/>
          </a:prstGeom>
        </p:spPr>
        <p:txBody>
          <a:bodyPr wrap="square">
            <a:spAutoFit/>
          </a:bodyPr>
          <a:lstStyle/>
          <a:p>
            <a:pPr marL="285750" indent="-285750">
              <a:buClr>
                <a:srgbClr val="71A522"/>
              </a:buClr>
              <a:buFont typeface="Arial" panose="020B0604020202020204" pitchFamily="34" charset="0"/>
              <a:buChar char="•"/>
            </a:pPr>
            <a:r>
              <a:rPr lang="en-US" dirty="0"/>
              <a:t>Incentives and disincentives</a:t>
            </a:r>
          </a:p>
          <a:p>
            <a:pPr marL="285750" indent="-285750">
              <a:buClr>
                <a:srgbClr val="71A522"/>
              </a:buClr>
              <a:buFont typeface="Arial" panose="020B0604020202020204" pitchFamily="34" charset="0"/>
              <a:buChar char="•"/>
            </a:pPr>
            <a:endParaRPr lang="en-US" dirty="0"/>
          </a:p>
          <a:p>
            <a:pPr marL="285750" indent="-285750">
              <a:buClr>
                <a:srgbClr val="71A522"/>
              </a:buClr>
              <a:buFont typeface="Arial" panose="020B0604020202020204" pitchFamily="34" charset="0"/>
              <a:buChar char="•"/>
            </a:pPr>
            <a:r>
              <a:rPr lang="en-US" dirty="0"/>
              <a:t>Public targets mandated by law</a:t>
            </a:r>
          </a:p>
          <a:p>
            <a:pPr marL="285750" indent="-285750">
              <a:buClr>
                <a:srgbClr val="71A522"/>
              </a:buClr>
              <a:buFont typeface="Arial" panose="020B0604020202020204" pitchFamily="34" charset="0"/>
              <a:buChar char="•"/>
            </a:pPr>
            <a:endParaRPr lang="en-US" dirty="0"/>
          </a:p>
          <a:p>
            <a:pPr marL="285750" indent="-285750">
              <a:buClr>
                <a:srgbClr val="71A522"/>
              </a:buClr>
              <a:buFont typeface="Arial" panose="020B0604020202020204" pitchFamily="34" charset="0"/>
              <a:buChar char="•"/>
            </a:pPr>
            <a:r>
              <a:rPr lang="en-US" dirty="0"/>
              <a:t>Social interventions</a:t>
            </a:r>
          </a:p>
        </p:txBody>
      </p:sp>
    </p:spTree>
    <p:extLst>
      <p:ext uri="{BB962C8B-B14F-4D97-AF65-F5344CB8AC3E}">
        <p14:creationId xmlns:p14="http://schemas.microsoft.com/office/powerpoint/2010/main" val="754965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INVESTMENT</a:t>
            </a:r>
          </a:p>
        </p:txBody>
      </p:sp>
      <p:sp>
        <p:nvSpPr>
          <p:cNvPr id="3" name="Content Placeholder 2"/>
          <p:cNvSpPr>
            <a:spLocks noGrp="1"/>
          </p:cNvSpPr>
          <p:nvPr>
            <p:ph sz="quarter" idx="10"/>
          </p:nvPr>
        </p:nvSpPr>
        <p:spPr>
          <a:xfrm>
            <a:off x="3684590" y="2120772"/>
            <a:ext cx="5434012" cy="3121025"/>
          </a:xfrm>
        </p:spPr>
        <p:txBody>
          <a:bodyPr/>
          <a:lstStyle/>
          <a:p>
            <a:pPr indent="0">
              <a:lnSpc>
                <a:spcPct val="100000"/>
              </a:lnSpc>
              <a:buNone/>
            </a:pPr>
            <a:r>
              <a:rPr lang="en-US" sz="1800" b="1" dirty="0"/>
              <a:t>Public</a:t>
            </a:r>
            <a:r>
              <a:rPr lang="en-US" sz="1800" dirty="0"/>
              <a:t> investment, from budgetary allocation, for public infrastructure and related services.</a:t>
            </a:r>
          </a:p>
          <a:p>
            <a:pPr indent="0">
              <a:lnSpc>
                <a:spcPct val="100000"/>
              </a:lnSpc>
              <a:buNone/>
            </a:pPr>
            <a:endParaRPr lang="en-US" sz="1800" dirty="0"/>
          </a:p>
          <a:p>
            <a:pPr indent="0">
              <a:lnSpc>
                <a:spcPct val="100000"/>
              </a:lnSpc>
              <a:buNone/>
            </a:pPr>
            <a:endParaRPr lang="en-US" sz="1800" dirty="0"/>
          </a:p>
          <a:p>
            <a:pPr indent="0">
              <a:lnSpc>
                <a:spcPct val="100000"/>
              </a:lnSpc>
              <a:buNone/>
            </a:pPr>
            <a:endParaRPr lang="en-US" sz="1800" dirty="0"/>
          </a:p>
          <a:p>
            <a:pPr indent="0">
              <a:lnSpc>
                <a:spcPct val="100000"/>
              </a:lnSpc>
              <a:buNone/>
            </a:pPr>
            <a:r>
              <a:rPr lang="en-US" sz="1800" b="1" dirty="0"/>
              <a:t>Private </a:t>
            </a:r>
            <a:r>
              <a:rPr lang="en-US" sz="1800" dirty="0"/>
              <a:t>investment, for purchasing assets, such as solar panels, energy efficient LED lights and electric vehicles.</a:t>
            </a:r>
          </a:p>
          <a:p>
            <a:pPr indent="0">
              <a:lnSpc>
                <a:spcPct val="100000"/>
              </a:lnSpc>
              <a:buNone/>
            </a:pPr>
            <a:endParaRPr lang="en-US" sz="1800" dirty="0"/>
          </a:p>
          <a:p>
            <a:pPr indent="0">
              <a:lnSpc>
                <a:spcPct val="100000"/>
              </a:lnSpc>
              <a:buNone/>
            </a:pPr>
            <a:endParaRPr lang="en-US" sz="1800" dirty="0"/>
          </a:p>
          <a:p>
            <a:pPr indent="0">
              <a:lnSpc>
                <a:spcPct val="100000"/>
              </a:lnSpc>
              <a:buNone/>
            </a:pPr>
            <a:r>
              <a:rPr lang="en-US" sz="1800" b="1" dirty="0"/>
              <a:t>Goal: </a:t>
            </a:r>
            <a:r>
              <a:rPr lang="en-US" sz="1800" dirty="0"/>
              <a:t>ensure adoption, lead by example. </a:t>
            </a:r>
          </a:p>
          <a:p>
            <a:pPr indent="0">
              <a:lnSpc>
                <a:spcPct val="100000"/>
              </a:lnSpc>
              <a:buNone/>
            </a:pPr>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29</a:t>
            </a:fld>
            <a:endParaRPr lang="en-US" sz="1100" noProof="0" dirty="0"/>
          </a:p>
        </p:txBody>
      </p:sp>
      <p:sp>
        <p:nvSpPr>
          <p:cNvPr id="6" name="Date Placeholder 3">
            <a:extLst>
              <a:ext uri="{FF2B5EF4-FFF2-40B4-BE49-F238E27FC236}">
                <a16:creationId xmlns:a16="http://schemas.microsoft.com/office/drawing/2014/main" id="{81CC29B4-B76A-274D-B182-37CEC74668DE}"/>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8" name="Picture 7">
            <a:extLst>
              <a:ext uri="{FF2B5EF4-FFF2-40B4-BE49-F238E27FC236}">
                <a16:creationId xmlns:a16="http://schemas.microsoft.com/office/drawing/2014/main" id="{1178D0BF-44BB-4740-9A37-2562F4C30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749" y="3567533"/>
            <a:ext cx="656017" cy="504934"/>
          </a:xfrm>
          <a:prstGeom prst="rect">
            <a:avLst/>
          </a:prstGeom>
        </p:spPr>
      </p:pic>
      <p:pic>
        <p:nvPicPr>
          <p:cNvPr id="4" name="Picture 3">
            <a:extLst>
              <a:ext uri="{FF2B5EF4-FFF2-40B4-BE49-F238E27FC236}">
                <a16:creationId xmlns:a16="http://schemas.microsoft.com/office/drawing/2014/main" id="{F477A86F-E4C2-9F43-872A-B5EE2CE593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1387" y="4845316"/>
            <a:ext cx="656016" cy="448011"/>
          </a:xfrm>
          <a:prstGeom prst="rect">
            <a:avLst/>
          </a:prstGeom>
        </p:spPr>
      </p:pic>
      <p:pic>
        <p:nvPicPr>
          <p:cNvPr id="10" name="Picture 9">
            <a:extLst>
              <a:ext uri="{FF2B5EF4-FFF2-40B4-BE49-F238E27FC236}">
                <a16:creationId xmlns:a16="http://schemas.microsoft.com/office/drawing/2014/main" id="{F280277E-5779-DC40-AC71-A40F54EB3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9749" y="2185704"/>
            <a:ext cx="656017" cy="541544"/>
          </a:xfrm>
          <a:prstGeom prst="rect">
            <a:avLst/>
          </a:prstGeom>
        </p:spPr>
      </p:pic>
    </p:spTree>
    <p:extLst>
      <p:ext uri="{BB962C8B-B14F-4D97-AF65-F5344CB8AC3E}">
        <p14:creationId xmlns:p14="http://schemas.microsoft.com/office/powerpoint/2010/main" val="2786596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a:extLst>
              <a:ext uri="{FF2B5EF4-FFF2-40B4-BE49-F238E27FC236}">
                <a16:creationId xmlns:a16="http://schemas.microsoft.com/office/drawing/2014/main" id="{FFE4F1A9-8257-5441-ADAF-7F4C288DB0BF}"/>
              </a:ext>
            </a:extLst>
          </p:cNvPr>
          <p:cNvSpPr txBox="1">
            <a:spLocks/>
          </p:cNvSpPr>
          <p:nvPr/>
        </p:nvSpPr>
        <p:spPr>
          <a:xfrm>
            <a:off x="1019175" y="3103781"/>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1</a:t>
            </a:r>
          </a:p>
        </p:txBody>
      </p:sp>
      <p:sp>
        <p:nvSpPr>
          <p:cNvPr id="6" name="Titel 2">
            <a:extLst>
              <a:ext uri="{FF2B5EF4-FFF2-40B4-BE49-F238E27FC236}">
                <a16:creationId xmlns:a16="http://schemas.microsoft.com/office/drawing/2014/main" id="{CACEF4CB-2521-3541-B8E5-3F9628F0AD6F}"/>
              </a:ext>
            </a:extLst>
          </p:cNvPr>
          <p:cNvSpPr txBox="1">
            <a:spLocks/>
          </p:cNvSpPr>
          <p:nvPr/>
        </p:nvSpPr>
        <p:spPr>
          <a:xfrm>
            <a:off x="1657815" y="3103782"/>
            <a:ext cx="5273863" cy="805024"/>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Rationale for advancing inclusive green economies</a:t>
            </a:r>
          </a:p>
        </p:txBody>
      </p:sp>
      <p:sp>
        <p:nvSpPr>
          <p:cNvPr id="7" name="TextBox 6">
            <a:extLst>
              <a:ext uri="{FF2B5EF4-FFF2-40B4-BE49-F238E27FC236}">
                <a16:creationId xmlns:a16="http://schemas.microsoft.com/office/drawing/2014/main" id="{CDF1843D-04CE-B945-9F48-36DC6DA6E4AB}"/>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963089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9129-D97A-4C8E-A264-E7591300B807}"/>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D8DF6DFC-002D-4328-8413-7AC1805090FD}"/>
              </a:ext>
            </a:extLst>
          </p:cNvPr>
          <p:cNvSpPr>
            <a:spLocks noGrp="1"/>
          </p:cNvSpPr>
          <p:nvPr>
            <p:ph sz="quarter" idx="10"/>
          </p:nvPr>
        </p:nvSpPr>
        <p:spPr>
          <a:xfrm>
            <a:off x="407988" y="2060575"/>
            <a:ext cx="4815945" cy="4176713"/>
          </a:xfrm>
        </p:spPr>
        <p:txBody>
          <a:bodyPr/>
          <a:lstStyle/>
          <a:p>
            <a:pPr indent="0">
              <a:buNone/>
            </a:pPr>
            <a:r>
              <a:rPr lang="en-US" sz="2000" b="1" dirty="0"/>
              <a:t>Morocco</a:t>
            </a:r>
            <a:endParaRPr lang="en-US" sz="2000" dirty="0"/>
          </a:p>
          <a:p>
            <a:pPr indent="0">
              <a:buNone/>
            </a:pPr>
            <a:endParaRPr lang="en-US" sz="1800" dirty="0"/>
          </a:p>
          <a:p>
            <a:pPr indent="0">
              <a:buNone/>
            </a:pPr>
            <a:r>
              <a:rPr lang="en-US" sz="1800" dirty="0"/>
              <a:t>direct public investments in clean energy (Plan Solaire, with $ 9bn committed), has created a market for renewable energy and delivered socio-economic benefits at the same time. </a:t>
            </a:r>
            <a:br>
              <a:rPr lang="en-US" sz="1800" dirty="0"/>
            </a:br>
            <a:endParaRPr lang="en-US" sz="1800" dirty="0"/>
          </a:p>
          <a:p>
            <a:pPr indent="0">
              <a:buNone/>
            </a:pPr>
            <a:r>
              <a:rPr lang="en-US" sz="1400" dirty="0"/>
              <a:t>Source: World Bank, 2012; Invest in Morocco, 2016; UNEP, 2018</a:t>
            </a:r>
          </a:p>
          <a:p>
            <a:pPr indent="0">
              <a:buNone/>
            </a:pPr>
            <a:endParaRPr lang="en-US" sz="1800" dirty="0"/>
          </a:p>
        </p:txBody>
      </p:sp>
      <p:sp>
        <p:nvSpPr>
          <p:cNvPr id="5" name="Slide Number Placeholder 4">
            <a:extLst>
              <a:ext uri="{FF2B5EF4-FFF2-40B4-BE49-F238E27FC236}">
                <a16:creationId xmlns:a16="http://schemas.microsoft.com/office/drawing/2014/main" id="{720F1B7E-ED3C-4DD1-A8F7-FC3E70425D39}"/>
              </a:ext>
            </a:extLst>
          </p:cNvPr>
          <p:cNvSpPr>
            <a:spLocks noGrp="1"/>
          </p:cNvSpPr>
          <p:nvPr>
            <p:ph type="sldNum" sz="quarter" idx="12"/>
          </p:nvPr>
        </p:nvSpPr>
        <p:spPr/>
        <p:txBody>
          <a:bodyPr/>
          <a:lstStyle/>
          <a:p>
            <a:fld id="{84059D9C-83B2-9046-9FF6-87A09DB9F967}" type="slidenum">
              <a:rPr lang="en-US" sz="1100" noProof="0" smtClean="0"/>
              <a:pPr/>
              <a:t>30</a:t>
            </a:fld>
            <a:endParaRPr lang="en-US" sz="1100" noProof="0" dirty="0"/>
          </a:p>
        </p:txBody>
      </p:sp>
      <p:sp>
        <p:nvSpPr>
          <p:cNvPr id="6" name="Date Placeholder 3">
            <a:extLst>
              <a:ext uri="{FF2B5EF4-FFF2-40B4-BE49-F238E27FC236}">
                <a16:creationId xmlns:a16="http://schemas.microsoft.com/office/drawing/2014/main" id="{E2392C86-492E-E840-84A5-9166DB184A88}"/>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7" name="Picture 6" descr="A close up of a guitar&#10;&#10;Description automatically generated">
            <a:extLst>
              <a:ext uri="{FF2B5EF4-FFF2-40B4-BE49-F238E27FC236}">
                <a16:creationId xmlns:a16="http://schemas.microsoft.com/office/drawing/2014/main" id="{2E518F10-3636-184C-9206-E72D5D726A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30214" y="2060574"/>
            <a:ext cx="5161786" cy="4797425"/>
          </a:xfrm>
          <a:prstGeom prst="rect">
            <a:avLst/>
          </a:prstGeom>
        </p:spPr>
      </p:pic>
      <p:sp>
        <p:nvSpPr>
          <p:cNvPr id="9" name="TextBox 8">
            <a:extLst>
              <a:ext uri="{FF2B5EF4-FFF2-40B4-BE49-F238E27FC236}">
                <a16:creationId xmlns:a16="http://schemas.microsoft.com/office/drawing/2014/main" id="{072C52E4-B292-A64F-914C-130A5EA5541C}"/>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17012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9129-D97A-4C8E-A264-E7591300B807}"/>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D8DF6DFC-002D-4328-8413-7AC1805090FD}"/>
              </a:ext>
            </a:extLst>
          </p:cNvPr>
          <p:cNvSpPr>
            <a:spLocks noGrp="1"/>
          </p:cNvSpPr>
          <p:nvPr>
            <p:ph sz="quarter" idx="10"/>
          </p:nvPr>
        </p:nvSpPr>
        <p:spPr>
          <a:xfrm>
            <a:off x="407988" y="2060575"/>
            <a:ext cx="4799012" cy="4176713"/>
          </a:xfrm>
        </p:spPr>
        <p:txBody>
          <a:bodyPr/>
          <a:lstStyle/>
          <a:p>
            <a:pPr indent="0">
              <a:buNone/>
            </a:pPr>
            <a:r>
              <a:rPr lang="en-US" sz="2000" b="1" dirty="0"/>
              <a:t>Brazil</a:t>
            </a:r>
            <a:r>
              <a:rPr lang="en-US" sz="2000" dirty="0"/>
              <a:t> </a:t>
            </a:r>
          </a:p>
          <a:p>
            <a:pPr indent="0">
              <a:buNone/>
            </a:pPr>
            <a:endParaRPr lang="en-US" sz="1800" dirty="0"/>
          </a:p>
          <a:p>
            <a:pPr indent="0">
              <a:buNone/>
            </a:pPr>
            <a:r>
              <a:rPr lang="en-US" sz="1800" dirty="0"/>
              <a:t>the ‘PAISS Industry’ </a:t>
            </a:r>
            <a:r>
              <a:rPr lang="en-US" sz="1800" dirty="0" err="1"/>
              <a:t>programme</a:t>
            </a:r>
            <a:r>
              <a:rPr lang="en-US" sz="1800" dirty="0"/>
              <a:t> combined credit, equity and non-reimbursable support for projects aimed at improving ethanol supply chain productivity and reducing CO2 emissions.</a:t>
            </a:r>
            <a:br>
              <a:rPr lang="en-US" sz="1800" dirty="0"/>
            </a:br>
            <a:endParaRPr lang="en-US" sz="1400" dirty="0"/>
          </a:p>
          <a:p>
            <a:pPr indent="0">
              <a:buNone/>
            </a:pPr>
            <a:endParaRPr lang="en-US" sz="1400" dirty="0"/>
          </a:p>
          <a:p>
            <a:pPr indent="0">
              <a:buNone/>
            </a:pPr>
            <a:r>
              <a:rPr lang="en-US" sz="1400" dirty="0"/>
              <a:t>Source: </a:t>
            </a:r>
            <a:r>
              <a:rPr lang="en-US" sz="1400" dirty="0" err="1"/>
              <a:t>Nyko</a:t>
            </a:r>
            <a:r>
              <a:rPr lang="en-US" sz="1400" dirty="0"/>
              <a:t> et al., 2010; Milanez et al., 2015; CGEE, 2016</a:t>
            </a:r>
          </a:p>
          <a:p>
            <a:pPr indent="0">
              <a:buNone/>
            </a:pPr>
            <a:endParaRPr lang="en-US" sz="1800" dirty="0"/>
          </a:p>
          <a:p>
            <a:pPr indent="0">
              <a:buNone/>
            </a:pPr>
            <a:endParaRPr lang="en-US" sz="1800" dirty="0"/>
          </a:p>
        </p:txBody>
      </p:sp>
      <p:sp>
        <p:nvSpPr>
          <p:cNvPr id="5" name="Slide Number Placeholder 4">
            <a:extLst>
              <a:ext uri="{FF2B5EF4-FFF2-40B4-BE49-F238E27FC236}">
                <a16:creationId xmlns:a16="http://schemas.microsoft.com/office/drawing/2014/main" id="{720F1B7E-ED3C-4DD1-A8F7-FC3E70425D39}"/>
              </a:ext>
            </a:extLst>
          </p:cNvPr>
          <p:cNvSpPr>
            <a:spLocks noGrp="1"/>
          </p:cNvSpPr>
          <p:nvPr>
            <p:ph type="sldNum" sz="quarter" idx="12"/>
          </p:nvPr>
        </p:nvSpPr>
        <p:spPr/>
        <p:txBody>
          <a:bodyPr/>
          <a:lstStyle/>
          <a:p>
            <a:fld id="{84059D9C-83B2-9046-9FF6-87A09DB9F967}" type="slidenum">
              <a:rPr lang="en-US" sz="1100" noProof="0" smtClean="0"/>
              <a:pPr/>
              <a:t>31</a:t>
            </a:fld>
            <a:endParaRPr lang="en-US" sz="1100" noProof="0" dirty="0"/>
          </a:p>
        </p:txBody>
      </p:sp>
      <p:sp>
        <p:nvSpPr>
          <p:cNvPr id="6" name="Date Placeholder 3">
            <a:extLst>
              <a:ext uri="{FF2B5EF4-FFF2-40B4-BE49-F238E27FC236}">
                <a16:creationId xmlns:a16="http://schemas.microsoft.com/office/drawing/2014/main" id="{E2392C86-492E-E840-84A5-9166DB184A88}"/>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8" name="Picture 7" descr="A picture containing mirror, sitting, window, table&#10;&#10;Description automatically generated">
            <a:extLst>
              <a:ext uri="{FF2B5EF4-FFF2-40B4-BE49-F238E27FC236}">
                <a16:creationId xmlns:a16="http://schemas.microsoft.com/office/drawing/2014/main" id="{F4B62048-D37E-8845-8236-9E228C9D04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1194" y="2017987"/>
            <a:ext cx="5230806" cy="4840013"/>
          </a:xfrm>
          <a:prstGeom prst="rect">
            <a:avLst/>
          </a:prstGeom>
        </p:spPr>
      </p:pic>
      <p:sp>
        <p:nvSpPr>
          <p:cNvPr id="9" name="TextBox 8">
            <a:extLst>
              <a:ext uri="{FF2B5EF4-FFF2-40B4-BE49-F238E27FC236}">
                <a16:creationId xmlns:a16="http://schemas.microsoft.com/office/drawing/2014/main" id="{383BC48F-A0E4-1E47-9394-1C6ADF5602F6}"/>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792635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POLICY INSTRUMENTS – INCENTIVES/DISINCENTIVES</a:t>
            </a:r>
          </a:p>
        </p:txBody>
      </p:sp>
      <p:sp>
        <p:nvSpPr>
          <p:cNvPr id="3" name="Content Placeholder 2"/>
          <p:cNvSpPr>
            <a:spLocks noGrp="1"/>
          </p:cNvSpPr>
          <p:nvPr>
            <p:ph sz="quarter" idx="10"/>
          </p:nvPr>
        </p:nvSpPr>
        <p:spPr>
          <a:xfrm>
            <a:off x="3982391" y="2529151"/>
            <a:ext cx="6245342" cy="2635515"/>
          </a:xfrm>
        </p:spPr>
        <p:txBody>
          <a:bodyPr/>
          <a:lstStyle/>
          <a:p>
            <a:pPr indent="0">
              <a:buNone/>
            </a:pPr>
            <a:r>
              <a:rPr lang="en-US" sz="1800" dirty="0"/>
              <a:t>Introduction of fiscal measures.</a:t>
            </a:r>
          </a:p>
          <a:p>
            <a:pPr indent="0">
              <a:buNone/>
            </a:pPr>
            <a:endParaRPr lang="en-US" sz="1800" dirty="0"/>
          </a:p>
          <a:p>
            <a:pPr indent="0">
              <a:buNone/>
            </a:pPr>
            <a:endParaRPr lang="en-US" sz="1800" dirty="0"/>
          </a:p>
          <a:p>
            <a:pPr indent="0">
              <a:buNone/>
            </a:pPr>
            <a:r>
              <a:rPr lang="en-US" sz="1800" b="1" dirty="0"/>
              <a:t>Goal: </a:t>
            </a:r>
            <a:r>
              <a:rPr lang="en-US" sz="1800" dirty="0"/>
              <a:t>stimulate or dissuade private investments. </a:t>
            </a:r>
          </a:p>
          <a:p>
            <a:pPr indent="0">
              <a:buNone/>
            </a:pPr>
            <a:endParaRPr lang="en-US" sz="1800" dirty="0"/>
          </a:p>
          <a:p>
            <a:pPr indent="0">
              <a:buNone/>
            </a:pPr>
            <a:endParaRPr lang="en-US" sz="1800" dirty="0"/>
          </a:p>
          <a:p>
            <a:pPr indent="0">
              <a:buNone/>
            </a:pPr>
            <a:r>
              <a:rPr lang="en-US" sz="1800" dirty="0"/>
              <a:t>These instruments guide the market through price signals, towards more sustainable production and consumption. </a:t>
            </a:r>
          </a:p>
          <a:p>
            <a:pPr indent="0">
              <a:buNone/>
            </a:pPr>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32</a:t>
            </a:fld>
            <a:endParaRPr lang="en-US" sz="1100" noProof="0" dirty="0"/>
          </a:p>
        </p:txBody>
      </p:sp>
      <p:sp>
        <p:nvSpPr>
          <p:cNvPr id="6" name="Date Placeholder 3">
            <a:extLst>
              <a:ext uri="{FF2B5EF4-FFF2-40B4-BE49-F238E27FC236}">
                <a16:creationId xmlns:a16="http://schemas.microsoft.com/office/drawing/2014/main" id="{4D93773D-E02A-E743-8C09-7EE90DAEFC05}"/>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7" name="Picture 6">
            <a:extLst>
              <a:ext uri="{FF2B5EF4-FFF2-40B4-BE49-F238E27FC236}">
                <a16:creationId xmlns:a16="http://schemas.microsoft.com/office/drawing/2014/main" id="{A5AA5474-4271-E140-AA0D-22D25B084F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1641" y="2411645"/>
            <a:ext cx="611626" cy="604213"/>
          </a:xfrm>
          <a:prstGeom prst="rect">
            <a:avLst/>
          </a:prstGeom>
        </p:spPr>
      </p:pic>
      <p:pic>
        <p:nvPicPr>
          <p:cNvPr id="12" name="Picture 11">
            <a:extLst>
              <a:ext uri="{FF2B5EF4-FFF2-40B4-BE49-F238E27FC236}">
                <a16:creationId xmlns:a16="http://schemas.microsoft.com/office/drawing/2014/main" id="{84F0EF58-3781-C148-A07E-6F7D2FA14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7895" y="3481783"/>
            <a:ext cx="588057" cy="299375"/>
          </a:xfrm>
          <a:prstGeom prst="rect">
            <a:avLst/>
          </a:prstGeom>
        </p:spPr>
      </p:pic>
      <p:pic>
        <p:nvPicPr>
          <p:cNvPr id="4" name="Picture 3">
            <a:extLst>
              <a:ext uri="{FF2B5EF4-FFF2-40B4-BE49-F238E27FC236}">
                <a16:creationId xmlns:a16="http://schemas.microsoft.com/office/drawing/2014/main" id="{185E2298-2DA4-F649-8E5B-74E74142D1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1641" y="4393809"/>
            <a:ext cx="512105" cy="512105"/>
          </a:xfrm>
          <a:prstGeom prst="rect">
            <a:avLst/>
          </a:prstGeom>
        </p:spPr>
      </p:pic>
    </p:spTree>
    <p:extLst>
      <p:ext uri="{BB962C8B-B14F-4D97-AF65-F5344CB8AC3E}">
        <p14:creationId xmlns:p14="http://schemas.microsoft.com/office/powerpoint/2010/main" val="2769112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C70A-1EB5-4870-9900-A6F44BB36568}"/>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B0E8F58A-C82E-4EFD-86D0-BAF6B622FE81}"/>
              </a:ext>
            </a:extLst>
          </p:cNvPr>
          <p:cNvSpPr>
            <a:spLocks noGrp="1"/>
          </p:cNvSpPr>
          <p:nvPr>
            <p:ph sz="quarter" idx="10"/>
          </p:nvPr>
        </p:nvSpPr>
        <p:spPr>
          <a:xfrm>
            <a:off x="407988" y="2060575"/>
            <a:ext cx="4274079" cy="4176713"/>
          </a:xfrm>
        </p:spPr>
        <p:txBody>
          <a:bodyPr/>
          <a:lstStyle/>
          <a:p>
            <a:pPr indent="0">
              <a:buNone/>
            </a:pPr>
            <a:r>
              <a:rPr lang="de-DE" sz="2000" b="1" dirty="0"/>
              <a:t>Germany</a:t>
            </a:r>
            <a:endParaRPr lang="de-DE" sz="2000" dirty="0"/>
          </a:p>
          <a:p>
            <a:pPr indent="0">
              <a:buNone/>
            </a:pPr>
            <a:endParaRPr lang="de-DE" sz="1800" dirty="0"/>
          </a:p>
          <a:p>
            <a:pPr indent="0">
              <a:buNone/>
            </a:pPr>
            <a:r>
              <a:rPr lang="de-DE" sz="1800" dirty="0"/>
              <a:t>under the Energiewende programme, Germany introduced feed-in tariffs complemented by low-cost loans for renewable energy. </a:t>
            </a:r>
            <a:br>
              <a:rPr lang="de-DE" sz="1800" dirty="0"/>
            </a:br>
            <a:endParaRPr lang="de-DE" sz="1400" dirty="0"/>
          </a:p>
          <a:p>
            <a:pPr indent="0">
              <a:buNone/>
            </a:pPr>
            <a:endParaRPr lang="de-DE" sz="1400" dirty="0"/>
          </a:p>
          <a:p>
            <a:pPr indent="0">
              <a:buNone/>
            </a:pPr>
            <a:endParaRPr lang="de-DE" sz="1400" dirty="0"/>
          </a:p>
          <a:p>
            <a:pPr indent="0">
              <a:buNone/>
            </a:pPr>
            <a:r>
              <a:rPr lang="en-US" sz="1400" dirty="0"/>
              <a:t>Source: </a:t>
            </a:r>
            <a:r>
              <a:rPr lang="en-US" sz="1400" dirty="0" err="1"/>
              <a:t>Lütkenhorst</a:t>
            </a:r>
            <a:r>
              <a:rPr lang="en-US" sz="1400" dirty="0"/>
              <a:t> &amp; Pegels, 2014</a:t>
            </a:r>
          </a:p>
          <a:p>
            <a:pPr indent="0">
              <a:buNone/>
            </a:pPr>
            <a:endParaRPr lang="en-US" sz="1800" b="1" dirty="0"/>
          </a:p>
        </p:txBody>
      </p:sp>
      <p:sp>
        <p:nvSpPr>
          <p:cNvPr id="5" name="Slide Number Placeholder 4">
            <a:extLst>
              <a:ext uri="{FF2B5EF4-FFF2-40B4-BE49-F238E27FC236}">
                <a16:creationId xmlns:a16="http://schemas.microsoft.com/office/drawing/2014/main" id="{DC50A544-14B1-461D-AAAC-3A3B6926DD41}"/>
              </a:ext>
            </a:extLst>
          </p:cNvPr>
          <p:cNvSpPr>
            <a:spLocks noGrp="1"/>
          </p:cNvSpPr>
          <p:nvPr>
            <p:ph type="sldNum" sz="quarter" idx="12"/>
          </p:nvPr>
        </p:nvSpPr>
        <p:spPr/>
        <p:txBody>
          <a:bodyPr/>
          <a:lstStyle/>
          <a:p>
            <a:fld id="{84059D9C-83B2-9046-9FF6-87A09DB9F967}" type="slidenum">
              <a:rPr lang="en-US" sz="1100" noProof="0" smtClean="0"/>
              <a:pPr/>
              <a:t>33</a:t>
            </a:fld>
            <a:endParaRPr lang="en-US" sz="1100" noProof="0" dirty="0"/>
          </a:p>
        </p:txBody>
      </p:sp>
      <p:sp>
        <p:nvSpPr>
          <p:cNvPr id="6" name="Date Placeholder 3">
            <a:extLst>
              <a:ext uri="{FF2B5EF4-FFF2-40B4-BE49-F238E27FC236}">
                <a16:creationId xmlns:a16="http://schemas.microsoft.com/office/drawing/2014/main" id="{1D3B7EAB-7B45-C24A-8FD0-03E95B76C8EF}"/>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9" name="Picture 8" descr="A view of a large building&#10;&#10;Description automatically generated">
            <a:extLst>
              <a:ext uri="{FF2B5EF4-FFF2-40B4-BE49-F238E27FC236}">
                <a16:creationId xmlns:a16="http://schemas.microsoft.com/office/drawing/2014/main" id="{C39B3233-DF08-7844-90C5-715FAA040E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4957" y="1929841"/>
            <a:ext cx="5187043" cy="4928159"/>
          </a:xfrm>
          <a:prstGeom prst="rect">
            <a:avLst/>
          </a:prstGeom>
        </p:spPr>
      </p:pic>
      <p:sp>
        <p:nvSpPr>
          <p:cNvPr id="8" name="TextBox 7">
            <a:extLst>
              <a:ext uri="{FF2B5EF4-FFF2-40B4-BE49-F238E27FC236}">
                <a16:creationId xmlns:a16="http://schemas.microsoft.com/office/drawing/2014/main" id="{4E792DC2-A778-534F-B41A-E6E2E7BB5C2E}"/>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648299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C70A-1EB5-4870-9900-A6F44BB36568}"/>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B0E8F58A-C82E-4EFD-86D0-BAF6B622FE81}"/>
              </a:ext>
            </a:extLst>
          </p:cNvPr>
          <p:cNvSpPr>
            <a:spLocks noGrp="1"/>
          </p:cNvSpPr>
          <p:nvPr>
            <p:ph sz="quarter" idx="10"/>
          </p:nvPr>
        </p:nvSpPr>
        <p:spPr>
          <a:xfrm>
            <a:off x="407989" y="2060575"/>
            <a:ext cx="4274078" cy="4176713"/>
          </a:xfrm>
        </p:spPr>
        <p:txBody>
          <a:bodyPr/>
          <a:lstStyle/>
          <a:p>
            <a:pPr indent="0">
              <a:buNone/>
            </a:pPr>
            <a:r>
              <a:rPr lang="en-US" sz="2000" b="1" dirty="0"/>
              <a:t>Brazil</a:t>
            </a:r>
            <a:r>
              <a:rPr lang="en-US" sz="2000" dirty="0"/>
              <a:t> </a:t>
            </a:r>
          </a:p>
          <a:p>
            <a:pPr indent="0">
              <a:buNone/>
            </a:pPr>
            <a:endParaRPr lang="en-US" sz="2000" dirty="0"/>
          </a:p>
          <a:p>
            <a:pPr indent="0">
              <a:buNone/>
            </a:pPr>
            <a:r>
              <a:rPr lang="en-US" sz="1800" dirty="0"/>
              <a:t>Incentives, such as sales tax reductions, for ethanol-powered vehicles and a price cap on ethanol significantly contributed to Brazil’s success in establishing bio-fuels in the late 1980s and early 1990s. </a:t>
            </a:r>
            <a:br>
              <a:rPr lang="en-US" sz="1800" dirty="0"/>
            </a:br>
            <a:endParaRPr lang="en-US" sz="1800" dirty="0"/>
          </a:p>
          <a:p>
            <a:pPr indent="0">
              <a:buNone/>
            </a:pPr>
            <a:endParaRPr lang="en-US" sz="1800" dirty="0"/>
          </a:p>
          <a:p>
            <a:pPr indent="0">
              <a:buNone/>
            </a:pPr>
            <a:r>
              <a:rPr lang="en-US" sz="1400" dirty="0"/>
              <a:t>Source: BNDES &amp; CGEE, 2008; Meyer et al., 2012</a:t>
            </a:r>
            <a:endParaRPr lang="en-US" sz="1800" dirty="0"/>
          </a:p>
        </p:txBody>
      </p:sp>
      <p:sp>
        <p:nvSpPr>
          <p:cNvPr id="5" name="Slide Number Placeholder 4">
            <a:extLst>
              <a:ext uri="{FF2B5EF4-FFF2-40B4-BE49-F238E27FC236}">
                <a16:creationId xmlns:a16="http://schemas.microsoft.com/office/drawing/2014/main" id="{DC50A544-14B1-461D-AAAC-3A3B6926DD41}"/>
              </a:ext>
            </a:extLst>
          </p:cNvPr>
          <p:cNvSpPr>
            <a:spLocks noGrp="1"/>
          </p:cNvSpPr>
          <p:nvPr>
            <p:ph type="sldNum" sz="quarter" idx="12"/>
          </p:nvPr>
        </p:nvSpPr>
        <p:spPr/>
        <p:txBody>
          <a:bodyPr/>
          <a:lstStyle/>
          <a:p>
            <a:fld id="{84059D9C-83B2-9046-9FF6-87A09DB9F967}" type="slidenum">
              <a:rPr lang="en-US" sz="1100" noProof="0" smtClean="0"/>
              <a:pPr/>
              <a:t>34</a:t>
            </a:fld>
            <a:endParaRPr lang="en-US" sz="1100" noProof="0" dirty="0"/>
          </a:p>
        </p:txBody>
      </p:sp>
      <p:sp>
        <p:nvSpPr>
          <p:cNvPr id="6" name="Date Placeholder 3">
            <a:extLst>
              <a:ext uri="{FF2B5EF4-FFF2-40B4-BE49-F238E27FC236}">
                <a16:creationId xmlns:a16="http://schemas.microsoft.com/office/drawing/2014/main" id="{1D3B7EAB-7B45-C24A-8FD0-03E95B76C8EF}"/>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9" name="Picture 8" descr="A reflection of a mirror&#10;&#10;Description automatically generated">
            <a:extLst>
              <a:ext uri="{FF2B5EF4-FFF2-40B4-BE49-F238E27FC236}">
                <a16:creationId xmlns:a16="http://schemas.microsoft.com/office/drawing/2014/main" id="{5E057058-7DC7-7540-A361-07BBB3ED94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74328" y="1919156"/>
            <a:ext cx="5317671" cy="4938844"/>
          </a:xfrm>
          <a:prstGeom prst="rect">
            <a:avLst/>
          </a:prstGeom>
        </p:spPr>
      </p:pic>
      <p:sp>
        <p:nvSpPr>
          <p:cNvPr id="8" name="TextBox 7">
            <a:extLst>
              <a:ext uri="{FF2B5EF4-FFF2-40B4-BE49-F238E27FC236}">
                <a16:creationId xmlns:a16="http://schemas.microsoft.com/office/drawing/2014/main" id="{F5D9085B-8F42-7442-B5FA-AC7C0CCD9208}"/>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107571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POLICY INSTRUMENTS – PUBLIC TARGETS MANDATED BY LAW</a:t>
            </a:r>
          </a:p>
        </p:txBody>
      </p:sp>
      <p:sp>
        <p:nvSpPr>
          <p:cNvPr id="3" name="Content Placeholder 2"/>
          <p:cNvSpPr>
            <a:spLocks noGrp="1"/>
          </p:cNvSpPr>
          <p:nvPr>
            <p:ph sz="quarter" idx="10"/>
          </p:nvPr>
        </p:nvSpPr>
        <p:spPr>
          <a:xfrm>
            <a:off x="3869267" y="2822172"/>
            <a:ext cx="5444067" cy="1664101"/>
          </a:xfrm>
        </p:spPr>
        <p:txBody>
          <a:bodyPr/>
          <a:lstStyle/>
          <a:p>
            <a:pPr indent="0">
              <a:buNone/>
            </a:pPr>
            <a:r>
              <a:rPr lang="en-US" sz="2000" dirty="0"/>
              <a:t>Establishment of laws, regulations and standards as the formal enactment of targets.</a:t>
            </a:r>
          </a:p>
          <a:p>
            <a:pPr indent="0">
              <a:buNone/>
            </a:pPr>
            <a:endParaRPr lang="en-US" sz="2000" dirty="0"/>
          </a:p>
          <a:p>
            <a:pPr indent="0">
              <a:buNone/>
            </a:pPr>
            <a:endParaRPr lang="en-US" sz="2000" dirty="0"/>
          </a:p>
          <a:p>
            <a:pPr indent="0">
              <a:buNone/>
            </a:pPr>
            <a:r>
              <a:rPr lang="en-US" sz="2000" b="1" dirty="0"/>
              <a:t>Goal: </a:t>
            </a:r>
            <a:r>
              <a:rPr lang="en-US" sz="2000" dirty="0"/>
              <a:t>to ensure enforcement and compliance.</a:t>
            </a:r>
          </a:p>
          <a:p>
            <a:pPr indent="0">
              <a:buNone/>
            </a:pPr>
            <a:endParaRPr lang="en-US" sz="20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35</a:t>
            </a:fld>
            <a:endParaRPr lang="en-US" noProof="0" dirty="0"/>
          </a:p>
        </p:txBody>
      </p:sp>
      <p:sp>
        <p:nvSpPr>
          <p:cNvPr id="6" name="Date Placeholder 3">
            <a:extLst>
              <a:ext uri="{FF2B5EF4-FFF2-40B4-BE49-F238E27FC236}">
                <a16:creationId xmlns:a16="http://schemas.microsoft.com/office/drawing/2014/main" id="{37FF5EE7-D777-5C40-8FD1-87D4A5301112}"/>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7" name="Picture 6">
            <a:extLst>
              <a:ext uri="{FF2B5EF4-FFF2-40B4-BE49-F238E27FC236}">
                <a16:creationId xmlns:a16="http://schemas.microsoft.com/office/drawing/2014/main" id="{6E5003A6-0558-2645-98C8-D0CE92D36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2938" y="2822172"/>
            <a:ext cx="731191" cy="669150"/>
          </a:xfrm>
          <a:prstGeom prst="rect">
            <a:avLst/>
          </a:prstGeom>
        </p:spPr>
      </p:pic>
      <p:pic>
        <p:nvPicPr>
          <p:cNvPr id="4" name="Picture 3">
            <a:extLst>
              <a:ext uri="{FF2B5EF4-FFF2-40B4-BE49-F238E27FC236}">
                <a16:creationId xmlns:a16="http://schemas.microsoft.com/office/drawing/2014/main" id="{E15672A5-743D-BF4E-BC70-852040C4B6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2496" y="3946255"/>
            <a:ext cx="508177" cy="712316"/>
          </a:xfrm>
          <a:prstGeom prst="rect">
            <a:avLst/>
          </a:prstGeom>
        </p:spPr>
      </p:pic>
    </p:spTree>
    <p:extLst>
      <p:ext uri="{BB962C8B-B14F-4D97-AF65-F5344CB8AC3E}">
        <p14:creationId xmlns:p14="http://schemas.microsoft.com/office/powerpoint/2010/main" val="984966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56AC-AC36-458F-8653-78364B08CC3F}"/>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77202083-B958-48F8-8D0C-EBBEDBF3BA69}"/>
              </a:ext>
            </a:extLst>
          </p:cNvPr>
          <p:cNvSpPr>
            <a:spLocks noGrp="1"/>
          </p:cNvSpPr>
          <p:nvPr>
            <p:ph sz="quarter" idx="10"/>
          </p:nvPr>
        </p:nvSpPr>
        <p:spPr>
          <a:xfrm>
            <a:off x="407988" y="2060575"/>
            <a:ext cx="3901545" cy="4176713"/>
          </a:xfrm>
        </p:spPr>
        <p:txBody>
          <a:bodyPr/>
          <a:lstStyle/>
          <a:p>
            <a:pPr indent="0">
              <a:buNone/>
            </a:pPr>
            <a:r>
              <a:rPr lang="en-US" sz="2000" b="1" dirty="0"/>
              <a:t>Morocco</a:t>
            </a:r>
            <a:endParaRPr lang="en-US" sz="2000" dirty="0"/>
          </a:p>
          <a:p>
            <a:pPr indent="0">
              <a:buNone/>
            </a:pPr>
            <a:endParaRPr lang="en-US" sz="1800" dirty="0"/>
          </a:p>
          <a:p>
            <a:pPr indent="0">
              <a:buNone/>
            </a:pPr>
            <a:r>
              <a:rPr lang="en-US" sz="1800" dirty="0"/>
              <a:t>a favorable legal framework, such as Law 13-09, providing access to the grid, was critical for establishing a market for renewable energy. </a:t>
            </a:r>
            <a:br>
              <a:rPr lang="en-US" sz="1800" dirty="0"/>
            </a:br>
            <a:endParaRPr lang="en-US" sz="1400" dirty="0"/>
          </a:p>
          <a:p>
            <a:pPr indent="0">
              <a:buNone/>
            </a:pPr>
            <a:endParaRPr lang="en-US" sz="1400" dirty="0"/>
          </a:p>
          <a:p>
            <a:pPr indent="0">
              <a:buNone/>
            </a:pPr>
            <a:r>
              <a:rPr lang="en-US" sz="1400" dirty="0"/>
              <a:t>Source: </a:t>
            </a:r>
            <a:r>
              <a:rPr lang="en-US" sz="1400" dirty="0" err="1"/>
              <a:t>Daouda</a:t>
            </a:r>
            <a:r>
              <a:rPr lang="en-US" sz="1400" dirty="0"/>
              <a:t>, 2016</a:t>
            </a:r>
            <a:endParaRPr lang="en-US" sz="1800" dirty="0"/>
          </a:p>
        </p:txBody>
      </p:sp>
      <p:sp>
        <p:nvSpPr>
          <p:cNvPr id="5" name="Slide Number Placeholder 4">
            <a:extLst>
              <a:ext uri="{FF2B5EF4-FFF2-40B4-BE49-F238E27FC236}">
                <a16:creationId xmlns:a16="http://schemas.microsoft.com/office/drawing/2014/main" id="{ACF4ECA7-FA6F-4997-AF0B-C266A11C53E5}"/>
              </a:ext>
            </a:extLst>
          </p:cNvPr>
          <p:cNvSpPr>
            <a:spLocks noGrp="1"/>
          </p:cNvSpPr>
          <p:nvPr>
            <p:ph type="sldNum" sz="quarter" idx="12"/>
          </p:nvPr>
        </p:nvSpPr>
        <p:spPr/>
        <p:txBody>
          <a:bodyPr/>
          <a:lstStyle/>
          <a:p>
            <a:fld id="{84059D9C-83B2-9046-9FF6-87A09DB9F967}" type="slidenum">
              <a:rPr lang="en-US" sz="1100" noProof="0" smtClean="0"/>
              <a:pPr/>
              <a:t>36</a:t>
            </a:fld>
            <a:endParaRPr lang="en-US" sz="1100" noProof="0" dirty="0"/>
          </a:p>
        </p:txBody>
      </p:sp>
      <p:sp>
        <p:nvSpPr>
          <p:cNvPr id="6" name="Date Placeholder 3">
            <a:extLst>
              <a:ext uri="{FF2B5EF4-FFF2-40B4-BE49-F238E27FC236}">
                <a16:creationId xmlns:a16="http://schemas.microsoft.com/office/drawing/2014/main" id="{AC113309-38C2-4E47-8993-29CFC7D28F6A}"/>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9" name="Picture 8" descr="A picture containing photo, round, view, large&#10;&#10;Description automatically generated">
            <a:extLst>
              <a:ext uri="{FF2B5EF4-FFF2-40B4-BE49-F238E27FC236}">
                <a16:creationId xmlns:a16="http://schemas.microsoft.com/office/drawing/2014/main" id="{6CFB3D60-6BCC-D548-8217-2F7A4D4467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1285" y="1949073"/>
            <a:ext cx="5170715" cy="4908927"/>
          </a:xfrm>
          <a:prstGeom prst="rect">
            <a:avLst/>
          </a:prstGeom>
        </p:spPr>
      </p:pic>
      <p:sp>
        <p:nvSpPr>
          <p:cNvPr id="8" name="TextBox 7">
            <a:extLst>
              <a:ext uri="{FF2B5EF4-FFF2-40B4-BE49-F238E27FC236}">
                <a16:creationId xmlns:a16="http://schemas.microsoft.com/office/drawing/2014/main" id="{2466C2AB-90F5-4F44-8C65-528010BFC1D7}"/>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4009812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56AC-AC36-458F-8653-78364B08CC3F}"/>
              </a:ext>
            </a:extLst>
          </p:cNvPr>
          <p:cNvSpPr>
            <a:spLocks noGrp="1"/>
          </p:cNvSpPr>
          <p:nvPr>
            <p:ph type="title"/>
          </p:nvPr>
        </p:nvSpPr>
        <p:spPr/>
        <p:txBody>
          <a:bodyPr/>
          <a:lstStyle/>
          <a:p>
            <a:r>
              <a:rPr lang="en-US" sz="2400" dirty="0"/>
              <a:t>EXAMPLES</a:t>
            </a:r>
          </a:p>
        </p:txBody>
      </p:sp>
      <p:sp>
        <p:nvSpPr>
          <p:cNvPr id="3" name="Content Placeholder 2">
            <a:extLst>
              <a:ext uri="{FF2B5EF4-FFF2-40B4-BE49-F238E27FC236}">
                <a16:creationId xmlns:a16="http://schemas.microsoft.com/office/drawing/2014/main" id="{77202083-B958-48F8-8D0C-EBBEDBF3BA69}"/>
              </a:ext>
            </a:extLst>
          </p:cNvPr>
          <p:cNvSpPr>
            <a:spLocks noGrp="1"/>
          </p:cNvSpPr>
          <p:nvPr>
            <p:ph sz="quarter" idx="10"/>
          </p:nvPr>
        </p:nvSpPr>
        <p:spPr>
          <a:xfrm>
            <a:off x="407989" y="2060575"/>
            <a:ext cx="4307944" cy="4176713"/>
          </a:xfrm>
        </p:spPr>
        <p:txBody>
          <a:bodyPr/>
          <a:lstStyle/>
          <a:p>
            <a:pPr indent="0">
              <a:buNone/>
            </a:pPr>
            <a:r>
              <a:rPr lang="en-US" sz="2000" b="1" dirty="0"/>
              <a:t>China</a:t>
            </a:r>
            <a:r>
              <a:rPr lang="en-US" sz="2000" dirty="0"/>
              <a:t>: </a:t>
            </a:r>
          </a:p>
          <a:p>
            <a:pPr indent="0">
              <a:buNone/>
            </a:pPr>
            <a:endParaRPr lang="en-US" sz="1800" dirty="0"/>
          </a:p>
          <a:p>
            <a:pPr indent="0">
              <a:buNone/>
            </a:pPr>
            <a:r>
              <a:rPr lang="en-US" sz="1800" dirty="0"/>
              <a:t>in 2017, China imposed an electric vehicle quota on carmakers, mandating 8% of new cars to have an electric engine in 2018 and 12% by 2020. </a:t>
            </a:r>
            <a:br>
              <a:rPr lang="en-US" sz="1800" dirty="0"/>
            </a:br>
            <a:endParaRPr lang="en-US" sz="1800" dirty="0"/>
          </a:p>
          <a:p>
            <a:pPr indent="0">
              <a:buNone/>
            </a:pPr>
            <a:endParaRPr lang="en-US" sz="1800" dirty="0"/>
          </a:p>
          <a:p>
            <a:pPr indent="0">
              <a:buNone/>
            </a:pPr>
            <a:r>
              <a:rPr lang="en-US" sz="1400" dirty="0"/>
              <a:t>Source:</a:t>
            </a:r>
            <a:r>
              <a:rPr lang="en-US" sz="1800" dirty="0"/>
              <a:t> </a:t>
            </a:r>
            <a:r>
              <a:rPr lang="en-US" sz="1400" dirty="0"/>
              <a:t>The Guardian, 2017; UNEP, 2018</a:t>
            </a:r>
            <a:endParaRPr lang="en-US" sz="1800" dirty="0"/>
          </a:p>
        </p:txBody>
      </p:sp>
      <p:sp>
        <p:nvSpPr>
          <p:cNvPr id="5" name="Slide Number Placeholder 4">
            <a:extLst>
              <a:ext uri="{FF2B5EF4-FFF2-40B4-BE49-F238E27FC236}">
                <a16:creationId xmlns:a16="http://schemas.microsoft.com/office/drawing/2014/main" id="{ACF4ECA7-FA6F-4997-AF0B-C266A11C53E5}"/>
              </a:ext>
            </a:extLst>
          </p:cNvPr>
          <p:cNvSpPr>
            <a:spLocks noGrp="1"/>
          </p:cNvSpPr>
          <p:nvPr>
            <p:ph type="sldNum" sz="quarter" idx="12"/>
          </p:nvPr>
        </p:nvSpPr>
        <p:spPr/>
        <p:txBody>
          <a:bodyPr/>
          <a:lstStyle/>
          <a:p>
            <a:fld id="{84059D9C-83B2-9046-9FF6-87A09DB9F967}" type="slidenum">
              <a:rPr lang="en-US" sz="1100" noProof="0" smtClean="0"/>
              <a:pPr/>
              <a:t>37</a:t>
            </a:fld>
            <a:endParaRPr lang="en-US" sz="1100" noProof="0" dirty="0"/>
          </a:p>
        </p:txBody>
      </p:sp>
      <p:sp>
        <p:nvSpPr>
          <p:cNvPr id="6" name="Date Placeholder 3">
            <a:extLst>
              <a:ext uri="{FF2B5EF4-FFF2-40B4-BE49-F238E27FC236}">
                <a16:creationId xmlns:a16="http://schemas.microsoft.com/office/drawing/2014/main" id="{AC113309-38C2-4E47-8993-29CFC7D28F6A}"/>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pic>
        <p:nvPicPr>
          <p:cNvPr id="9" name="Picture 8" descr="A close up of a sign&#10;&#10;Description automatically generated">
            <a:extLst>
              <a:ext uri="{FF2B5EF4-FFF2-40B4-BE49-F238E27FC236}">
                <a16:creationId xmlns:a16="http://schemas.microsoft.com/office/drawing/2014/main" id="{2D1839EC-F112-3D4B-9591-B823773675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37614" y="1960868"/>
            <a:ext cx="5154386" cy="4897132"/>
          </a:xfrm>
          <a:prstGeom prst="rect">
            <a:avLst/>
          </a:prstGeom>
        </p:spPr>
      </p:pic>
      <p:sp>
        <p:nvSpPr>
          <p:cNvPr id="8" name="TextBox 7">
            <a:extLst>
              <a:ext uri="{FF2B5EF4-FFF2-40B4-BE49-F238E27FC236}">
                <a16:creationId xmlns:a16="http://schemas.microsoft.com/office/drawing/2014/main" id="{76E95CAA-796C-A24B-AACD-07592B797537}"/>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96372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8160279" cy="528234"/>
          </a:xfrm>
        </p:spPr>
        <p:txBody>
          <a:bodyPr/>
          <a:lstStyle/>
          <a:p>
            <a:r>
              <a:rPr lang="en-US" sz="2400" dirty="0"/>
              <a:t>POLICY INSTRUMENTS – SOCIAL INTERVENTIONS</a:t>
            </a:r>
          </a:p>
        </p:txBody>
      </p:sp>
      <p:sp>
        <p:nvSpPr>
          <p:cNvPr id="3" name="Content Placeholder 2"/>
          <p:cNvSpPr>
            <a:spLocks noGrp="1"/>
          </p:cNvSpPr>
          <p:nvPr>
            <p:ph sz="quarter" idx="10"/>
          </p:nvPr>
        </p:nvSpPr>
        <p:spPr>
          <a:xfrm>
            <a:off x="407988" y="2357027"/>
            <a:ext cx="3920068" cy="3292220"/>
          </a:xfrm>
        </p:spPr>
        <p:txBody>
          <a:bodyPr/>
          <a:lstStyle/>
          <a:p>
            <a:pPr marL="285750" indent="-285750">
              <a:buSzPct val="100000"/>
            </a:pPr>
            <a:r>
              <a:rPr lang="en-US" sz="1800" dirty="0"/>
              <a:t>Aimed at informing the public</a:t>
            </a:r>
          </a:p>
          <a:p>
            <a:pPr marL="285750" indent="-285750">
              <a:buSzPct val="100000"/>
            </a:pPr>
            <a:endParaRPr lang="en-US" sz="1800" dirty="0"/>
          </a:p>
          <a:p>
            <a:pPr marL="285750" indent="-285750">
              <a:buSzPct val="100000"/>
            </a:pPr>
            <a:r>
              <a:rPr lang="en-US" sz="1800" b="1" dirty="0"/>
              <a:t>Goal: </a:t>
            </a:r>
            <a:r>
              <a:rPr lang="en-US" sz="1800" dirty="0"/>
              <a:t>stimulate voluntary changes in behavior</a:t>
            </a:r>
          </a:p>
          <a:p>
            <a:pPr marL="285750" indent="-285750">
              <a:buSzPct val="100000"/>
            </a:pPr>
            <a:endParaRPr lang="en-US" sz="1800" dirty="0"/>
          </a:p>
          <a:p>
            <a:pPr marL="285750" indent="-285750">
              <a:buSzPct val="100000"/>
            </a:pPr>
            <a:r>
              <a:rPr lang="en-US" sz="1800" b="1" dirty="0"/>
              <a:t>Interventions: </a:t>
            </a:r>
            <a:r>
              <a:rPr lang="en-US" sz="1800" dirty="0"/>
              <a:t>capacity building (personal and institutional) and awareness raising</a:t>
            </a:r>
          </a:p>
          <a:p>
            <a:pPr marL="285750" indent="-285750">
              <a:buSzPct val="100000"/>
            </a:pPr>
            <a:endParaRPr lang="en-US" sz="1800" dirty="0"/>
          </a:p>
          <a:p>
            <a:pPr marL="285750" indent="-285750">
              <a:buSzPct val="100000"/>
            </a:pPr>
            <a:r>
              <a:rPr lang="en-US" sz="1800" dirty="0"/>
              <a:t>No reliance on economic incentives</a:t>
            </a:r>
          </a:p>
          <a:p>
            <a:pPr marL="285750" indent="-285750">
              <a:buSzPct val="100000"/>
            </a:pPr>
            <a:endParaRPr lang="en-US" sz="1800" dirty="0"/>
          </a:p>
        </p:txBody>
      </p:sp>
      <p:pic>
        <p:nvPicPr>
          <p:cNvPr id="6" name="Picture 5">
            <a:extLst>
              <a:ext uri="{FF2B5EF4-FFF2-40B4-BE49-F238E27FC236}">
                <a16:creationId xmlns:a16="http://schemas.microsoft.com/office/drawing/2014/main" id="{F8BE1A53-472C-4CCC-987C-E015CB7C6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853777"/>
            <a:ext cx="4825365" cy="4677729"/>
          </a:xfrm>
          <a:prstGeom prst="rect">
            <a:avLst/>
          </a:prstGeom>
        </p:spPr>
      </p:pic>
      <p:sp>
        <p:nvSpPr>
          <p:cNvPr id="7" name="TextBox 6"/>
          <p:cNvSpPr txBox="1"/>
          <p:nvPr/>
        </p:nvSpPr>
        <p:spPr>
          <a:xfrm>
            <a:off x="9604070" y="6291406"/>
            <a:ext cx="1589922" cy="276999"/>
          </a:xfrm>
          <a:prstGeom prst="rect">
            <a:avLst/>
          </a:prstGeom>
          <a:noFill/>
        </p:spPr>
        <p:txBody>
          <a:bodyPr wrap="none" rtlCol="0">
            <a:spAutoFit/>
          </a:bodyPr>
          <a:lstStyle/>
          <a:p>
            <a:r>
              <a:rPr lang="en-US" sz="1200" dirty="0"/>
              <a:t>Source: UNEP, 2019</a:t>
            </a:r>
          </a:p>
        </p:txBody>
      </p:sp>
      <p:sp>
        <p:nvSpPr>
          <p:cNvPr id="8" name="Date Placeholder 3">
            <a:extLst>
              <a:ext uri="{FF2B5EF4-FFF2-40B4-BE49-F238E27FC236}">
                <a16:creationId xmlns:a16="http://schemas.microsoft.com/office/drawing/2014/main" id="{AE421238-D701-B54A-8F3F-37B77732AB9B}"/>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sp>
        <p:nvSpPr>
          <p:cNvPr id="9" name="Slide Number Placeholder 4">
            <a:extLst>
              <a:ext uri="{FF2B5EF4-FFF2-40B4-BE49-F238E27FC236}">
                <a16:creationId xmlns:a16="http://schemas.microsoft.com/office/drawing/2014/main" id="{1FB12AB3-7F6B-DE40-8DBC-3DAAEEF5879F}"/>
              </a:ext>
            </a:extLst>
          </p:cNvPr>
          <p:cNvSpPr txBox="1">
            <a:spLocks/>
          </p:cNvSpPr>
          <p:nvPr/>
        </p:nvSpPr>
        <p:spPr>
          <a:xfrm>
            <a:off x="10862409" y="6348944"/>
            <a:ext cx="1011275" cy="365125"/>
          </a:xfrm>
          <a:prstGeom prst="rect">
            <a:avLst/>
          </a:prstGeom>
        </p:spPr>
        <p:txBody>
          <a:bodyPr vert="horz" lIns="90000" tIns="45720" rIns="0" bIns="45720" rtlCol="0" anchor="ctr"/>
          <a:lstStyle>
            <a:defPPr>
              <a:defRPr lang="de-DE"/>
            </a:defPPr>
            <a:lvl1pPr marL="0" algn="r" defTabSz="914400" rtl="0" eaLnBrk="1" latinLnBrk="0" hangingPunct="1">
              <a:defRPr sz="1200" kern="1200">
                <a:solidFill>
                  <a:srgbClr val="71A5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59D9C-83B2-9046-9FF6-87A09DB9F967}" type="slidenum">
              <a:rPr lang="en-US" sz="1100" smtClean="0"/>
              <a:pPr/>
              <a:t>38</a:t>
            </a:fld>
            <a:endParaRPr lang="en-US" sz="1100" dirty="0"/>
          </a:p>
        </p:txBody>
      </p:sp>
      <p:sp>
        <p:nvSpPr>
          <p:cNvPr id="14" name="Rectangle 13">
            <a:extLst>
              <a:ext uri="{FF2B5EF4-FFF2-40B4-BE49-F238E27FC236}">
                <a16:creationId xmlns:a16="http://schemas.microsoft.com/office/drawing/2014/main" id="{0C8D651E-646B-4345-9C06-2394DA0BD78C}"/>
              </a:ext>
            </a:extLst>
          </p:cNvPr>
          <p:cNvSpPr/>
          <p:nvPr/>
        </p:nvSpPr>
        <p:spPr>
          <a:xfrm>
            <a:off x="5823373" y="1630342"/>
            <a:ext cx="2169184" cy="338554"/>
          </a:xfrm>
          <a:prstGeom prst="rect">
            <a:avLst/>
          </a:prstGeom>
        </p:spPr>
        <p:txBody>
          <a:bodyPr wrap="none">
            <a:spAutoFit/>
          </a:bodyPr>
          <a:lstStyle/>
          <a:p>
            <a:r>
              <a:rPr lang="en-US" sz="1600" dirty="0"/>
              <a:t>GI-REC pilot process </a:t>
            </a:r>
            <a:endParaRPr lang="en-BR" sz="1600" dirty="0"/>
          </a:p>
        </p:txBody>
      </p:sp>
    </p:spTree>
    <p:extLst>
      <p:ext uri="{BB962C8B-B14F-4D97-AF65-F5344CB8AC3E}">
        <p14:creationId xmlns:p14="http://schemas.microsoft.com/office/powerpoint/2010/main" val="1330668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D79D-D574-40D7-9938-8E99BE13A926}"/>
              </a:ext>
            </a:extLst>
          </p:cNvPr>
          <p:cNvSpPr>
            <a:spLocks noGrp="1"/>
          </p:cNvSpPr>
          <p:nvPr>
            <p:ph type="title"/>
          </p:nvPr>
        </p:nvSpPr>
        <p:spPr/>
        <p:txBody>
          <a:bodyPr/>
          <a:lstStyle/>
          <a:p>
            <a:r>
              <a:rPr lang="en-US" sz="2400" dirty="0"/>
              <a:t>EXAMPLE</a:t>
            </a:r>
          </a:p>
        </p:txBody>
      </p:sp>
      <p:sp>
        <p:nvSpPr>
          <p:cNvPr id="3" name="Content Placeholder 2">
            <a:extLst>
              <a:ext uri="{FF2B5EF4-FFF2-40B4-BE49-F238E27FC236}">
                <a16:creationId xmlns:a16="http://schemas.microsoft.com/office/drawing/2014/main" id="{B6C532BD-760D-4932-9E90-FA9D2D230B65}"/>
              </a:ext>
            </a:extLst>
          </p:cNvPr>
          <p:cNvSpPr>
            <a:spLocks noGrp="1"/>
          </p:cNvSpPr>
          <p:nvPr>
            <p:ph sz="quarter" idx="10"/>
          </p:nvPr>
        </p:nvSpPr>
        <p:spPr>
          <a:xfrm>
            <a:off x="407988" y="2205323"/>
            <a:ext cx="3574403" cy="2447353"/>
          </a:xfrm>
        </p:spPr>
        <p:txBody>
          <a:bodyPr/>
          <a:lstStyle/>
          <a:p>
            <a:pPr indent="0">
              <a:buNone/>
            </a:pPr>
            <a:r>
              <a:rPr lang="en-US" sz="2000" b="1" dirty="0"/>
              <a:t>China</a:t>
            </a:r>
            <a:endParaRPr lang="en-US" sz="2000" dirty="0"/>
          </a:p>
          <a:p>
            <a:pPr indent="0">
              <a:buNone/>
            </a:pPr>
            <a:endParaRPr lang="en-US" sz="1800" dirty="0"/>
          </a:p>
          <a:p>
            <a:pPr indent="0">
              <a:buNone/>
            </a:pPr>
            <a:r>
              <a:rPr lang="en-US" sz="1800" dirty="0"/>
              <a:t>in 2009, the ‘Ten Cities, Thousand Vehicles‘ </a:t>
            </a:r>
            <a:r>
              <a:rPr lang="en-US" sz="1800" dirty="0" err="1"/>
              <a:t>programme</a:t>
            </a:r>
            <a:r>
              <a:rPr lang="en-US" sz="1800" dirty="0"/>
              <a:t> launched electric vehicle demonstration projects in 13 Chinese cities and added 12 more later on. </a:t>
            </a:r>
            <a:br>
              <a:rPr lang="en-US" sz="1800" dirty="0"/>
            </a:br>
            <a:r>
              <a:rPr lang="en-US" sz="1400" dirty="0"/>
              <a:t>(ADB, 2009)</a:t>
            </a:r>
            <a:endParaRPr lang="en-US" sz="1800" dirty="0"/>
          </a:p>
        </p:txBody>
      </p:sp>
      <p:sp>
        <p:nvSpPr>
          <p:cNvPr id="5" name="Slide Number Placeholder 4">
            <a:extLst>
              <a:ext uri="{FF2B5EF4-FFF2-40B4-BE49-F238E27FC236}">
                <a16:creationId xmlns:a16="http://schemas.microsoft.com/office/drawing/2014/main" id="{0BE7C055-DFF1-45A9-81B1-12F1ABD1C4A5}"/>
              </a:ext>
            </a:extLst>
          </p:cNvPr>
          <p:cNvSpPr>
            <a:spLocks noGrp="1"/>
          </p:cNvSpPr>
          <p:nvPr>
            <p:ph type="sldNum" sz="quarter" idx="12"/>
          </p:nvPr>
        </p:nvSpPr>
        <p:spPr/>
        <p:txBody>
          <a:bodyPr/>
          <a:lstStyle/>
          <a:p>
            <a:fld id="{84059D9C-83B2-9046-9FF6-87A09DB9F967}" type="slidenum">
              <a:rPr lang="en-US" sz="1100" noProof="0" smtClean="0"/>
              <a:pPr/>
              <a:t>39</a:t>
            </a:fld>
            <a:endParaRPr lang="en-US" sz="1100" noProof="0" dirty="0"/>
          </a:p>
        </p:txBody>
      </p:sp>
      <p:pic>
        <p:nvPicPr>
          <p:cNvPr id="6" name="Image 6" descr="Une image contenant texte, carte&#10;&#10;Description générée avec un niveau de confiance très élevé">
            <a:extLst>
              <a:ext uri="{FF2B5EF4-FFF2-40B4-BE49-F238E27FC236}">
                <a16:creationId xmlns:a16="http://schemas.microsoft.com/office/drawing/2014/main" id="{4C3BD5FD-7900-4A58-958D-0716109D2ED6}"/>
              </a:ext>
            </a:extLst>
          </p:cNvPr>
          <p:cNvPicPr>
            <a:picLocks noChangeAspect="1"/>
          </p:cNvPicPr>
          <p:nvPr/>
        </p:nvPicPr>
        <p:blipFill>
          <a:blip r:embed="rId3"/>
          <a:stretch>
            <a:fillRect/>
          </a:stretch>
        </p:blipFill>
        <p:spPr>
          <a:xfrm>
            <a:off x="5477018" y="1473200"/>
            <a:ext cx="5402522" cy="4287029"/>
          </a:xfrm>
          <a:prstGeom prst="rect">
            <a:avLst/>
          </a:prstGeom>
        </p:spPr>
      </p:pic>
      <p:sp>
        <p:nvSpPr>
          <p:cNvPr id="7" name="TextBox 6">
            <a:extLst>
              <a:ext uri="{FF2B5EF4-FFF2-40B4-BE49-F238E27FC236}">
                <a16:creationId xmlns:a16="http://schemas.microsoft.com/office/drawing/2014/main" id="{38402E3F-9B71-4337-915D-12BE193FDEFA}"/>
              </a:ext>
            </a:extLst>
          </p:cNvPr>
          <p:cNvSpPr txBox="1"/>
          <p:nvPr/>
        </p:nvSpPr>
        <p:spPr>
          <a:xfrm>
            <a:off x="7815709" y="6137542"/>
            <a:ext cx="32136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Segoe UI"/>
                <a:cs typeface="Segoe UI"/>
              </a:rPr>
              <a:t>Source: Asian Development Bank (ADB), 2009</a:t>
            </a:r>
            <a:endParaRPr lang="en-US" sz="1200" dirty="0"/>
          </a:p>
        </p:txBody>
      </p:sp>
      <p:sp>
        <p:nvSpPr>
          <p:cNvPr id="8" name="Date Placeholder 3">
            <a:extLst>
              <a:ext uri="{FF2B5EF4-FFF2-40B4-BE49-F238E27FC236}">
                <a16:creationId xmlns:a16="http://schemas.microsoft.com/office/drawing/2014/main" id="{15E8204A-D76F-B242-A331-B0BD4D9457FA}"/>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spTree>
    <p:extLst>
      <p:ext uri="{BB962C8B-B14F-4D97-AF65-F5344CB8AC3E}">
        <p14:creationId xmlns:p14="http://schemas.microsoft.com/office/powerpoint/2010/main" val="5276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sitting, bird, close&#10;&#10;Description automatically generated">
            <a:extLst>
              <a:ext uri="{FF2B5EF4-FFF2-40B4-BE49-F238E27FC236}">
                <a16:creationId xmlns:a16="http://schemas.microsoft.com/office/drawing/2014/main" id="{14A46021-8904-CE4B-AA7A-2C474F73B7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81673" y="2622431"/>
            <a:ext cx="4410327" cy="4235569"/>
          </a:xfrm>
          <a:prstGeom prst="rect">
            <a:avLst/>
          </a:prstGeom>
        </p:spPr>
      </p:pic>
      <p:sp>
        <p:nvSpPr>
          <p:cNvPr id="20" name="Title 1">
            <a:extLst>
              <a:ext uri="{FF2B5EF4-FFF2-40B4-BE49-F238E27FC236}">
                <a16:creationId xmlns:a16="http://schemas.microsoft.com/office/drawing/2014/main" id="{C49BC30C-F61D-DB40-8749-FA80410DBEDB}"/>
              </a:ext>
            </a:extLst>
          </p:cNvPr>
          <p:cNvSpPr>
            <a:spLocks noGrp="1"/>
          </p:cNvSpPr>
          <p:nvPr>
            <p:ph type="title"/>
          </p:nvPr>
        </p:nvSpPr>
        <p:spPr>
          <a:xfrm>
            <a:off x="407988" y="1063499"/>
            <a:ext cx="11412537" cy="954488"/>
          </a:xfrm>
        </p:spPr>
        <p:txBody>
          <a:bodyPr/>
          <a:lstStyle/>
          <a:p>
            <a:r>
              <a:rPr lang="en-US" sz="2400" dirty="0"/>
              <a:t>THE NEED FOR A NEW ECONOMIC MODEL</a:t>
            </a:r>
          </a:p>
        </p:txBody>
      </p:sp>
      <p:sp>
        <p:nvSpPr>
          <p:cNvPr id="21" name="Content Placeholder 2">
            <a:extLst>
              <a:ext uri="{FF2B5EF4-FFF2-40B4-BE49-F238E27FC236}">
                <a16:creationId xmlns:a16="http://schemas.microsoft.com/office/drawing/2014/main" id="{AC9F69AA-6426-AA44-B5AA-CB9185F6D0D0}"/>
              </a:ext>
            </a:extLst>
          </p:cNvPr>
          <p:cNvSpPr>
            <a:spLocks noGrp="1"/>
          </p:cNvSpPr>
          <p:nvPr>
            <p:ph sz="quarter" idx="10"/>
          </p:nvPr>
        </p:nvSpPr>
        <p:spPr>
          <a:xfrm>
            <a:off x="407988" y="2091953"/>
            <a:ext cx="7166519" cy="646331"/>
          </a:xfrm>
        </p:spPr>
        <p:txBody>
          <a:bodyPr/>
          <a:lstStyle/>
          <a:p>
            <a:pPr indent="0">
              <a:buNone/>
            </a:pPr>
            <a:r>
              <a:rPr lang="en-US" sz="1800" dirty="0"/>
              <a:t>The scale of the challenges over the coming decades is clear: </a:t>
            </a:r>
          </a:p>
          <a:p>
            <a:pPr indent="0">
              <a:buNone/>
            </a:pPr>
            <a:endParaRPr lang="en-US" sz="1800" dirty="0"/>
          </a:p>
        </p:txBody>
      </p:sp>
      <p:sp>
        <p:nvSpPr>
          <p:cNvPr id="22" name="Date Placeholder 3">
            <a:extLst>
              <a:ext uri="{FF2B5EF4-FFF2-40B4-BE49-F238E27FC236}">
                <a16:creationId xmlns:a16="http://schemas.microsoft.com/office/drawing/2014/main" id="{E3E339C5-F961-8F48-A5EC-842AA62C0488}"/>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
        <p:nvSpPr>
          <p:cNvPr id="23" name="Rectangle 22">
            <a:extLst>
              <a:ext uri="{FF2B5EF4-FFF2-40B4-BE49-F238E27FC236}">
                <a16:creationId xmlns:a16="http://schemas.microsoft.com/office/drawing/2014/main" id="{ED688ADB-BD14-4F48-9252-D6E081529D4B}"/>
              </a:ext>
            </a:extLst>
          </p:cNvPr>
          <p:cNvSpPr/>
          <p:nvPr/>
        </p:nvSpPr>
        <p:spPr>
          <a:xfrm>
            <a:off x="1380233" y="2754053"/>
            <a:ext cx="6096000" cy="646331"/>
          </a:xfrm>
          <a:prstGeom prst="rect">
            <a:avLst/>
          </a:prstGeom>
        </p:spPr>
        <p:txBody>
          <a:bodyPr>
            <a:spAutoFit/>
          </a:bodyPr>
          <a:lstStyle/>
          <a:p>
            <a:r>
              <a:rPr lang="en-US" dirty="0"/>
              <a:t>Population keeps growing, and so do ecological scarcity and environmental degradation.</a:t>
            </a:r>
          </a:p>
        </p:txBody>
      </p:sp>
      <p:sp>
        <p:nvSpPr>
          <p:cNvPr id="24" name="Rectangle 23">
            <a:extLst>
              <a:ext uri="{FF2B5EF4-FFF2-40B4-BE49-F238E27FC236}">
                <a16:creationId xmlns:a16="http://schemas.microsoft.com/office/drawing/2014/main" id="{D2E72012-732B-FA4F-8831-AC5671AC724D}"/>
              </a:ext>
            </a:extLst>
          </p:cNvPr>
          <p:cNvSpPr/>
          <p:nvPr/>
        </p:nvSpPr>
        <p:spPr>
          <a:xfrm>
            <a:off x="327067" y="3868103"/>
            <a:ext cx="6096000" cy="646331"/>
          </a:xfrm>
          <a:prstGeom prst="rect">
            <a:avLst/>
          </a:prstGeom>
        </p:spPr>
        <p:txBody>
          <a:bodyPr>
            <a:spAutoFit/>
          </a:bodyPr>
          <a:lstStyle/>
          <a:p>
            <a:pPr indent="0">
              <a:buNone/>
            </a:pPr>
            <a:r>
              <a:rPr lang="en-US" dirty="0"/>
              <a:t>An inclusive green economy is an alternative to today's dominant economic model, which led to: </a:t>
            </a:r>
          </a:p>
        </p:txBody>
      </p:sp>
      <p:sp>
        <p:nvSpPr>
          <p:cNvPr id="25" name="Rectangle 24">
            <a:extLst>
              <a:ext uri="{FF2B5EF4-FFF2-40B4-BE49-F238E27FC236}">
                <a16:creationId xmlns:a16="http://schemas.microsoft.com/office/drawing/2014/main" id="{C2BCED71-C31F-BA46-9061-87A1595F0899}"/>
              </a:ext>
            </a:extLst>
          </p:cNvPr>
          <p:cNvSpPr/>
          <p:nvPr/>
        </p:nvSpPr>
        <p:spPr>
          <a:xfrm>
            <a:off x="1369325" y="4806733"/>
            <a:ext cx="5345374" cy="923330"/>
          </a:xfrm>
          <a:prstGeom prst="rect">
            <a:avLst/>
          </a:prstGeom>
        </p:spPr>
        <p:txBody>
          <a:bodyPr wrap="square">
            <a:spAutoFit/>
          </a:bodyPr>
          <a:lstStyle/>
          <a:p>
            <a:r>
              <a:rPr lang="en-US" dirty="0"/>
              <a:t>Inequalities, waste creation and resource scarcities, and generates widespread threats to the environment and human health. </a:t>
            </a:r>
          </a:p>
        </p:txBody>
      </p:sp>
      <p:pic>
        <p:nvPicPr>
          <p:cNvPr id="27" name="Picture 26">
            <a:extLst>
              <a:ext uri="{FF2B5EF4-FFF2-40B4-BE49-F238E27FC236}">
                <a16:creationId xmlns:a16="http://schemas.microsoft.com/office/drawing/2014/main" id="{C1E07EA9-5433-4745-AE38-F718AF183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977" y="2734533"/>
            <a:ext cx="799713" cy="759392"/>
          </a:xfrm>
          <a:prstGeom prst="rect">
            <a:avLst/>
          </a:prstGeom>
        </p:spPr>
      </p:pic>
      <p:pic>
        <p:nvPicPr>
          <p:cNvPr id="28" name="Picture 27">
            <a:extLst>
              <a:ext uri="{FF2B5EF4-FFF2-40B4-BE49-F238E27FC236}">
                <a16:creationId xmlns:a16="http://schemas.microsoft.com/office/drawing/2014/main" id="{E63514A7-FC33-E94C-83A9-9189ED17D6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977" y="4885811"/>
            <a:ext cx="733182" cy="765175"/>
          </a:xfrm>
          <a:prstGeom prst="rect">
            <a:avLst/>
          </a:prstGeom>
        </p:spPr>
      </p:pic>
      <p:sp>
        <p:nvSpPr>
          <p:cNvPr id="11" name="Slide Number Placeholder 4">
            <a:extLst>
              <a:ext uri="{FF2B5EF4-FFF2-40B4-BE49-F238E27FC236}">
                <a16:creationId xmlns:a16="http://schemas.microsoft.com/office/drawing/2014/main" id="{C27E1521-0735-384E-9530-FEC38BAB138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a:t>
            </a:fld>
            <a:endParaRPr lang="en-US" sz="1100" noProof="0" dirty="0"/>
          </a:p>
        </p:txBody>
      </p:sp>
      <p:sp>
        <p:nvSpPr>
          <p:cNvPr id="15" name="TextBox 14">
            <a:extLst>
              <a:ext uri="{FF2B5EF4-FFF2-40B4-BE49-F238E27FC236}">
                <a16:creationId xmlns:a16="http://schemas.microsoft.com/office/drawing/2014/main" id="{CC96C83B-BE85-FB43-8700-3CD133FF0CBD}"/>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034181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18AAAA-FC5F-48FE-A116-F7E05FE9D16A}"/>
              </a:ext>
            </a:extLst>
          </p:cNvPr>
          <p:cNvSpPr>
            <a:spLocks noGrp="1"/>
          </p:cNvSpPr>
          <p:nvPr>
            <p:ph type="sldNum" sz="quarter" idx="16"/>
          </p:nvPr>
        </p:nvSpPr>
        <p:spPr/>
        <p:txBody>
          <a:bodyPr/>
          <a:lstStyle/>
          <a:p>
            <a:fld id="{84059D9C-83B2-9046-9FF6-87A09DB9F967}" type="slidenum">
              <a:rPr lang="en-US" sz="1100" noProof="0" smtClean="0"/>
              <a:pPr/>
              <a:t>40</a:t>
            </a:fld>
            <a:endParaRPr lang="en-US" sz="1100" noProof="0" dirty="0"/>
          </a:p>
        </p:txBody>
      </p:sp>
      <p:sp>
        <p:nvSpPr>
          <p:cNvPr id="9" name="Rechteck 16">
            <a:extLst>
              <a:ext uri="{FF2B5EF4-FFF2-40B4-BE49-F238E27FC236}">
                <a16:creationId xmlns:a16="http://schemas.microsoft.com/office/drawing/2014/main" id="{6DC4D6B5-15EF-564A-AE15-4B1C899BE7C5}"/>
              </a:ext>
            </a:extLst>
          </p:cNvPr>
          <p:cNvSpPr/>
          <p:nvPr/>
        </p:nvSpPr>
        <p:spPr>
          <a:xfrm>
            <a:off x="409904" y="905933"/>
            <a:ext cx="11423478" cy="5355616"/>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Content Placeholder 6">
            <a:extLst>
              <a:ext uri="{FF2B5EF4-FFF2-40B4-BE49-F238E27FC236}">
                <a16:creationId xmlns:a16="http://schemas.microsoft.com/office/drawing/2014/main" id="{6ACFEC18-8AB7-1A48-AB29-1A92F773755F}"/>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1" name="Picture 10">
            <a:extLst>
              <a:ext uri="{FF2B5EF4-FFF2-40B4-BE49-F238E27FC236}">
                <a16:creationId xmlns:a16="http://schemas.microsoft.com/office/drawing/2014/main" id="{E50E078F-470C-664B-9CF7-BF92EDA7E4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2" name="Rectangle 11">
            <a:extLst>
              <a:ext uri="{FF2B5EF4-FFF2-40B4-BE49-F238E27FC236}">
                <a16:creationId xmlns:a16="http://schemas.microsoft.com/office/drawing/2014/main" id="{E8AD8035-443E-A442-82E9-D259001AA034}"/>
              </a:ext>
            </a:extLst>
          </p:cNvPr>
          <p:cNvSpPr/>
          <p:nvPr/>
        </p:nvSpPr>
        <p:spPr>
          <a:xfrm>
            <a:off x="4573418" y="3329538"/>
            <a:ext cx="3096449" cy="1446550"/>
          </a:xfrm>
          <a:prstGeom prst="rect">
            <a:avLst/>
          </a:prstGeom>
        </p:spPr>
        <p:txBody>
          <a:bodyPr wrap="square">
            <a:spAutoFit/>
          </a:bodyPr>
          <a:lstStyle/>
          <a:p>
            <a:pPr algn="ctr"/>
            <a:r>
              <a:rPr lang="en-US" sz="2200" b="1" dirty="0">
                <a:solidFill>
                  <a:schemeClr val="bg1"/>
                </a:solidFill>
              </a:rPr>
              <a:t>What IGE policy instruments have been implemented in your country/region?</a:t>
            </a:r>
            <a:endParaRPr lang="en-GB" sz="2200" b="1" dirty="0">
              <a:solidFill>
                <a:schemeClr val="bg1"/>
              </a:solidFill>
            </a:endParaRPr>
          </a:p>
        </p:txBody>
      </p:sp>
      <p:sp>
        <p:nvSpPr>
          <p:cNvPr id="13" name="Title 1">
            <a:extLst>
              <a:ext uri="{FF2B5EF4-FFF2-40B4-BE49-F238E27FC236}">
                <a16:creationId xmlns:a16="http://schemas.microsoft.com/office/drawing/2014/main" id="{9ECD07C3-A9D2-9946-B0B9-54157BF8EEB7}"/>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4" name="Date Placeholder 3">
            <a:extLst>
              <a:ext uri="{FF2B5EF4-FFF2-40B4-BE49-F238E27FC236}">
                <a16:creationId xmlns:a16="http://schemas.microsoft.com/office/drawing/2014/main" id="{6113F0D8-6299-484B-94A5-79467DF593C1}"/>
              </a:ext>
            </a:extLst>
          </p:cNvPr>
          <p:cNvSpPr txBox="1">
            <a:spLocks/>
          </p:cNvSpPr>
          <p:nvPr/>
        </p:nvSpPr>
        <p:spPr>
          <a:xfrm>
            <a:off x="318316" y="6414541"/>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2: Policy Instruments</a:t>
            </a:r>
            <a:endParaRPr lang="en-US" sz="1050" dirty="0">
              <a:solidFill>
                <a:srgbClr val="71A522"/>
              </a:solidFill>
            </a:endParaRPr>
          </a:p>
        </p:txBody>
      </p:sp>
    </p:spTree>
    <p:extLst>
      <p:ext uri="{BB962C8B-B14F-4D97-AF65-F5344CB8AC3E}">
        <p14:creationId xmlns:p14="http://schemas.microsoft.com/office/powerpoint/2010/main" val="1248384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37B33580-1473-124F-988D-2165E1D1A309}"/>
              </a:ext>
            </a:extLst>
          </p:cNvPr>
          <p:cNvSpPr txBox="1">
            <a:spLocks/>
          </p:cNvSpPr>
          <p:nvPr/>
        </p:nvSpPr>
        <p:spPr>
          <a:xfrm>
            <a:off x="1019175" y="3186907"/>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3</a:t>
            </a:r>
          </a:p>
        </p:txBody>
      </p:sp>
      <p:sp>
        <p:nvSpPr>
          <p:cNvPr id="7" name="Titel 2">
            <a:extLst>
              <a:ext uri="{FF2B5EF4-FFF2-40B4-BE49-F238E27FC236}">
                <a16:creationId xmlns:a16="http://schemas.microsoft.com/office/drawing/2014/main" id="{1BE48393-0DE3-A645-886D-443A029A4EBB}"/>
              </a:ext>
            </a:extLst>
          </p:cNvPr>
          <p:cNvSpPr txBox="1">
            <a:spLocks/>
          </p:cNvSpPr>
          <p:nvPr/>
        </p:nvSpPr>
        <p:spPr>
          <a:xfrm>
            <a:off x="1657815" y="3186907"/>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Simulation models and how they support decision making</a:t>
            </a:r>
          </a:p>
        </p:txBody>
      </p:sp>
      <p:sp>
        <p:nvSpPr>
          <p:cNvPr id="9" name="TextBox 8">
            <a:extLst>
              <a:ext uri="{FF2B5EF4-FFF2-40B4-BE49-F238E27FC236}">
                <a16:creationId xmlns:a16="http://schemas.microsoft.com/office/drawing/2014/main" id="{FD5CD4CB-2BAF-7A46-B5A3-D63B9150C42E}"/>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085438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dirty="0"/>
              <a:t>WHY USE SIMULATION MODELS?</a:t>
            </a:r>
            <a:endParaRPr lang="en-US" sz="2400" dirty="0"/>
          </a:p>
        </p:txBody>
      </p:sp>
      <p:sp>
        <p:nvSpPr>
          <p:cNvPr id="3" name="Content Placeholder 2"/>
          <p:cNvSpPr>
            <a:spLocks noGrp="1"/>
          </p:cNvSpPr>
          <p:nvPr>
            <p:ph sz="quarter" idx="10"/>
          </p:nvPr>
        </p:nvSpPr>
        <p:spPr>
          <a:xfrm>
            <a:off x="407988" y="2845696"/>
            <a:ext cx="4732206" cy="1564864"/>
          </a:xfrm>
        </p:spPr>
        <p:txBody>
          <a:bodyPr/>
          <a:lstStyle/>
          <a:p>
            <a:pPr marL="285750" indent="-285750">
              <a:buSzPct val="100000"/>
            </a:pPr>
            <a:r>
              <a:rPr lang="en-US" sz="1800" dirty="0"/>
              <a:t>Society, the economy and the environment are more and more interconnected.</a:t>
            </a:r>
          </a:p>
          <a:p>
            <a:pPr marL="285750" indent="-285750">
              <a:buSzPct val="100000"/>
            </a:pPr>
            <a:endParaRPr lang="en-US" sz="1800" dirty="0"/>
          </a:p>
          <a:p>
            <a:pPr marL="285750" indent="-285750">
              <a:buSzPct val="100000"/>
            </a:pPr>
            <a:r>
              <a:rPr lang="en-US" sz="1800" dirty="0"/>
              <a:t>Simulation models can help us anticipate change and tackle complexity.</a:t>
            </a:r>
          </a:p>
        </p:txBody>
      </p:sp>
      <p:sp>
        <p:nvSpPr>
          <p:cNvPr id="5" name="Slide Number Placeholder 4"/>
          <p:cNvSpPr>
            <a:spLocks noGrp="1"/>
          </p:cNvSpPr>
          <p:nvPr>
            <p:ph type="sldNum" sz="quarter" idx="12"/>
          </p:nvPr>
        </p:nvSpPr>
        <p:spPr/>
        <p:txBody>
          <a:bodyPr/>
          <a:lstStyle/>
          <a:p>
            <a:fld id="{84059D9C-83B2-9046-9FF6-87A09DB9F967}" type="slidenum">
              <a:rPr lang="en-US" noProof="0" smtClean="0"/>
              <a:pPr/>
              <a:t>42</a:t>
            </a:fld>
            <a:endParaRPr lang="en-US" noProof="0" dirty="0"/>
          </a:p>
        </p:txBody>
      </p:sp>
      <p:sp>
        <p:nvSpPr>
          <p:cNvPr id="7" name="TextBox 6"/>
          <p:cNvSpPr txBox="1"/>
          <p:nvPr/>
        </p:nvSpPr>
        <p:spPr>
          <a:xfrm>
            <a:off x="9894766" y="6365529"/>
            <a:ext cx="1925757" cy="276999"/>
          </a:xfrm>
          <a:prstGeom prst="rect">
            <a:avLst/>
          </a:prstGeom>
          <a:noFill/>
        </p:spPr>
        <p:txBody>
          <a:bodyPr wrap="square" rtlCol="0">
            <a:spAutoFit/>
          </a:bodyPr>
          <a:lstStyle/>
          <a:p>
            <a:r>
              <a:rPr lang="en-US" sz="1200" dirty="0"/>
              <a:t>Source: ICSU, 2017</a:t>
            </a:r>
          </a:p>
        </p:txBody>
      </p:sp>
      <p:sp>
        <p:nvSpPr>
          <p:cNvPr id="8" name="Date Placeholder 3">
            <a:extLst>
              <a:ext uri="{FF2B5EF4-FFF2-40B4-BE49-F238E27FC236}">
                <a16:creationId xmlns:a16="http://schemas.microsoft.com/office/drawing/2014/main" id="{C37B446B-5D65-1740-93C5-47512DF6EFCA}"/>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15" name="Picture 14" descr="A close up of a map&#10;&#10;Description automatically generated">
            <a:extLst>
              <a:ext uri="{FF2B5EF4-FFF2-40B4-BE49-F238E27FC236}">
                <a16:creationId xmlns:a16="http://schemas.microsoft.com/office/drawing/2014/main" id="{24595B92-F054-0A42-ABDB-C4B79D05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82679" y="927830"/>
            <a:ext cx="4732206" cy="5400597"/>
          </a:xfrm>
          <a:prstGeom prst="rect">
            <a:avLst/>
          </a:prstGeom>
        </p:spPr>
      </p:pic>
    </p:spTree>
    <p:extLst>
      <p:ext uri="{BB962C8B-B14F-4D97-AF65-F5344CB8AC3E}">
        <p14:creationId xmlns:p14="http://schemas.microsoft.com/office/powerpoint/2010/main" val="1218123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11412537" cy="443568"/>
          </a:xfrm>
        </p:spPr>
        <p:txBody>
          <a:bodyPr/>
          <a:lstStyle/>
          <a:p>
            <a:r>
              <a:rPr lang="it-IT" sz="2400" dirty="0">
                <a:ea typeface="+mj-lt"/>
                <a:cs typeface="+mj-lt"/>
              </a:rPr>
              <a:t>POLICY QUESTIONS THAT MODELLING SHOULD HELP TO ANSWER</a:t>
            </a:r>
            <a:endParaRPr lang="en-US" sz="2400" dirty="0"/>
          </a:p>
        </p:txBody>
      </p:sp>
      <p:sp>
        <p:nvSpPr>
          <p:cNvPr id="3" name="Content Placeholder 2"/>
          <p:cNvSpPr>
            <a:spLocks noGrp="1"/>
          </p:cNvSpPr>
          <p:nvPr>
            <p:ph sz="quarter" idx="10"/>
          </p:nvPr>
        </p:nvSpPr>
        <p:spPr>
          <a:xfrm>
            <a:off x="2999724" y="2186927"/>
            <a:ext cx="7625943" cy="2807759"/>
          </a:xfrm>
        </p:spPr>
        <p:txBody>
          <a:bodyPr vert="horz" lIns="0" tIns="46800" rIns="0" bIns="45720" rtlCol="0" anchor="t">
            <a:noAutofit/>
          </a:bodyPr>
          <a:lstStyle/>
          <a:p>
            <a:pPr indent="0">
              <a:buNone/>
            </a:pPr>
            <a:r>
              <a:rPr lang="en-US" sz="1800" dirty="0">
                <a:ea typeface="+mn-lt"/>
                <a:cs typeface="+mn-lt"/>
              </a:rPr>
              <a:t>How can the impact of investments and policies be assessed? </a:t>
            </a:r>
          </a:p>
          <a:p>
            <a:pPr indent="0">
              <a:buNone/>
            </a:pPr>
            <a:r>
              <a:rPr lang="en-US" sz="1800" dirty="0">
                <a:ea typeface="+mn-lt"/>
                <a:cs typeface="+mn-lt"/>
              </a:rPr>
              <a:t>Are the impacts likely to be long or short-term?</a:t>
            </a:r>
          </a:p>
          <a:p>
            <a:pPr indent="0">
              <a:buNone/>
            </a:pPr>
            <a:endParaRPr lang="en-US" sz="1800" dirty="0"/>
          </a:p>
          <a:p>
            <a:pPr indent="0">
              <a:buNone/>
            </a:pPr>
            <a:endParaRPr lang="en-US" sz="1800" dirty="0">
              <a:ea typeface="+mn-lt"/>
              <a:cs typeface="+mn-lt"/>
            </a:endParaRPr>
          </a:p>
          <a:p>
            <a:pPr indent="0">
              <a:buNone/>
            </a:pPr>
            <a:r>
              <a:rPr lang="en-US" sz="1800" dirty="0">
                <a:ea typeface="+mn-lt"/>
                <a:cs typeface="+mn-lt"/>
              </a:rPr>
              <a:t>What benefits might investments and policies generate across sectors in terms of economic opportunities, inclusiveness and environmental sustainability? </a:t>
            </a:r>
          </a:p>
          <a:p>
            <a:pPr indent="0">
              <a:buNone/>
            </a:pPr>
            <a:endParaRPr lang="en-US" sz="1800" dirty="0">
              <a:ea typeface="+mn-lt"/>
              <a:cs typeface="+mn-lt"/>
            </a:endParaRPr>
          </a:p>
          <a:p>
            <a:pPr indent="0">
              <a:buClr>
                <a:srgbClr val="70AD47"/>
              </a:buClr>
              <a:buNone/>
            </a:pPr>
            <a:endParaRPr lang="it-IT" sz="1800" dirty="0"/>
          </a:p>
          <a:p>
            <a:pPr indent="0">
              <a:buClr>
                <a:srgbClr val="70AD47"/>
              </a:buClr>
              <a:buNone/>
            </a:pPr>
            <a:r>
              <a:rPr lang="en-US" sz="1800" dirty="0">
                <a:ea typeface="+mn-lt"/>
                <a:cs typeface="+mn-lt"/>
              </a:rPr>
              <a:t>Which </a:t>
            </a:r>
            <a:r>
              <a:rPr lang="en-GB" sz="1800" dirty="0">
                <a:ea typeface="+mn-lt"/>
                <a:cs typeface="+mn-lt"/>
              </a:rPr>
              <a:t>labour</a:t>
            </a:r>
            <a:r>
              <a:rPr lang="en-US" sz="1800" dirty="0">
                <a:ea typeface="+mn-lt"/>
                <a:cs typeface="+mn-lt"/>
              </a:rPr>
              <a:t> interventions deliver more and better green jobs? Which approaches create better access for the unemployed and underemployed?</a:t>
            </a:r>
          </a:p>
          <a:p>
            <a:pPr indent="0">
              <a:buClr>
                <a:srgbClr val="70AD47"/>
              </a:buClr>
              <a:buNone/>
            </a:pPr>
            <a:endParaRPr lang="en-US" sz="1800" dirty="0">
              <a:ea typeface="+mn-lt"/>
              <a:cs typeface="+mn-lt"/>
            </a:endParaRP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43</a:t>
            </a:fld>
            <a:endParaRPr lang="en-US" noProof="0" dirty="0"/>
          </a:p>
        </p:txBody>
      </p:sp>
      <p:sp>
        <p:nvSpPr>
          <p:cNvPr id="6" name="Date Placeholder 3">
            <a:extLst>
              <a:ext uri="{FF2B5EF4-FFF2-40B4-BE49-F238E27FC236}">
                <a16:creationId xmlns:a16="http://schemas.microsoft.com/office/drawing/2014/main" id="{76D005B5-534E-1C4E-94B0-5A93241DBE99}"/>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9" name="Picture 8">
            <a:extLst>
              <a:ext uri="{FF2B5EF4-FFF2-40B4-BE49-F238E27FC236}">
                <a16:creationId xmlns:a16="http://schemas.microsoft.com/office/drawing/2014/main" id="{B7074FA7-551E-5D42-9527-4297A34A19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857" y="2329924"/>
            <a:ext cx="486492" cy="412332"/>
          </a:xfrm>
          <a:prstGeom prst="rect">
            <a:avLst/>
          </a:prstGeom>
        </p:spPr>
      </p:pic>
      <p:pic>
        <p:nvPicPr>
          <p:cNvPr id="4" name="Picture 3">
            <a:extLst>
              <a:ext uri="{FF2B5EF4-FFF2-40B4-BE49-F238E27FC236}">
                <a16:creationId xmlns:a16="http://schemas.microsoft.com/office/drawing/2014/main" id="{1C012D29-6932-3F4C-9FB9-0595ACA5A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5210" y="3417986"/>
            <a:ext cx="505137" cy="505137"/>
          </a:xfrm>
          <a:prstGeom prst="rect">
            <a:avLst/>
          </a:prstGeom>
        </p:spPr>
      </p:pic>
      <p:grpSp>
        <p:nvGrpSpPr>
          <p:cNvPr id="11" name="Group 10">
            <a:extLst>
              <a:ext uri="{FF2B5EF4-FFF2-40B4-BE49-F238E27FC236}">
                <a16:creationId xmlns:a16="http://schemas.microsoft.com/office/drawing/2014/main" id="{B636188C-BE26-F041-8608-1D68A73C294A}"/>
              </a:ext>
            </a:extLst>
          </p:cNvPr>
          <p:cNvGrpSpPr/>
          <p:nvPr/>
        </p:nvGrpSpPr>
        <p:grpSpPr>
          <a:xfrm>
            <a:off x="2228664" y="4984638"/>
            <a:ext cx="771060" cy="634827"/>
            <a:chOff x="3484126" y="-1522418"/>
            <a:chExt cx="1163798" cy="958175"/>
          </a:xfrm>
        </p:grpSpPr>
        <p:pic>
          <p:nvPicPr>
            <p:cNvPr id="10" name="Picture 9">
              <a:extLst>
                <a:ext uri="{FF2B5EF4-FFF2-40B4-BE49-F238E27FC236}">
                  <a16:creationId xmlns:a16="http://schemas.microsoft.com/office/drawing/2014/main" id="{A6E82EA5-6414-9640-B0A6-A0114A506E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4126" y="-1497205"/>
              <a:ext cx="1163798" cy="932962"/>
            </a:xfrm>
            <a:prstGeom prst="rect">
              <a:avLst/>
            </a:prstGeom>
          </p:spPr>
        </p:pic>
        <p:sp>
          <p:nvSpPr>
            <p:cNvPr id="12" name="Content Placeholder 2">
              <a:extLst>
                <a:ext uri="{FF2B5EF4-FFF2-40B4-BE49-F238E27FC236}">
                  <a16:creationId xmlns:a16="http://schemas.microsoft.com/office/drawing/2014/main" id="{454F164B-C05D-E048-9B40-239E2DFAD6D2}"/>
                </a:ext>
              </a:extLst>
            </p:cNvPr>
            <p:cNvSpPr txBox="1">
              <a:spLocks/>
            </p:cNvSpPr>
            <p:nvPr/>
          </p:nvSpPr>
          <p:spPr>
            <a:xfrm>
              <a:off x="3737924" y="-1522418"/>
              <a:ext cx="442189" cy="251208"/>
            </a:xfrm>
            <a:prstGeom prst="rect">
              <a:avLst/>
            </a:prstGeom>
          </p:spPr>
          <p:txBody>
            <a:bodyPr vert="horz" lIns="0" tIns="46800" rIns="0" bIns="45720" rtlCol="0" anchor="t">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700" b="1" dirty="0">
                  <a:solidFill>
                    <a:srgbClr val="71A522"/>
                  </a:solidFill>
                  <a:ea typeface="+mn-lt"/>
                  <a:cs typeface="+mn-lt"/>
                </a:rPr>
                <a:t>JOBS</a:t>
              </a:r>
            </a:p>
          </p:txBody>
        </p:sp>
      </p:grpSp>
    </p:spTree>
    <p:extLst>
      <p:ext uri="{BB962C8B-B14F-4D97-AF65-F5344CB8AC3E}">
        <p14:creationId xmlns:p14="http://schemas.microsoft.com/office/powerpoint/2010/main" val="3874185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dirty="0">
                <a:ea typeface="+mj-lt"/>
                <a:cs typeface="+mj-lt"/>
              </a:rPr>
              <a:t>POLICY QUESTIONS THAT MODELLING SHOULD HELP TO ANSWER</a:t>
            </a:r>
            <a:endParaRPr lang="en-US" sz="2400" dirty="0"/>
          </a:p>
        </p:txBody>
      </p:sp>
      <p:sp>
        <p:nvSpPr>
          <p:cNvPr id="3" name="Content Placeholder 2"/>
          <p:cNvSpPr>
            <a:spLocks noGrp="1"/>
          </p:cNvSpPr>
          <p:nvPr>
            <p:ph sz="quarter" idx="10"/>
          </p:nvPr>
        </p:nvSpPr>
        <p:spPr>
          <a:xfrm>
            <a:off x="2794000" y="1932311"/>
            <a:ext cx="8644468" cy="3256491"/>
          </a:xfrm>
        </p:spPr>
        <p:txBody>
          <a:bodyPr vert="horz" lIns="0" tIns="46800" rIns="0" bIns="45720" rtlCol="0" anchor="t">
            <a:noAutofit/>
          </a:bodyPr>
          <a:lstStyle/>
          <a:p>
            <a:pPr indent="0">
              <a:buClr>
                <a:srgbClr val="70AD47"/>
              </a:buClr>
              <a:buNone/>
            </a:pPr>
            <a:r>
              <a:rPr lang="en-US" sz="1800" dirty="0">
                <a:ea typeface="+mn-lt"/>
                <a:cs typeface="+mn-lt"/>
              </a:rPr>
              <a:t>How will green subsidy reforms likely impact productivity in GE sectors? </a:t>
            </a:r>
          </a:p>
          <a:p>
            <a:pPr indent="0">
              <a:buClr>
                <a:srgbClr val="70AD47"/>
              </a:buClr>
              <a:buNone/>
            </a:pPr>
            <a:endParaRPr lang="it-IT" sz="1800" dirty="0"/>
          </a:p>
          <a:p>
            <a:pPr indent="0">
              <a:buClr>
                <a:srgbClr val="70AD47"/>
              </a:buClr>
              <a:buNone/>
            </a:pPr>
            <a:endParaRPr lang="en-US" sz="1800" dirty="0">
              <a:ea typeface="+mn-lt"/>
              <a:cs typeface="+mn-lt"/>
            </a:endParaRPr>
          </a:p>
          <a:p>
            <a:pPr indent="0">
              <a:buClr>
                <a:srgbClr val="70AD47"/>
              </a:buClr>
              <a:buNone/>
            </a:pPr>
            <a:r>
              <a:rPr lang="en-US" sz="1800" dirty="0">
                <a:ea typeface="+mn-lt"/>
                <a:cs typeface="+mn-lt"/>
              </a:rPr>
              <a:t>How will green tax reforms and removing fossil fuel subsidies mobilize domestic revenues for green investment? What will be the implications of such reforms on environmental, economic/fiscal and social fronts?</a:t>
            </a:r>
          </a:p>
          <a:p>
            <a:pPr indent="0">
              <a:buClr>
                <a:srgbClr val="70AD47"/>
              </a:buClr>
              <a:buNone/>
            </a:pPr>
            <a:endParaRPr lang="en-US" sz="1800" dirty="0">
              <a:ea typeface="+mn-lt"/>
              <a:cs typeface="+mn-lt"/>
            </a:endParaRPr>
          </a:p>
          <a:p>
            <a:pPr indent="0">
              <a:buClr>
                <a:srgbClr val="70AD47"/>
              </a:buClr>
              <a:buNone/>
            </a:pPr>
            <a:endParaRPr lang="it-IT" sz="1800" dirty="0"/>
          </a:p>
          <a:p>
            <a:pPr indent="0">
              <a:buClr>
                <a:srgbClr val="70AD47"/>
              </a:buClr>
              <a:buNone/>
            </a:pPr>
            <a:r>
              <a:rPr lang="en-US" sz="1800" dirty="0">
                <a:ea typeface="+mn-lt"/>
                <a:cs typeface="+mn-lt"/>
              </a:rPr>
              <a:t>How do trade policies and regulations enhance investments in GE sectors? </a:t>
            </a:r>
          </a:p>
          <a:p>
            <a:pPr indent="0">
              <a:buClr>
                <a:srgbClr val="70AD47"/>
              </a:buClr>
              <a:buNone/>
            </a:pPr>
            <a:endParaRPr lang="en-US" sz="1800" dirty="0">
              <a:ea typeface="+mn-lt"/>
              <a:cs typeface="+mn-lt"/>
            </a:endParaRPr>
          </a:p>
          <a:p>
            <a:pPr indent="0">
              <a:buClr>
                <a:srgbClr val="70AD47"/>
              </a:buClr>
              <a:buNone/>
            </a:pPr>
            <a:endParaRPr lang="it-IT" sz="1800" dirty="0"/>
          </a:p>
          <a:p>
            <a:pPr indent="0">
              <a:buClr>
                <a:srgbClr val="70AD47"/>
              </a:buClr>
              <a:buNone/>
            </a:pPr>
            <a:r>
              <a:rPr lang="en-US" sz="1800" dirty="0">
                <a:ea typeface="+mn-lt"/>
                <a:cs typeface="+mn-lt"/>
              </a:rPr>
              <a:t>What types of industrial policy measures are in place to support the transition towards a green economy?</a:t>
            </a:r>
            <a:endParaRPr lang="it-IT"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44</a:t>
            </a:fld>
            <a:endParaRPr lang="en-US" sz="1100" noProof="0" dirty="0"/>
          </a:p>
        </p:txBody>
      </p:sp>
      <p:sp>
        <p:nvSpPr>
          <p:cNvPr id="6" name="Date Placeholder 3">
            <a:extLst>
              <a:ext uri="{FF2B5EF4-FFF2-40B4-BE49-F238E27FC236}">
                <a16:creationId xmlns:a16="http://schemas.microsoft.com/office/drawing/2014/main" id="{89572B5D-05CF-F540-9471-72AE41EA4F0A}"/>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8" name="Picture 7">
            <a:extLst>
              <a:ext uri="{FF2B5EF4-FFF2-40B4-BE49-F238E27FC236}">
                <a16:creationId xmlns:a16="http://schemas.microsoft.com/office/drawing/2014/main" id="{9038945B-EC86-A940-9E24-6DD83BCD4B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6981" y="2031599"/>
            <a:ext cx="409924" cy="293158"/>
          </a:xfrm>
          <a:prstGeom prst="rect">
            <a:avLst/>
          </a:prstGeom>
        </p:spPr>
      </p:pic>
      <p:pic>
        <p:nvPicPr>
          <p:cNvPr id="10" name="Picture 9">
            <a:extLst>
              <a:ext uri="{FF2B5EF4-FFF2-40B4-BE49-F238E27FC236}">
                <a16:creationId xmlns:a16="http://schemas.microsoft.com/office/drawing/2014/main" id="{8149F8B4-AA95-E040-8D53-4A09EDF624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2163" y="2822322"/>
            <a:ext cx="421217" cy="421217"/>
          </a:xfrm>
          <a:prstGeom prst="rect">
            <a:avLst/>
          </a:prstGeom>
        </p:spPr>
      </p:pic>
      <p:pic>
        <p:nvPicPr>
          <p:cNvPr id="12" name="Picture 11">
            <a:extLst>
              <a:ext uri="{FF2B5EF4-FFF2-40B4-BE49-F238E27FC236}">
                <a16:creationId xmlns:a16="http://schemas.microsoft.com/office/drawing/2014/main" id="{1DC82A00-7E7F-4447-8460-064771CCA2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36082" y="4252659"/>
            <a:ext cx="297555" cy="548305"/>
          </a:xfrm>
          <a:prstGeom prst="rect">
            <a:avLst/>
          </a:prstGeom>
        </p:spPr>
      </p:pic>
      <p:pic>
        <p:nvPicPr>
          <p:cNvPr id="4" name="Picture 3">
            <a:extLst>
              <a:ext uri="{FF2B5EF4-FFF2-40B4-BE49-F238E27FC236}">
                <a16:creationId xmlns:a16="http://schemas.microsoft.com/office/drawing/2014/main" id="{BA0C2AEA-DBC6-D842-A5A0-5400EC09DB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9621" y="5320119"/>
            <a:ext cx="643903" cy="633050"/>
          </a:xfrm>
          <a:prstGeom prst="rect">
            <a:avLst/>
          </a:prstGeom>
        </p:spPr>
      </p:pic>
    </p:spTree>
    <p:extLst>
      <p:ext uri="{BB962C8B-B14F-4D97-AF65-F5344CB8AC3E}">
        <p14:creationId xmlns:p14="http://schemas.microsoft.com/office/powerpoint/2010/main" val="85277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E4E89BAF-DA69-314B-8DFA-561101BCF0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0505" y="2209801"/>
            <a:ext cx="7303507" cy="3708402"/>
          </a:xfrm>
          <a:prstGeom prst="rect">
            <a:avLst/>
          </a:prstGeom>
        </p:spPr>
      </p:pic>
      <p:sp>
        <p:nvSpPr>
          <p:cNvPr id="2" name="Title 1"/>
          <p:cNvSpPr>
            <a:spLocks noGrp="1"/>
          </p:cNvSpPr>
          <p:nvPr>
            <p:ph type="title"/>
          </p:nvPr>
        </p:nvSpPr>
        <p:spPr/>
        <p:txBody>
          <a:bodyPr/>
          <a:lstStyle/>
          <a:p>
            <a:r>
              <a:rPr lang="it-IT" sz="2400" dirty="0"/>
              <a:t>A SYSTEMIC APPROACH IS REQUIRED</a:t>
            </a:r>
            <a:endParaRPr lang="en-US" sz="24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45</a:t>
            </a:fld>
            <a:endParaRPr lang="en-US" sz="1100" noProof="0" dirty="0"/>
          </a:p>
        </p:txBody>
      </p:sp>
      <p:sp>
        <p:nvSpPr>
          <p:cNvPr id="9" name="Rectangle 8"/>
          <p:cNvSpPr/>
          <p:nvPr/>
        </p:nvSpPr>
        <p:spPr>
          <a:xfrm>
            <a:off x="9635805" y="5945009"/>
            <a:ext cx="1883421" cy="276999"/>
          </a:xfrm>
          <a:prstGeom prst="rect">
            <a:avLst/>
          </a:prstGeom>
        </p:spPr>
        <p:txBody>
          <a:bodyPr wrap="square">
            <a:spAutoFit/>
          </a:bodyPr>
          <a:lstStyle/>
          <a:p>
            <a:pPr algn="r"/>
            <a:r>
              <a:rPr lang="en-US" sz="1200" dirty="0"/>
              <a:t>Source: IPCC, 2018</a:t>
            </a:r>
          </a:p>
        </p:txBody>
      </p:sp>
      <p:sp>
        <p:nvSpPr>
          <p:cNvPr id="7" name="Date Placeholder 3">
            <a:extLst>
              <a:ext uri="{FF2B5EF4-FFF2-40B4-BE49-F238E27FC236}">
                <a16:creationId xmlns:a16="http://schemas.microsoft.com/office/drawing/2014/main" id="{CFFD941B-BC54-BF45-AD0C-4C1E2D5A33AE}"/>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3" name="Rectangle 2">
            <a:extLst>
              <a:ext uri="{FF2B5EF4-FFF2-40B4-BE49-F238E27FC236}">
                <a16:creationId xmlns:a16="http://schemas.microsoft.com/office/drawing/2014/main" id="{04EB0FD4-1A44-D048-AE75-A1112633498F}"/>
              </a:ext>
            </a:extLst>
          </p:cNvPr>
          <p:cNvSpPr/>
          <p:nvPr/>
        </p:nvSpPr>
        <p:spPr>
          <a:xfrm>
            <a:off x="318316" y="1798935"/>
            <a:ext cx="5376333" cy="738664"/>
          </a:xfrm>
          <a:prstGeom prst="rect">
            <a:avLst/>
          </a:prstGeom>
        </p:spPr>
        <p:txBody>
          <a:bodyPr wrap="square">
            <a:spAutoFit/>
          </a:bodyPr>
          <a:lstStyle/>
          <a:p>
            <a:r>
              <a:rPr lang="en-US" sz="1400" dirty="0"/>
              <a:t>Potential synergies and trade-offs between the sectoral portfolio of climate change mitigation options and the Sustainable Development Goals (SDGs). </a:t>
            </a:r>
            <a:endParaRPr lang="en-BR" sz="1400" dirty="0"/>
          </a:p>
        </p:txBody>
      </p:sp>
      <p:pic>
        <p:nvPicPr>
          <p:cNvPr id="10" name="Picture 9">
            <a:extLst>
              <a:ext uri="{FF2B5EF4-FFF2-40B4-BE49-F238E27FC236}">
                <a16:creationId xmlns:a16="http://schemas.microsoft.com/office/drawing/2014/main" id="{2D064370-1B23-4E44-92F6-35CA775B04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654" y="4113009"/>
            <a:ext cx="3816880" cy="685270"/>
          </a:xfrm>
          <a:prstGeom prst="rect">
            <a:avLst/>
          </a:prstGeom>
        </p:spPr>
      </p:pic>
      <p:pic>
        <p:nvPicPr>
          <p:cNvPr id="12" name="Picture 11">
            <a:extLst>
              <a:ext uri="{FF2B5EF4-FFF2-40B4-BE49-F238E27FC236}">
                <a16:creationId xmlns:a16="http://schemas.microsoft.com/office/drawing/2014/main" id="{6D1E972D-FCB3-A14C-92C0-B4BC82EB97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7988" y="3078798"/>
            <a:ext cx="3473449" cy="877659"/>
          </a:xfrm>
          <a:prstGeom prst="rect">
            <a:avLst/>
          </a:prstGeom>
        </p:spPr>
      </p:pic>
    </p:spTree>
    <p:extLst>
      <p:ext uri="{BB962C8B-B14F-4D97-AF65-F5344CB8AC3E}">
        <p14:creationId xmlns:p14="http://schemas.microsoft.com/office/powerpoint/2010/main" val="1648408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dirty="0"/>
              <a:t>A SYSTEMIC APPROACH IS REQUIRED</a:t>
            </a:r>
            <a:endParaRPr lang="en-US" sz="24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46</a:t>
            </a:fld>
            <a:endParaRPr lang="en-US" sz="1100" noProof="0" dirty="0"/>
          </a:p>
        </p:txBody>
      </p:sp>
      <p:sp>
        <p:nvSpPr>
          <p:cNvPr id="9" name="Rectangle 8"/>
          <p:cNvSpPr/>
          <p:nvPr/>
        </p:nvSpPr>
        <p:spPr>
          <a:xfrm>
            <a:off x="9618872" y="5813908"/>
            <a:ext cx="1883421" cy="276999"/>
          </a:xfrm>
          <a:prstGeom prst="rect">
            <a:avLst/>
          </a:prstGeom>
        </p:spPr>
        <p:txBody>
          <a:bodyPr wrap="square">
            <a:spAutoFit/>
          </a:bodyPr>
          <a:lstStyle/>
          <a:p>
            <a:pPr algn="r"/>
            <a:r>
              <a:rPr lang="en-US" sz="1200" dirty="0"/>
              <a:t>Source: IPCC, 2018</a:t>
            </a:r>
          </a:p>
        </p:txBody>
      </p:sp>
      <p:sp>
        <p:nvSpPr>
          <p:cNvPr id="7" name="Date Placeholder 3">
            <a:extLst>
              <a:ext uri="{FF2B5EF4-FFF2-40B4-BE49-F238E27FC236}">
                <a16:creationId xmlns:a16="http://schemas.microsoft.com/office/drawing/2014/main" id="{CFFD941B-BC54-BF45-AD0C-4C1E2D5A33AE}"/>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3" name="Rectangle 2">
            <a:extLst>
              <a:ext uri="{FF2B5EF4-FFF2-40B4-BE49-F238E27FC236}">
                <a16:creationId xmlns:a16="http://schemas.microsoft.com/office/drawing/2014/main" id="{04EB0FD4-1A44-D048-AE75-A1112633498F}"/>
              </a:ext>
            </a:extLst>
          </p:cNvPr>
          <p:cNvSpPr/>
          <p:nvPr/>
        </p:nvSpPr>
        <p:spPr>
          <a:xfrm>
            <a:off x="318316" y="1798935"/>
            <a:ext cx="5376333" cy="738664"/>
          </a:xfrm>
          <a:prstGeom prst="rect">
            <a:avLst/>
          </a:prstGeom>
        </p:spPr>
        <p:txBody>
          <a:bodyPr wrap="square">
            <a:spAutoFit/>
          </a:bodyPr>
          <a:lstStyle/>
          <a:p>
            <a:r>
              <a:rPr lang="en-US" sz="1400" dirty="0"/>
              <a:t>Potential synergies and trade-offs between the sectoral portfolio of climate change mitigation options and the Sustainable Development Goals (SDGs). </a:t>
            </a:r>
            <a:endParaRPr lang="en-BR" sz="1400" dirty="0"/>
          </a:p>
        </p:txBody>
      </p:sp>
      <p:pic>
        <p:nvPicPr>
          <p:cNvPr id="10" name="Picture 9">
            <a:extLst>
              <a:ext uri="{FF2B5EF4-FFF2-40B4-BE49-F238E27FC236}">
                <a16:creationId xmlns:a16="http://schemas.microsoft.com/office/drawing/2014/main" id="{2D064370-1B23-4E44-92F6-35CA775B04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654" y="4113009"/>
            <a:ext cx="3816880" cy="685270"/>
          </a:xfrm>
          <a:prstGeom prst="rect">
            <a:avLst/>
          </a:prstGeom>
        </p:spPr>
      </p:pic>
      <p:pic>
        <p:nvPicPr>
          <p:cNvPr id="12" name="Picture 11">
            <a:extLst>
              <a:ext uri="{FF2B5EF4-FFF2-40B4-BE49-F238E27FC236}">
                <a16:creationId xmlns:a16="http://schemas.microsoft.com/office/drawing/2014/main" id="{6D1E972D-FCB3-A14C-92C0-B4BC82EB97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88" y="3078798"/>
            <a:ext cx="3473449" cy="877659"/>
          </a:xfrm>
          <a:prstGeom prst="rect">
            <a:avLst/>
          </a:prstGeom>
        </p:spPr>
      </p:pic>
      <p:grpSp>
        <p:nvGrpSpPr>
          <p:cNvPr id="8" name="Group 7">
            <a:extLst>
              <a:ext uri="{FF2B5EF4-FFF2-40B4-BE49-F238E27FC236}">
                <a16:creationId xmlns:a16="http://schemas.microsoft.com/office/drawing/2014/main" id="{B3E6A70A-D68F-BD45-8987-2C2CCECB31B4}"/>
              </a:ext>
            </a:extLst>
          </p:cNvPr>
          <p:cNvGrpSpPr/>
          <p:nvPr/>
        </p:nvGrpSpPr>
        <p:grpSpPr>
          <a:xfrm>
            <a:off x="4480505" y="2311712"/>
            <a:ext cx="7325422" cy="3482789"/>
            <a:chOff x="4480505" y="2209801"/>
            <a:chExt cx="7325422" cy="3482789"/>
          </a:xfrm>
        </p:grpSpPr>
        <p:pic>
          <p:nvPicPr>
            <p:cNvPr id="6" name="Picture 5" descr="A close up of a logo&#10;&#10;Description automatically generated">
              <a:extLst>
                <a:ext uri="{FF2B5EF4-FFF2-40B4-BE49-F238E27FC236}">
                  <a16:creationId xmlns:a16="http://schemas.microsoft.com/office/drawing/2014/main" id="{A873EABB-FCE2-5D48-B00F-B4536CEB7E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80505" y="2780369"/>
              <a:ext cx="7325422" cy="29122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5BAE6131-F919-BC48-9C29-86F17B0EF49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80505" y="2209801"/>
              <a:ext cx="7303507" cy="526715"/>
            </a:xfrm>
            <a:prstGeom prst="rect">
              <a:avLst/>
            </a:prstGeom>
          </p:spPr>
        </p:pic>
      </p:grpSp>
    </p:spTree>
    <p:extLst>
      <p:ext uri="{BB962C8B-B14F-4D97-AF65-F5344CB8AC3E}">
        <p14:creationId xmlns:p14="http://schemas.microsoft.com/office/powerpoint/2010/main" val="3454611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bes.net/sites/default/files/inline/images/figure_3.2_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7547" y="1781469"/>
            <a:ext cx="6663662" cy="46830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7988" y="1063499"/>
            <a:ext cx="10303555" cy="402822"/>
          </a:xfrm>
        </p:spPr>
        <p:txBody>
          <a:bodyPr/>
          <a:lstStyle/>
          <a:p>
            <a:r>
              <a:rPr lang="en-US" sz="2400" dirty="0"/>
              <a:t>SIMULATION MODELS AND HOW THEY SUPPORT DECISION MAKING</a:t>
            </a:r>
          </a:p>
        </p:txBody>
      </p:sp>
      <p:sp>
        <p:nvSpPr>
          <p:cNvPr id="3" name="Content Placeholder 2"/>
          <p:cNvSpPr>
            <a:spLocks noGrp="1"/>
          </p:cNvSpPr>
          <p:nvPr>
            <p:ph sz="quarter" idx="10"/>
          </p:nvPr>
        </p:nvSpPr>
        <p:spPr>
          <a:xfrm>
            <a:off x="407988" y="2591056"/>
            <a:ext cx="3139544" cy="2248958"/>
          </a:xfrm>
        </p:spPr>
        <p:txBody>
          <a:bodyPr/>
          <a:lstStyle/>
          <a:p>
            <a:pPr indent="0">
              <a:buNone/>
            </a:pPr>
            <a:r>
              <a:rPr lang="en-US" sz="1800" dirty="0"/>
              <a:t>Simulation models can support various steps of the policymaking cycle.</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47</a:t>
            </a:fld>
            <a:endParaRPr lang="en-US" sz="1100" noProof="0" dirty="0"/>
          </a:p>
        </p:txBody>
      </p:sp>
      <p:sp>
        <p:nvSpPr>
          <p:cNvPr id="6" name="TextBox 5"/>
          <p:cNvSpPr txBox="1"/>
          <p:nvPr/>
        </p:nvSpPr>
        <p:spPr>
          <a:xfrm>
            <a:off x="9864515" y="6414541"/>
            <a:ext cx="2176407" cy="276999"/>
          </a:xfrm>
          <a:prstGeom prst="rect">
            <a:avLst/>
          </a:prstGeom>
          <a:noFill/>
        </p:spPr>
        <p:txBody>
          <a:bodyPr wrap="square" rtlCol="0">
            <a:spAutoFit/>
          </a:bodyPr>
          <a:lstStyle/>
          <a:p>
            <a:r>
              <a:rPr lang="en-US" sz="1200" dirty="0"/>
              <a:t>Source: IPBES, 2016</a:t>
            </a:r>
          </a:p>
        </p:txBody>
      </p:sp>
      <p:sp>
        <p:nvSpPr>
          <p:cNvPr id="8" name="Date Placeholder 3">
            <a:extLst>
              <a:ext uri="{FF2B5EF4-FFF2-40B4-BE49-F238E27FC236}">
                <a16:creationId xmlns:a16="http://schemas.microsoft.com/office/drawing/2014/main" id="{CF55372E-939E-8745-988A-4AE31AE71115}"/>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9" name="Rectangle 8">
            <a:extLst>
              <a:ext uri="{FF2B5EF4-FFF2-40B4-BE49-F238E27FC236}">
                <a16:creationId xmlns:a16="http://schemas.microsoft.com/office/drawing/2014/main" id="{0020C828-4C88-A140-99CE-AEE10F8AF37E}"/>
              </a:ext>
            </a:extLst>
          </p:cNvPr>
          <p:cNvSpPr/>
          <p:nvPr/>
        </p:nvSpPr>
        <p:spPr>
          <a:xfrm>
            <a:off x="4857547" y="1627580"/>
            <a:ext cx="1688284" cy="307777"/>
          </a:xfrm>
          <a:prstGeom prst="rect">
            <a:avLst/>
          </a:prstGeom>
        </p:spPr>
        <p:txBody>
          <a:bodyPr wrap="square">
            <a:spAutoFit/>
          </a:bodyPr>
          <a:lstStyle/>
          <a:p>
            <a:r>
              <a:rPr lang="en-US" sz="1400" dirty="0"/>
              <a:t>Simulation model</a:t>
            </a:r>
            <a:endParaRPr lang="en-BR" sz="1400" dirty="0"/>
          </a:p>
        </p:txBody>
      </p:sp>
      <p:sp>
        <p:nvSpPr>
          <p:cNvPr id="12" name="Rectangle 11">
            <a:extLst>
              <a:ext uri="{FF2B5EF4-FFF2-40B4-BE49-F238E27FC236}">
                <a16:creationId xmlns:a16="http://schemas.microsoft.com/office/drawing/2014/main" id="{E5CB1534-A3CA-AF4A-BF56-DCC81724504D}"/>
              </a:ext>
            </a:extLst>
          </p:cNvPr>
          <p:cNvSpPr/>
          <p:nvPr/>
        </p:nvSpPr>
        <p:spPr>
          <a:xfrm>
            <a:off x="670790" y="3758582"/>
            <a:ext cx="3418888" cy="1477328"/>
          </a:xfrm>
          <a:prstGeom prst="rect">
            <a:avLst/>
          </a:prstGeom>
        </p:spPr>
        <p:txBody>
          <a:bodyPr wrap="square">
            <a:spAutoFit/>
          </a:bodyPr>
          <a:lstStyle/>
          <a:p>
            <a:pPr marL="285750" indent="-285750">
              <a:buClr>
                <a:srgbClr val="71A522"/>
              </a:buClr>
              <a:buFont typeface="Arial" panose="020B0604020202020204" pitchFamily="34" charset="0"/>
              <a:buChar char="•"/>
            </a:pPr>
            <a:r>
              <a:rPr lang="en-US" dirty="0"/>
              <a:t>What models are needed? </a:t>
            </a:r>
          </a:p>
          <a:p>
            <a:pPr marL="285750" indent="-285750">
              <a:buClr>
                <a:srgbClr val="71A522"/>
              </a:buClr>
              <a:buFont typeface="Arial" panose="020B0604020202020204" pitchFamily="34" charset="0"/>
              <a:buChar char="•"/>
            </a:pPr>
            <a:endParaRPr lang="en-US" dirty="0"/>
          </a:p>
          <a:p>
            <a:pPr marL="285750" indent="-285750">
              <a:buClr>
                <a:srgbClr val="71A522"/>
              </a:buClr>
              <a:buFont typeface="Arial" panose="020B0604020202020204" pitchFamily="34" charset="0"/>
              <a:buChar char="•"/>
            </a:pPr>
            <a:r>
              <a:rPr lang="en-US" dirty="0"/>
              <a:t>What specific policymaking steps can each model support? </a:t>
            </a:r>
          </a:p>
        </p:txBody>
      </p:sp>
    </p:spTree>
    <p:extLst>
      <p:ext uri="{BB962C8B-B14F-4D97-AF65-F5344CB8AC3E}">
        <p14:creationId xmlns:p14="http://schemas.microsoft.com/office/powerpoint/2010/main" val="2275728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18AAAA-FC5F-48FE-A116-F7E05FE9D16A}"/>
              </a:ext>
            </a:extLst>
          </p:cNvPr>
          <p:cNvSpPr>
            <a:spLocks noGrp="1"/>
          </p:cNvSpPr>
          <p:nvPr>
            <p:ph type="sldNum" sz="quarter" idx="16"/>
          </p:nvPr>
        </p:nvSpPr>
        <p:spPr/>
        <p:txBody>
          <a:bodyPr/>
          <a:lstStyle/>
          <a:p>
            <a:fld id="{84059D9C-83B2-9046-9FF6-87A09DB9F967}" type="slidenum">
              <a:rPr lang="en-US" sz="1100" noProof="0" smtClean="0"/>
              <a:pPr/>
              <a:t>48</a:t>
            </a:fld>
            <a:endParaRPr lang="en-US" sz="1100" noProof="0" dirty="0"/>
          </a:p>
        </p:txBody>
      </p:sp>
      <p:sp>
        <p:nvSpPr>
          <p:cNvPr id="6" name="Date Placeholder 3">
            <a:extLst>
              <a:ext uri="{FF2B5EF4-FFF2-40B4-BE49-F238E27FC236}">
                <a16:creationId xmlns:a16="http://schemas.microsoft.com/office/drawing/2014/main" id="{F02338A0-8625-5D44-9768-B1DE613672F3}"/>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10" name="Rechteck 16">
            <a:extLst>
              <a:ext uri="{FF2B5EF4-FFF2-40B4-BE49-F238E27FC236}">
                <a16:creationId xmlns:a16="http://schemas.microsoft.com/office/drawing/2014/main" id="{D514B9A3-83C8-4441-BD74-FD9C047F313C}"/>
              </a:ext>
            </a:extLst>
          </p:cNvPr>
          <p:cNvSpPr/>
          <p:nvPr/>
        </p:nvSpPr>
        <p:spPr>
          <a:xfrm>
            <a:off x="409904" y="905933"/>
            <a:ext cx="11423478" cy="5355616"/>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7EEA49B7-2F3E-D94A-91CE-801EABD8DD36}"/>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A54FBEED-88E6-E04D-8D61-314F90523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70C5B22E-1690-4045-8AC4-D4AFF2D4DA08}"/>
              </a:ext>
            </a:extLst>
          </p:cNvPr>
          <p:cNvSpPr/>
          <p:nvPr/>
        </p:nvSpPr>
        <p:spPr>
          <a:xfrm>
            <a:off x="4653142" y="3384779"/>
            <a:ext cx="2885715" cy="1785104"/>
          </a:xfrm>
          <a:prstGeom prst="rect">
            <a:avLst/>
          </a:prstGeom>
        </p:spPr>
        <p:txBody>
          <a:bodyPr wrap="square">
            <a:spAutoFit/>
          </a:bodyPr>
          <a:lstStyle/>
          <a:p>
            <a:pPr algn="ctr"/>
            <a:r>
              <a:rPr lang="en-US" sz="2200" b="1" dirty="0">
                <a:solidFill>
                  <a:schemeClr val="bg1"/>
                </a:solidFill>
              </a:rPr>
              <a:t>Are you aware of any simulation models used for  sectoral/national analysis?</a:t>
            </a:r>
            <a:endParaRPr lang="en-GB" sz="2200" b="1" dirty="0">
              <a:solidFill>
                <a:schemeClr val="bg1"/>
              </a:solidFill>
            </a:endParaRPr>
          </a:p>
        </p:txBody>
      </p:sp>
      <p:sp>
        <p:nvSpPr>
          <p:cNvPr id="14" name="Title 1">
            <a:extLst>
              <a:ext uri="{FF2B5EF4-FFF2-40B4-BE49-F238E27FC236}">
                <a16:creationId xmlns:a16="http://schemas.microsoft.com/office/drawing/2014/main" id="{ADAAACDE-EF99-144B-84CF-FF49D548EAC4}"/>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Tree>
    <p:extLst>
      <p:ext uri="{BB962C8B-B14F-4D97-AF65-F5344CB8AC3E}">
        <p14:creationId xmlns:p14="http://schemas.microsoft.com/office/powerpoint/2010/main" val="1524044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MODEL FEATURES ARE REQUIRED FOR AN IGE?</a:t>
            </a:r>
          </a:p>
        </p:txBody>
      </p:sp>
      <p:sp>
        <p:nvSpPr>
          <p:cNvPr id="3" name="Content Placeholder 2"/>
          <p:cNvSpPr>
            <a:spLocks noGrp="1"/>
          </p:cNvSpPr>
          <p:nvPr>
            <p:ph sz="quarter" idx="10"/>
          </p:nvPr>
        </p:nvSpPr>
        <p:spPr>
          <a:xfrm>
            <a:off x="407988" y="1976537"/>
            <a:ext cx="9692746" cy="455518"/>
          </a:xfrm>
        </p:spPr>
        <p:txBody>
          <a:bodyPr/>
          <a:lstStyle/>
          <a:p>
            <a:pPr indent="0">
              <a:buNone/>
            </a:pPr>
            <a:r>
              <a:rPr lang="en-US" sz="1800" dirty="0"/>
              <a:t>The green economy is defined by UNEP as </a:t>
            </a:r>
          </a:p>
          <a:p>
            <a:pPr indent="0">
              <a:buNone/>
            </a:pPr>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49</a:t>
            </a:fld>
            <a:endParaRPr lang="en-US" sz="1100" noProof="0" dirty="0"/>
          </a:p>
        </p:txBody>
      </p:sp>
      <p:sp>
        <p:nvSpPr>
          <p:cNvPr id="6" name="Date Placeholder 3">
            <a:extLst>
              <a:ext uri="{FF2B5EF4-FFF2-40B4-BE49-F238E27FC236}">
                <a16:creationId xmlns:a16="http://schemas.microsoft.com/office/drawing/2014/main" id="{7256D95C-97FE-5A4B-889D-35C3EA0D4CB6}"/>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8" name="TextBox 7">
            <a:extLst>
              <a:ext uri="{FF2B5EF4-FFF2-40B4-BE49-F238E27FC236}">
                <a16:creationId xmlns:a16="http://schemas.microsoft.com/office/drawing/2014/main" id="{DAB661CF-97FB-264A-A243-E9B07E87DFAA}"/>
              </a:ext>
            </a:extLst>
          </p:cNvPr>
          <p:cNvSpPr txBox="1"/>
          <p:nvPr/>
        </p:nvSpPr>
        <p:spPr>
          <a:xfrm>
            <a:off x="2003430" y="2620806"/>
            <a:ext cx="477671" cy="923330"/>
          </a:xfrm>
          <a:prstGeom prst="rect">
            <a:avLst/>
          </a:prstGeom>
          <a:noFill/>
        </p:spPr>
        <p:txBody>
          <a:bodyPr wrap="square" rtlCol="0">
            <a:spAutoFit/>
          </a:bodyPr>
          <a:lstStyle/>
          <a:p>
            <a:r>
              <a:rPr lang="en-BR" sz="5400" b="1" dirty="0"/>
              <a:t>“</a:t>
            </a:r>
          </a:p>
        </p:txBody>
      </p:sp>
      <p:sp>
        <p:nvSpPr>
          <p:cNvPr id="9" name="TextBox 8">
            <a:extLst>
              <a:ext uri="{FF2B5EF4-FFF2-40B4-BE49-F238E27FC236}">
                <a16:creationId xmlns:a16="http://schemas.microsoft.com/office/drawing/2014/main" id="{904D3D84-168E-5646-B7A2-CF7B80BE32CA}"/>
              </a:ext>
            </a:extLst>
          </p:cNvPr>
          <p:cNvSpPr txBox="1"/>
          <p:nvPr/>
        </p:nvSpPr>
        <p:spPr>
          <a:xfrm rot="10800000">
            <a:off x="8450461" y="2841060"/>
            <a:ext cx="477671" cy="923330"/>
          </a:xfrm>
          <a:prstGeom prst="rect">
            <a:avLst/>
          </a:prstGeom>
          <a:noFill/>
        </p:spPr>
        <p:txBody>
          <a:bodyPr wrap="square" rtlCol="0">
            <a:spAutoFit/>
          </a:bodyPr>
          <a:lstStyle/>
          <a:p>
            <a:r>
              <a:rPr lang="en-BR" sz="5400" b="1" dirty="0"/>
              <a:t>“</a:t>
            </a:r>
          </a:p>
        </p:txBody>
      </p:sp>
      <p:sp>
        <p:nvSpPr>
          <p:cNvPr id="10" name="Content Placeholder 2">
            <a:extLst>
              <a:ext uri="{FF2B5EF4-FFF2-40B4-BE49-F238E27FC236}">
                <a16:creationId xmlns:a16="http://schemas.microsoft.com/office/drawing/2014/main" id="{E73B8417-4911-204C-A12A-D66DF2ABA937}"/>
              </a:ext>
            </a:extLst>
          </p:cNvPr>
          <p:cNvSpPr txBox="1">
            <a:spLocks/>
          </p:cNvSpPr>
          <p:nvPr/>
        </p:nvSpPr>
        <p:spPr>
          <a:xfrm>
            <a:off x="2475158" y="2890251"/>
            <a:ext cx="8029945" cy="824948"/>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600" i="1" dirty="0"/>
              <a:t>An economy that results in improved human well-being and social equity, while significantly reducing environmental risks and ecological scarcities.</a:t>
            </a:r>
          </a:p>
        </p:txBody>
      </p:sp>
      <p:sp>
        <p:nvSpPr>
          <p:cNvPr id="11" name="Rectangle 10">
            <a:extLst>
              <a:ext uri="{FF2B5EF4-FFF2-40B4-BE49-F238E27FC236}">
                <a16:creationId xmlns:a16="http://schemas.microsoft.com/office/drawing/2014/main" id="{056A22E1-DB33-1840-AA6B-D981CBEA175D}"/>
              </a:ext>
            </a:extLst>
          </p:cNvPr>
          <p:cNvSpPr/>
          <p:nvPr/>
        </p:nvSpPr>
        <p:spPr>
          <a:xfrm>
            <a:off x="407988" y="4055953"/>
            <a:ext cx="9390565" cy="1754326"/>
          </a:xfrm>
          <a:prstGeom prst="rect">
            <a:avLst/>
          </a:prstGeom>
        </p:spPr>
        <p:txBody>
          <a:bodyPr wrap="square">
            <a:spAutoFit/>
          </a:bodyPr>
          <a:lstStyle/>
          <a:p>
            <a:pPr indent="0">
              <a:buNone/>
            </a:pPr>
            <a:r>
              <a:rPr lang="en-US" dirty="0"/>
              <a:t>The misallocation of capital in the last two decades has been identified as one of the main causes contributing to the manifestation of several concurrent crises. </a:t>
            </a:r>
          </a:p>
          <a:p>
            <a:pPr indent="0">
              <a:buNone/>
            </a:pPr>
            <a:endParaRPr lang="en-US" dirty="0"/>
          </a:p>
          <a:p>
            <a:pPr indent="0">
              <a:buNone/>
            </a:pPr>
            <a:r>
              <a:rPr lang="en-US" dirty="0"/>
              <a:t>To curb negative trends and trigger the transition, investments are needed. These would  target behavioral change, through the implementation of targeted public expenditure, policy reforms and regulation changes. </a:t>
            </a:r>
          </a:p>
        </p:txBody>
      </p:sp>
    </p:spTree>
    <p:extLst>
      <p:ext uri="{BB962C8B-B14F-4D97-AF65-F5344CB8AC3E}">
        <p14:creationId xmlns:p14="http://schemas.microsoft.com/office/powerpoint/2010/main" val="306197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F0E6B-1C58-7846-A2C2-76FA3BC259ED}"/>
              </a:ext>
            </a:extLst>
          </p:cNvPr>
          <p:cNvSpPr>
            <a:spLocks noGrp="1"/>
          </p:cNvSpPr>
          <p:nvPr>
            <p:ph type="title"/>
          </p:nvPr>
        </p:nvSpPr>
        <p:spPr>
          <a:xfrm>
            <a:off x="407988" y="1063499"/>
            <a:ext cx="11412537" cy="954488"/>
          </a:xfrm>
        </p:spPr>
        <p:txBody>
          <a:bodyPr/>
          <a:lstStyle/>
          <a:p>
            <a:r>
              <a:rPr lang="en-US" sz="2400" dirty="0"/>
              <a:t>WHAT IS THE OBJECTIVE? THE SDGS</a:t>
            </a:r>
          </a:p>
        </p:txBody>
      </p:sp>
      <p:sp>
        <p:nvSpPr>
          <p:cNvPr id="8" name="Content Placeholder 2">
            <a:extLst>
              <a:ext uri="{FF2B5EF4-FFF2-40B4-BE49-F238E27FC236}">
                <a16:creationId xmlns:a16="http://schemas.microsoft.com/office/drawing/2014/main" id="{6CD4FA25-0100-7746-9190-A78A099EEE6F}"/>
              </a:ext>
            </a:extLst>
          </p:cNvPr>
          <p:cNvSpPr>
            <a:spLocks noGrp="1"/>
          </p:cNvSpPr>
          <p:nvPr>
            <p:ph sz="quarter" idx="10"/>
          </p:nvPr>
        </p:nvSpPr>
        <p:spPr>
          <a:xfrm>
            <a:off x="1286916" y="2144809"/>
            <a:ext cx="3629697" cy="2438802"/>
          </a:xfrm>
          <a:prstGeom prst="rect">
            <a:avLst/>
          </a:prstGeom>
        </p:spPr>
        <p:txBody>
          <a:bodyPr>
            <a:normAutofit/>
          </a:bodyPr>
          <a:lstStyle/>
          <a:p>
            <a:pPr indent="0">
              <a:buNone/>
            </a:pPr>
            <a:r>
              <a:rPr lang="en-US" sz="1600" i="1" dirty="0"/>
              <a:t>We, the Heads of State and Government and High Representatives, meeting at the United Nations Headquarters in New York from 25-27 September 2015 as the Organization celebrates its seventieth anniversary, have decided today on new global Sustainable Development Goals.</a:t>
            </a:r>
          </a:p>
        </p:txBody>
      </p:sp>
      <p:pic>
        <p:nvPicPr>
          <p:cNvPr id="9" name="Picture 2" descr="Sustainable Development Goals (SDGs) and Disability | United ...">
            <a:extLst>
              <a:ext uri="{FF2B5EF4-FFF2-40B4-BE49-F238E27FC236}">
                <a16:creationId xmlns:a16="http://schemas.microsoft.com/office/drawing/2014/main" id="{1799BC71-F91A-3947-86F6-A692B61C63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6068" y="2144809"/>
            <a:ext cx="6030576" cy="35837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04E9BE0-ABE9-6142-A38D-894204C46698}"/>
              </a:ext>
            </a:extLst>
          </p:cNvPr>
          <p:cNvSpPr/>
          <p:nvPr/>
        </p:nvSpPr>
        <p:spPr>
          <a:xfrm>
            <a:off x="438216" y="5359190"/>
            <a:ext cx="5327099" cy="369332"/>
          </a:xfrm>
          <a:prstGeom prst="rect">
            <a:avLst/>
          </a:prstGeom>
        </p:spPr>
        <p:txBody>
          <a:bodyPr wrap="none">
            <a:spAutoFit/>
          </a:bodyPr>
          <a:lstStyle/>
          <a:p>
            <a:r>
              <a:rPr lang="en-US"/>
              <a:t>17 objectives, 169 targets to be achieved by 2030.</a:t>
            </a:r>
          </a:p>
        </p:txBody>
      </p:sp>
      <p:sp>
        <p:nvSpPr>
          <p:cNvPr id="12" name="TextBox 11">
            <a:extLst>
              <a:ext uri="{FF2B5EF4-FFF2-40B4-BE49-F238E27FC236}">
                <a16:creationId xmlns:a16="http://schemas.microsoft.com/office/drawing/2014/main" id="{75E6614F-5D29-824C-A170-E4A20B372BEC}"/>
              </a:ext>
            </a:extLst>
          </p:cNvPr>
          <p:cNvSpPr txBox="1"/>
          <p:nvPr/>
        </p:nvSpPr>
        <p:spPr>
          <a:xfrm>
            <a:off x="809245" y="1870236"/>
            <a:ext cx="477671" cy="923330"/>
          </a:xfrm>
          <a:prstGeom prst="rect">
            <a:avLst/>
          </a:prstGeom>
          <a:noFill/>
        </p:spPr>
        <p:txBody>
          <a:bodyPr wrap="square" rtlCol="0">
            <a:spAutoFit/>
          </a:bodyPr>
          <a:lstStyle/>
          <a:p>
            <a:r>
              <a:rPr lang="en-BR" sz="5400" b="1" dirty="0"/>
              <a:t>“</a:t>
            </a:r>
          </a:p>
        </p:txBody>
      </p:sp>
      <p:sp>
        <p:nvSpPr>
          <p:cNvPr id="13" name="TextBox 12">
            <a:extLst>
              <a:ext uri="{FF2B5EF4-FFF2-40B4-BE49-F238E27FC236}">
                <a16:creationId xmlns:a16="http://schemas.microsoft.com/office/drawing/2014/main" id="{4569AA72-7D76-BD48-9CBA-6E25DBD794E9}"/>
              </a:ext>
            </a:extLst>
          </p:cNvPr>
          <p:cNvSpPr txBox="1"/>
          <p:nvPr/>
        </p:nvSpPr>
        <p:spPr>
          <a:xfrm rot="10800000">
            <a:off x="4420429" y="3565227"/>
            <a:ext cx="477671" cy="923330"/>
          </a:xfrm>
          <a:prstGeom prst="rect">
            <a:avLst/>
          </a:prstGeom>
          <a:noFill/>
        </p:spPr>
        <p:txBody>
          <a:bodyPr wrap="square" rtlCol="0">
            <a:spAutoFit/>
          </a:bodyPr>
          <a:lstStyle/>
          <a:p>
            <a:r>
              <a:rPr lang="en-BR" sz="5400" b="1" dirty="0"/>
              <a:t>“</a:t>
            </a:r>
          </a:p>
        </p:txBody>
      </p:sp>
      <p:sp>
        <p:nvSpPr>
          <p:cNvPr id="14" name="Slide Number Placeholder 4">
            <a:extLst>
              <a:ext uri="{FF2B5EF4-FFF2-40B4-BE49-F238E27FC236}">
                <a16:creationId xmlns:a16="http://schemas.microsoft.com/office/drawing/2014/main" id="{FB48E619-70FC-164A-BD1E-9AAA03A40FB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a:t>
            </a:fld>
            <a:endParaRPr lang="en-US" sz="1100" noProof="0" dirty="0"/>
          </a:p>
        </p:txBody>
      </p:sp>
      <p:sp>
        <p:nvSpPr>
          <p:cNvPr id="15" name="Date Placeholder 3">
            <a:extLst>
              <a:ext uri="{FF2B5EF4-FFF2-40B4-BE49-F238E27FC236}">
                <a16:creationId xmlns:a16="http://schemas.microsoft.com/office/drawing/2014/main" id="{09582C90-6130-824A-86E5-A06A904E5345}"/>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Tree>
    <p:extLst>
      <p:ext uri="{BB962C8B-B14F-4D97-AF65-F5344CB8AC3E}">
        <p14:creationId xmlns:p14="http://schemas.microsoft.com/office/powerpoint/2010/main" val="2520292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11412537" cy="457090"/>
          </a:xfrm>
        </p:spPr>
        <p:txBody>
          <a:bodyPr/>
          <a:lstStyle/>
          <a:p>
            <a:r>
              <a:rPr lang="en-US" sz="2400" dirty="0"/>
              <a:t>WHAT ASSESSMENTS CAN BE CREATED WITH SIMULATION MODELS?</a:t>
            </a:r>
          </a:p>
        </p:txBody>
      </p:sp>
      <p:sp>
        <p:nvSpPr>
          <p:cNvPr id="3" name="Content Placeholder 2"/>
          <p:cNvSpPr>
            <a:spLocks noGrp="1"/>
          </p:cNvSpPr>
          <p:nvPr>
            <p:ph sz="quarter" idx="10"/>
          </p:nvPr>
        </p:nvSpPr>
        <p:spPr>
          <a:xfrm>
            <a:off x="407988" y="1870438"/>
            <a:ext cx="3608123" cy="1048409"/>
          </a:xfrm>
        </p:spPr>
        <p:txBody>
          <a:bodyPr/>
          <a:lstStyle/>
          <a:p>
            <a:pPr indent="0">
              <a:buNone/>
            </a:pPr>
            <a:r>
              <a:rPr lang="en-US" sz="1800" dirty="0"/>
              <a:t>Five main types of assessments can be found to inform policy formulation and assessment.</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50</a:t>
            </a:fld>
            <a:endParaRPr lang="en-US" sz="1100" noProof="0" dirty="0"/>
          </a:p>
        </p:txBody>
      </p:sp>
      <p:sp>
        <p:nvSpPr>
          <p:cNvPr id="6" name="Date Placeholder 3">
            <a:extLst>
              <a:ext uri="{FF2B5EF4-FFF2-40B4-BE49-F238E27FC236}">
                <a16:creationId xmlns:a16="http://schemas.microsoft.com/office/drawing/2014/main" id="{6B54F7EB-E323-AD49-B256-307543DB0C67}"/>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7" name="Picture 6">
            <a:extLst>
              <a:ext uri="{FF2B5EF4-FFF2-40B4-BE49-F238E27FC236}">
                <a16:creationId xmlns:a16="http://schemas.microsoft.com/office/drawing/2014/main" id="{C20CA1E1-78CC-CA4C-8104-E0DEDA9BAD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147" y="1943011"/>
            <a:ext cx="395817" cy="395817"/>
          </a:xfrm>
          <a:prstGeom prst="rect">
            <a:avLst/>
          </a:prstGeom>
        </p:spPr>
      </p:pic>
      <p:sp>
        <p:nvSpPr>
          <p:cNvPr id="8" name="Rectangle 7">
            <a:extLst>
              <a:ext uri="{FF2B5EF4-FFF2-40B4-BE49-F238E27FC236}">
                <a16:creationId xmlns:a16="http://schemas.microsoft.com/office/drawing/2014/main" id="{87F6BD54-5168-1641-B89D-6C54B9432B7D}"/>
              </a:ext>
            </a:extLst>
          </p:cNvPr>
          <p:cNvSpPr/>
          <p:nvPr/>
        </p:nvSpPr>
        <p:spPr>
          <a:xfrm>
            <a:off x="4338399" y="1600062"/>
            <a:ext cx="3803625" cy="4126707"/>
          </a:xfrm>
          <a:prstGeom prst="rect">
            <a:avLst/>
          </a:prstGeom>
        </p:spPr>
        <p:txBody>
          <a:bodyPr wrap="square">
            <a:spAutoFit/>
          </a:bodyPr>
          <a:lstStyle/>
          <a:p>
            <a:pPr marL="540000" lvl="1" indent="0">
              <a:lnSpc>
                <a:spcPct val="250000"/>
              </a:lnSpc>
              <a:buNone/>
            </a:pPr>
            <a:r>
              <a:rPr lang="en-US" dirty="0"/>
              <a:t>Economic assessment</a:t>
            </a:r>
          </a:p>
          <a:p>
            <a:pPr marL="540000" lvl="1" indent="0">
              <a:lnSpc>
                <a:spcPct val="250000"/>
              </a:lnSpc>
              <a:buNone/>
            </a:pPr>
            <a:r>
              <a:rPr lang="en-US" dirty="0"/>
              <a:t>Social assessment</a:t>
            </a:r>
          </a:p>
          <a:p>
            <a:pPr marL="540000" lvl="1" indent="0">
              <a:lnSpc>
                <a:spcPct val="250000"/>
              </a:lnSpc>
              <a:buNone/>
            </a:pPr>
            <a:r>
              <a:rPr lang="en-US" dirty="0"/>
              <a:t>Environmental assessment</a:t>
            </a:r>
          </a:p>
          <a:p>
            <a:pPr marL="540000" lvl="1" indent="0">
              <a:lnSpc>
                <a:spcPct val="250000"/>
              </a:lnSpc>
              <a:buNone/>
            </a:pPr>
            <a:r>
              <a:rPr lang="en-US" dirty="0"/>
              <a:t>Governance assessment</a:t>
            </a:r>
          </a:p>
          <a:p>
            <a:pPr marL="540000" lvl="1" indent="0">
              <a:lnSpc>
                <a:spcPct val="250000"/>
              </a:lnSpc>
              <a:buNone/>
            </a:pPr>
            <a:r>
              <a:rPr lang="en-US" dirty="0"/>
              <a:t>Integrated assessment</a:t>
            </a:r>
          </a:p>
          <a:p>
            <a:pPr marL="540000" lvl="1" indent="0">
              <a:lnSpc>
                <a:spcPct val="250000"/>
              </a:lnSpc>
              <a:buNone/>
            </a:pPr>
            <a:endParaRPr lang="en-US" dirty="0"/>
          </a:p>
        </p:txBody>
      </p:sp>
      <p:sp>
        <p:nvSpPr>
          <p:cNvPr id="9" name="Rectangle 8">
            <a:extLst>
              <a:ext uri="{FF2B5EF4-FFF2-40B4-BE49-F238E27FC236}">
                <a16:creationId xmlns:a16="http://schemas.microsoft.com/office/drawing/2014/main" id="{15C56603-CC28-BB43-BD93-6B4D585C54BA}"/>
              </a:ext>
            </a:extLst>
          </p:cNvPr>
          <p:cNvSpPr/>
          <p:nvPr/>
        </p:nvSpPr>
        <p:spPr>
          <a:xfrm>
            <a:off x="287360" y="5559701"/>
            <a:ext cx="5109091" cy="369332"/>
          </a:xfrm>
          <a:prstGeom prst="rect">
            <a:avLst/>
          </a:prstGeom>
        </p:spPr>
        <p:txBody>
          <a:bodyPr wrap="none">
            <a:spAutoFit/>
          </a:bodyPr>
          <a:lstStyle/>
          <a:p>
            <a:pPr indent="0">
              <a:buNone/>
            </a:pPr>
            <a:r>
              <a:rPr lang="en-US" dirty="0"/>
              <a:t>Each of these assessments makes use of tools.</a:t>
            </a:r>
          </a:p>
        </p:txBody>
      </p:sp>
      <p:pic>
        <p:nvPicPr>
          <p:cNvPr id="10" name="Picture 9">
            <a:extLst>
              <a:ext uri="{FF2B5EF4-FFF2-40B4-BE49-F238E27FC236}">
                <a16:creationId xmlns:a16="http://schemas.microsoft.com/office/drawing/2014/main" id="{9DBE3FED-5A81-6341-9A61-6F91AC01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0641" y="2607892"/>
            <a:ext cx="395818" cy="395818"/>
          </a:xfrm>
          <a:prstGeom prst="rect">
            <a:avLst/>
          </a:prstGeom>
        </p:spPr>
      </p:pic>
      <p:pic>
        <p:nvPicPr>
          <p:cNvPr id="11" name="Picture 10">
            <a:extLst>
              <a:ext uri="{FF2B5EF4-FFF2-40B4-BE49-F238E27FC236}">
                <a16:creationId xmlns:a16="http://schemas.microsoft.com/office/drawing/2014/main" id="{DD2D88FD-E014-0645-A730-479F7DF443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9136" y="3193326"/>
            <a:ext cx="395818" cy="395818"/>
          </a:xfrm>
          <a:prstGeom prst="rect">
            <a:avLst/>
          </a:prstGeom>
        </p:spPr>
      </p:pic>
      <p:pic>
        <p:nvPicPr>
          <p:cNvPr id="12" name="Picture 11">
            <a:extLst>
              <a:ext uri="{FF2B5EF4-FFF2-40B4-BE49-F238E27FC236}">
                <a16:creationId xmlns:a16="http://schemas.microsoft.com/office/drawing/2014/main" id="{C3D10C41-2E6C-8042-8510-9735402F16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2146" y="3932093"/>
            <a:ext cx="372807" cy="372807"/>
          </a:xfrm>
          <a:prstGeom prst="rect">
            <a:avLst/>
          </a:prstGeom>
        </p:spPr>
      </p:pic>
      <p:pic>
        <p:nvPicPr>
          <p:cNvPr id="13" name="Picture 12">
            <a:extLst>
              <a:ext uri="{FF2B5EF4-FFF2-40B4-BE49-F238E27FC236}">
                <a16:creationId xmlns:a16="http://schemas.microsoft.com/office/drawing/2014/main" id="{C2C93038-99AB-9647-8120-DBFB72CBBF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0711" y="4599789"/>
            <a:ext cx="417392" cy="417392"/>
          </a:xfrm>
          <a:prstGeom prst="rect">
            <a:avLst/>
          </a:prstGeom>
        </p:spPr>
      </p:pic>
    </p:spTree>
    <p:extLst>
      <p:ext uri="{BB962C8B-B14F-4D97-AF65-F5344CB8AC3E}">
        <p14:creationId xmlns:p14="http://schemas.microsoft.com/office/powerpoint/2010/main" val="2877141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18AAAA-FC5F-48FE-A116-F7E05FE9D16A}"/>
              </a:ext>
            </a:extLst>
          </p:cNvPr>
          <p:cNvSpPr>
            <a:spLocks noGrp="1"/>
          </p:cNvSpPr>
          <p:nvPr>
            <p:ph type="sldNum" sz="quarter" idx="16"/>
          </p:nvPr>
        </p:nvSpPr>
        <p:spPr/>
        <p:txBody>
          <a:bodyPr/>
          <a:lstStyle/>
          <a:p>
            <a:fld id="{84059D9C-83B2-9046-9FF6-87A09DB9F967}" type="slidenum">
              <a:rPr lang="en-US" sz="1100" noProof="0" smtClean="0"/>
              <a:pPr/>
              <a:t>51</a:t>
            </a:fld>
            <a:endParaRPr lang="en-US" sz="1100" noProof="0" dirty="0"/>
          </a:p>
        </p:txBody>
      </p:sp>
      <p:sp>
        <p:nvSpPr>
          <p:cNvPr id="6" name="Date Placeholder 3">
            <a:extLst>
              <a:ext uri="{FF2B5EF4-FFF2-40B4-BE49-F238E27FC236}">
                <a16:creationId xmlns:a16="http://schemas.microsoft.com/office/drawing/2014/main" id="{C2E5CB56-5E00-AE43-8FEE-A2C970C36900}"/>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10" name="Rechteck 16">
            <a:extLst>
              <a:ext uri="{FF2B5EF4-FFF2-40B4-BE49-F238E27FC236}">
                <a16:creationId xmlns:a16="http://schemas.microsoft.com/office/drawing/2014/main" id="{10A851CC-2033-3642-9BE8-169E1BC97030}"/>
              </a:ext>
            </a:extLst>
          </p:cNvPr>
          <p:cNvSpPr/>
          <p:nvPr/>
        </p:nvSpPr>
        <p:spPr>
          <a:xfrm>
            <a:off x="409904" y="914246"/>
            <a:ext cx="11423478" cy="5355616"/>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87B42FEB-AB5C-2A41-A105-EE759146AC6B}"/>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2DD4B878-DC60-1A4D-9F1E-93106B2323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5940148E-0FD3-A841-80CF-D744E7D1547E}"/>
              </a:ext>
            </a:extLst>
          </p:cNvPr>
          <p:cNvSpPr/>
          <p:nvPr/>
        </p:nvSpPr>
        <p:spPr>
          <a:xfrm>
            <a:off x="4653142" y="3384779"/>
            <a:ext cx="2885715" cy="1631216"/>
          </a:xfrm>
          <a:prstGeom prst="rect">
            <a:avLst/>
          </a:prstGeom>
        </p:spPr>
        <p:txBody>
          <a:bodyPr wrap="square">
            <a:spAutoFit/>
          </a:bodyPr>
          <a:lstStyle/>
          <a:p>
            <a:pPr algn="ctr"/>
            <a:r>
              <a:rPr lang="en-US" sz="2000" b="1" dirty="0">
                <a:solidFill>
                  <a:schemeClr val="bg1"/>
                </a:solidFill>
              </a:rPr>
              <a:t>Have you come across any of these assessments in your studies? Could you provide examples?</a:t>
            </a:r>
            <a:endParaRPr lang="en-GB" sz="2000" b="1" dirty="0">
              <a:solidFill>
                <a:schemeClr val="bg1"/>
              </a:solidFill>
            </a:endParaRPr>
          </a:p>
        </p:txBody>
      </p:sp>
      <p:sp>
        <p:nvSpPr>
          <p:cNvPr id="14" name="Title 1">
            <a:extLst>
              <a:ext uri="{FF2B5EF4-FFF2-40B4-BE49-F238E27FC236}">
                <a16:creationId xmlns:a16="http://schemas.microsoft.com/office/drawing/2014/main" id="{A8271747-25C3-7445-A26D-F64127F236EA}"/>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Tree>
    <p:extLst>
      <p:ext uri="{BB962C8B-B14F-4D97-AF65-F5344CB8AC3E}">
        <p14:creationId xmlns:p14="http://schemas.microsoft.com/office/powerpoint/2010/main" val="3415514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MODEL FEATURES ARE REQUIRED FOR AN IGE?</a:t>
            </a:r>
          </a:p>
        </p:txBody>
      </p:sp>
      <p:sp>
        <p:nvSpPr>
          <p:cNvPr id="3" name="Content Placeholder 2"/>
          <p:cNvSpPr>
            <a:spLocks noGrp="1"/>
          </p:cNvSpPr>
          <p:nvPr>
            <p:ph sz="quarter" idx="10"/>
          </p:nvPr>
        </p:nvSpPr>
        <p:spPr>
          <a:xfrm>
            <a:off x="407988" y="1975021"/>
            <a:ext cx="9692746" cy="455518"/>
          </a:xfrm>
        </p:spPr>
        <p:txBody>
          <a:bodyPr/>
          <a:lstStyle/>
          <a:p>
            <a:pPr indent="0">
              <a:buNone/>
            </a:pPr>
            <a:r>
              <a:rPr lang="en-US" sz="1800" dirty="0"/>
              <a:t>The green economy is defined by UNEP as </a:t>
            </a:r>
          </a:p>
          <a:p>
            <a:pPr indent="0">
              <a:buNone/>
            </a:pPr>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52</a:t>
            </a:fld>
            <a:endParaRPr lang="en-US" sz="1100" noProof="0" dirty="0"/>
          </a:p>
        </p:txBody>
      </p:sp>
      <p:sp>
        <p:nvSpPr>
          <p:cNvPr id="6" name="Date Placeholder 3">
            <a:extLst>
              <a:ext uri="{FF2B5EF4-FFF2-40B4-BE49-F238E27FC236}">
                <a16:creationId xmlns:a16="http://schemas.microsoft.com/office/drawing/2014/main" id="{7256D95C-97FE-5A4B-889D-35C3EA0D4CB6}"/>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8" name="TextBox 7">
            <a:extLst>
              <a:ext uri="{FF2B5EF4-FFF2-40B4-BE49-F238E27FC236}">
                <a16:creationId xmlns:a16="http://schemas.microsoft.com/office/drawing/2014/main" id="{DAB661CF-97FB-264A-A243-E9B07E87DFAA}"/>
              </a:ext>
            </a:extLst>
          </p:cNvPr>
          <p:cNvSpPr txBox="1"/>
          <p:nvPr/>
        </p:nvSpPr>
        <p:spPr>
          <a:xfrm>
            <a:off x="2003428" y="2616832"/>
            <a:ext cx="477671" cy="923330"/>
          </a:xfrm>
          <a:prstGeom prst="rect">
            <a:avLst/>
          </a:prstGeom>
          <a:noFill/>
        </p:spPr>
        <p:txBody>
          <a:bodyPr wrap="square" rtlCol="0">
            <a:spAutoFit/>
          </a:bodyPr>
          <a:lstStyle/>
          <a:p>
            <a:r>
              <a:rPr lang="en-BR" sz="5400" b="1" dirty="0"/>
              <a:t>“</a:t>
            </a:r>
          </a:p>
        </p:txBody>
      </p:sp>
      <p:sp>
        <p:nvSpPr>
          <p:cNvPr id="9" name="TextBox 8">
            <a:extLst>
              <a:ext uri="{FF2B5EF4-FFF2-40B4-BE49-F238E27FC236}">
                <a16:creationId xmlns:a16="http://schemas.microsoft.com/office/drawing/2014/main" id="{904D3D84-168E-5646-B7A2-CF7B80BE32CA}"/>
              </a:ext>
            </a:extLst>
          </p:cNvPr>
          <p:cNvSpPr txBox="1"/>
          <p:nvPr/>
        </p:nvSpPr>
        <p:spPr>
          <a:xfrm rot="10800000">
            <a:off x="8450459" y="2837086"/>
            <a:ext cx="477671" cy="923330"/>
          </a:xfrm>
          <a:prstGeom prst="rect">
            <a:avLst/>
          </a:prstGeom>
          <a:noFill/>
        </p:spPr>
        <p:txBody>
          <a:bodyPr wrap="square" rtlCol="0">
            <a:spAutoFit/>
          </a:bodyPr>
          <a:lstStyle/>
          <a:p>
            <a:r>
              <a:rPr lang="en-BR" sz="5400" b="1" dirty="0"/>
              <a:t>“</a:t>
            </a:r>
          </a:p>
        </p:txBody>
      </p:sp>
      <p:sp>
        <p:nvSpPr>
          <p:cNvPr id="10" name="Content Placeholder 2">
            <a:extLst>
              <a:ext uri="{FF2B5EF4-FFF2-40B4-BE49-F238E27FC236}">
                <a16:creationId xmlns:a16="http://schemas.microsoft.com/office/drawing/2014/main" id="{E73B8417-4911-204C-A12A-D66DF2ABA937}"/>
              </a:ext>
            </a:extLst>
          </p:cNvPr>
          <p:cNvSpPr txBox="1">
            <a:spLocks/>
          </p:cNvSpPr>
          <p:nvPr/>
        </p:nvSpPr>
        <p:spPr>
          <a:xfrm>
            <a:off x="2475156" y="2886277"/>
            <a:ext cx="8029945" cy="824948"/>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600" i="1" dirty="0"/>
              <a:t>An economy that results in improved </a:t>
            </a:r>
            <a:r>
              <a:rPr lang="en-US" sz="1600" i="1" dirty="0">
                <a:solidFill>
                  <a:srgbClr val="C00000"/>
                </a:solidFill>
              </a:rPr>
              <a:t>human well-being </a:t>
            </a:r>
            <a:r>
              <a:rPr lang="en-US" sz="1600" i="1" dirty="0"/>
              <a:t>and </a:t>
            </a:r>
            <a:r>
              <a:rPr lang="en-US" sz="1600" i="1" dirty="0">
                <a:solidFill>
                  <a:srgbClr val="C00000"/>
                </a:solidFill>
              </a:rPr>
              <a:t>social equity</a:t>
            </a:r>
            <a:r>
              <a:rPr lang="en-US" sz="1600" i="1" dirty="0"/>
              <a:t>, while significantly reducing </a:t>
            </a:r>
            <a:r>
              <a:rPr lang="en-US" sz="1600" i="1" dirty="0">
                <a:solidFill>
                  <a:srgbClr val="C00000"/>
                </a:solidFill>
              </a:rPr>
              <a:t>environmental risks </a:t>
            </a:r>
            <a:r>
              <a:rPr lang="en-US" sz="1600" i="1" dirty="0"/>
              <a:t>and </a:t>
            </a:r>
            <a:r>
              <a:rPr lang="en-US" sz="1600" i="1" dirty="0">
                <a:solidFill>
                  <a:srgbClr val="C00000"/>
                </a:solidFill>
              </a:rPr>
              <a:t>ecological scarcities.</a:t>
            </a:r>
          </a:p>
        </p:txBody>
      </p:sp>
      <p:sp>
        <p:nvSpPr>
          <p:cNvPr id="11" name="Rectangle 10">
            <a:extLst>
              <a:ext uri="{FF2B5EF4-FFF2-40B4-BE49-F238E27FC236}">
                <a16:creationId xmlns:a16="http://schemas.microsoft.com/office/drawing/2014/main" id="{056A22E1-DB33-1840-AA6B-D981CBEA175D}"/>
              </a:ext>
            </a:extLst>
          </p:cNvPr>
          <p:cNvSpPr/>
          <p:nvPr/>
        </p:nvSpPr>
        <p:spPr>
          <a:xfrm>
            <a:off x="407988" y="4056188"/>
            <a:ext cx="9390565" cy="1754326"/>
          </a:xfrm>
          <a:prstGeom prst="rect">
            <a:avLst/>
          </a:prstGeom>
        </p:spPr>
        <p:txBody>
          <a:bodyPr wrap="square">
            <a:spAutoFit/>
          </a:bodyPr>
          <a:lstStyle/>
          <a:p>
            <a:pPr indent="0">
              <a:buNone/>
            </a:pPr>
            <a:r>
              <a:rPr lang="en-US" dirty="0"/>
              <a:t>The </a:t>
            </a:r>
            <a:r>
              <a:rPr lang="en-US" dirty="0">
                <a:solidFill>
                  <a:srgbClr val="C00000"/>
                </a:solidFill>
              </a:rPr>
              <a:t>misallocation of capital </a:t>
            </a:r>
            <a:r>
              <a:rPr lang="en-US" dirty="0"/>
              <a:t>in the last two decades has been identified as one of the main causes contributing to the manifestation of several concurrent crises. </a:t>
            </a:r>
          </a:p>
          <a:p>
            <a:pPr indent="0">
              <a:buNone/>
            </a:pPr>
            <a:endParaRPr lang="en-US" dirty="0"/>
          </a:p>
          <a:p>
            <a:pPr indent="0">
              <a:buNone/>
            </a:pPr>
            <a:r>
              <a:rPr lang="en-US" dirty="0"/>
              <a:t>To curb negative trends and trigger the transition, investments are needed. These would  target </a:t>
            </a:r>
            <a:r>
              <a:rPr lang="en-US" dirty="0" err="1"/>
              <a:t>behavioural</a:t>
            </a:r>
            <a:r>
              <a:rPr lang="en-US" dirty="0"/>
              <a:t> change, through the implementation of targeted </a:t>
            </a:r>
            <a:r>
              <a:rPr lang="en-US" dirty="0">
                <a:solidFill>
                  <a:srgbClr val="C00000"/>
                </a:solidFill>
              </a:rPr>
              <a:t>public expenditure</a:t>
            </a:r>
            <a:r>
              <a:rPr lang="en-US" dirty="0"/>
              <a:t>, </a:t>
            </a:r>
            <a:r>
              <a:rPr lang="en-US" dirty="0">
                <a:solidFill>
                  <a:srgbClr val="C00000"/>
                </a:solidFill>
              </a:rPr>
              <a:t>policy reforms </a:t>
            </a:r>
            <a:r>
              <a:rPr lang="en-US" dirty="0"/>
              <a:t>and </a:t>
            </a:r>
            <a:r>
              <a:rPr lang="en-US" dirty="0">
                <a:solidFill>
                  <a:srgbClr val="C00000"/>
                </a:solidFill>
              </a:rPr>
              <a:t>regulation changes</a:t>
            </a:r>
            <a:r>
              <a:rPr lang="en-US" dirty="0"/>
              <a:t>. </a:t>
            </a:r>
          </a:p>
        </p:txBody>
      </p:sp>
    </p:spTree>
    <p:extLst>
      <p:ext uri="{BB962C8B-B14F-4D97-AF65-F5344CB8AC3E}">
        <p14:creationId xmlns:p14="http://schemas.microsoft.com/office/powerpoint/2010/main" val="1645496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3E4A13-72AF-CD45-8B32-525551D7C8F8}"/>
              </a:ext>
            </a:extLst>
          </p:cNvPr>
          <p:cNvSpPr/>
          <p:nvPr/>
        </p:nvSpPr>
        <p:spPr>
          <a:xfrm>
            <a:off x="4304240" y="2433636"/>
            <a:ext cx="3346116" cy="334611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 name="Title 1"/>
          <p:cNvSpPr>
            <a:spLocks noGrp="1"/>
          </p:cNvSpPr>
          <p:nvPr>
            <p:ph type="title"/>
          </p:nvPr>
        </p:nvSpPr>
        <p:spPr>
          <a:xfrm>
            <a:off x="407988" y="1063499"/>
            <a:ext cx="11412537" cy="475701"/>
          </a:xfrm>
        </p:spPr>
        <p:txBody>
          <a:bodyPr/>
          <a:lstStyle/>
          <a:p>
            <a:r>
              <a:rPr lang="en-US" sz="2400" dirty="0"/>
              <a:t>SIMULATION MODELS AND HOW THEY SUPPORT DECISION MAKING</a:t>
            </a:r>
            <a:br>
              <a:rPr lang="en-US" sz="2400" dirty="0"/>
            </a:br>
            <a:endParaRPr lang="en-US" sz="24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53</a:t>
            </a:fld>
            <a:endParaRPr lang="en-US" sz="1100" noProof="0" dirty="0"/>
          </a:p>
        </p:txBody>
      </p:sp>
      <p:sp>
        <p:nvSpPr>
          <p:cNvPr id="3" name="TextBox 2"/>
          <p:cNvSpPr txBox="1"/>
          <p:nvPr/>
        </p:nvSpPr>
        <p:spPr>
          <a:xfrm>
            <a:off x="9724963" y="5834618"/>
            <a:ext cx="1589922" cy="276999"/>
          </a:xfrm>
          <a:prstGeom prst="rect">
            <a:avLst/>
          </a:prstGeom>
          <a:noFill/>
        </p:spPr>
        <p:txBody>
          <a:bodyPr wrap="none" rtlCol="0">
            <a:spAutoFit/>
          </a:bodyPr>
          <a:lstStyle/>
          <a:p>
            <a:r>
              <a:rPr lang="en-US" sz="1200" dirty="0"/>
              <a:t>Source: UNEP, 2014</a:t>
            </a:r>
          </a:p>
        </p:txBody>
      </p:sp>
      <p:sp>
        <p:nvSpPr>
          <p:cNvPr id="9" name="Date Placeholder 3">
            <a:extLst>
              <a:ext uri="{FF2B5EF4-FFF2-40B4-BE49-F238E27FC236}">
                <a16:creationId xmlns:a16="http://schemas.microsoft.com/office/drawing/2014/main" id="{8E886D76-1286-9F47-94A2-868EBA40CA90}"/>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cxnSp>
        <p:nvCxnSpPr>
          <p:cNvPr id="14" name="Straight Arrow Connector 13">
            <a:extLst>
              <a:ext uri="{FF2B5EF4-FFF2-40B4-BE49-F238E27FC236}">
                <a16:creationId xmlns:a16="http://schemas.microsoft.com/office/drawing/2014/main" id="{5B586E8A-1470-784E-8D52-15A97F47D599}"/>
              </a:ext>
            </a:extLst>
          </p:cNvPr>
          <p:cNvCxnSpPr>
            <a:cxnSpLocks/>
          </p:cNvCxnSpPr>
          <p:nvPr/>
        </p:nvCxnSpPr>
        <p:spPr>
          <a:xfrm flipV="1">
            <a:off x="4517128" y="3152926"/>
            <a:ext cx="77806" cy="137971"/>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E19B015-B1CA-964F-BE50-481063072F88}"/>
              </a:ext>
            </a:extLst>
          </p:cNvPr>
          <p:cNvSpPr/>
          <p:nvPr/>
        </p:nvSpPr>
        <p:spPr>
          <a:xfrm>
            <a:off x="900887" y="3762518"/>
            <a:ext cx="2812521" cy="119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Policy evaluation </a:t>
            </a:r>
            <a:r>
              <a:rPr lang="en-BR" sz="1200" dirty="0">
                <a:solidFill>
                  <a:srgbClr val="71A522"/>
                </a:solidFill>
                <a:latin typeface="+mj-lt"/>
                <a:ea typeface="Roboto Light" panose="02000000000000000000" pitchFamily="2" charset="0"/>
                <a:cs typeface="Roboto Light" panose="02000000000000000000" pitchFamily="2" charset="0"/>
              </a:rPr>
              <a:t>makes use of the indicators identified in the first two steps, to evaluate the effectiveness of the intervention and the emergence of unexpected impacts and trends.</a:t>
            </a:r>
          </a:p>
        </p:txBody>
      </p:sp>
      <p:sp>
        <p:nvSpPr>
          <p:cNvPr id="30" name="Rectangle 29">
            <a:extLst>
              <a:ext uri="{FF2B5EF4-FFF2-40B4-BE49-F238E27FC236}">
                <a16:creationId xmlns:a16="http://schemas.microsoft.com/office/drawing/2014/main" id="{9E0951F6-A415-5E4A-985A-A6AE4256B6A7}"/>
              </a:ext>
            </a:extLst>
          </p:cNvPr>
          <p:cNvSpPr/>
          <p:nvPr/>
        </p:nvSpPr>
        <p:spPr>
          <a:xfrm>
            <a:off x="5739184" y="1460369"/>
            <a:ext cx="4192370"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Issues </a:t>
            </a:r>
            <a:r>
              <a:rPr lang="en-BR" sz="1200" dirty="0">
                <a:solidFill>
                  <a:srgbClr val="71A522"/>
                </a:solidFill>
                <a:latin typeface="+mj-lt"/>
                <a:ea typeface="Roboto Light" panose="02000000000000000000" pitchFamily="2" charset="0"/>
                <a:cs typeface="Roboto Light" panose="02000000000000000000" pitchFamily="2" charset="0"/>
              </a:rPr>
              <a:t>and related policy goals can be of a general nature, or they can be social, economic and environmental (with the latter being more relevant for UNEP)</a:t>
            </a:r>
            <a:r>
              <a:rPr lang="en-GB" sz="1200" dirty="0">
                <a:solidFill>
                  <a:srgbClr val="71A522"/>
                </a:solidFill>
                <a:latin typeface="+mj-lt"/>
                <a:ea typeface="Roboto Light" panose="02000000000000000000" pitchFamily="2" charset="0"/>
                <a:cs typeface="Roboto Light" panose="02000000000000000000" pitchFamily="2" charset="0"/>
              </a:rPr>
              <a:t>.</a:t>
            </a:r>
            <a:endParaRPr lang="en-BR" sz="1200" dirty="0">
              <a:solidFill>
                <a:srgbClr val="71A522"/>
              </a:solidFill>
              <a:latin typeface="+mj-lt"/>
              <a:ea typeface="Roboto Light" panose="02000000000000000000" pitchFamily="2" charset="0"/>
              <a:cs typeface="Roboto Light" panose="02000000000000000000" pitchFamily="2" charset="0"/>
            </a:endParaRPr>
          </a:p>
        </p:txBody>
      </p:sp>
      <p:sp>
        <p:nvSpPr>
          <p:cNvPr id="31" name="Rectangle 30">
            <a:extLst>
              <a:ext uri="{FF2B5EF4-FFF2-40B4-BE49-F238E27FC236}">
                <a16:creationId xmlns:a16="http://schemas.microsoft.com/office/drawing/2014/main" id="{8BC8750A-A59D-1A4E-AE22-B891F4322ED7}"/>
              </a:ext>
            </a:extLst>
          </p:cNvPr>
          <p:cNvSpPr/>
          <p:nvPr/>
        </p:nvSpPr>
        <p:spPr>
          <a:xfrm>
            <a:off x="7977638" y="2675680"/>
            <a:ext cx="3178177"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Polity formulation </a:t>
            </a:r>
            <a:r>
              <a:rPr lang="en-BR" sz="1200" dirty="0">
                <a:solidFill>
                  <a:srgbClr val="71A522"/>
                </a:solidFill>
                <a:latin typeface="+mj-lt"/>
                <a:ea typeface="Roboto Light" panose="02000000000000000000" pitchFamily="2" charset="0"/>
                <a:cs typeface="Roboto Light" panose="02000000000000000000" pitchFamily="2" charset="0"/>
              </a:rPr>
              <a:t>analysis focuses on issues and opportunities and on the broader advantages and disavantages and disavantages of policy implementation.</a:t>
            </a:r>
            <a:r>
              <a:rPr lang="en-BR" sz="1200" b="1" dirty="0">
                <a:solidFill>
                  <a:srgbClr val="71A522"/>
                </a:solidFill>
                <a:latin typeface="+mj-lt"/>
                <a:ea typeface="Roboto Light" panose="02000000000000000000" pitchFamily="2" charset="0"/>
                <a:cs typeface="Roboto Light" panose="02000000000000000000" pitchFamily="2" charset="0"/>
              </a:rPr>
              <a:t> </a:t>
            </a:r>
            <a:endParaRPr lang="en-BR" sz="1200" dirty="0">
              <a:solidFill>
                <a:srgbClr val="71A522"/>
              </a:solidFill>
              <a:latin typeface="+mj-lt"/>
              <a:ea typeface="Roboto Light" panose="02000000000000000000" pitchFamily="2" charset="0"/>
              <a:cs typeface="Roboto Light" panose="02000000000000000000" pitchFamily="2" charset="0"/>
            </a:endParaRPr>
          </a:p>
        </p:txBody>
      </p:sp>
      <p:sp>
        <p:nvSpPr>
          <p:cNvPr id="32" name="Rectangle 31">
            <a:extLst>
              <a:ext uri="{FF2B5EF4-FFF2-40B4-BE49-F238E27FC236}">
                <a16:creationId xmlns:a16="http://schemas.microsoft.com/office/drawing/2014/main" id="{535AA656-B59D-0D40-939A-379E2F1FF5F6}"/>
              </a:ext>
            </a:extLst>
          </p:cNvPr>
          <p:cNvSpPr/>
          <p:nvPr/>
        </p:nvSpPr>
        <p:spPr>
          <a:xfrm>
            <a:off x="7977638" y="4584780"/>
            <a:ext cx="3534404" cy="954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R" sz="1200" b="1" dirty="0">
                <a:solidFill>
                  <a:srgbClr val="71A522"/>
                </a:solidFill>
                <a:latin typeface="+mj-lt"/>
                <a:ea typeface="Roboto Light" panose="02000000000000000000" pitchFamily="2" charset="0"/>
                <a:cs typeface="Roboto Light" panose="02000000000000000000" pitchFamily="2" charset="0"/>
              </a:rPr>
              <a:t>Decision-making </a:t>
            </a:r>
            <a:r>
              <a:rPr lang="en-BR" sz="1200" dirty="0">
                <a:solidFill>
                  <a:srgbClr val="71A522"/>
                </a:solidFill>
                <a:latin typeface="+mj-lt"/>
                <a:ea typeface="Roboto Light" panose="02000000000000000000" pitchFamily="2" charset="0"/>
                <a:cs typeface="Roboto Light" panose="02000000000000000000" pitchFamily="2" charset="0"/>
              </a:rPr>
              <a:t>is based on the results of the policy formulation stage, and should account for the forecasted impacts of policy implementation on the environment, the economy and overall well-being of the population.</a:t>
            </a:r>
          </a:p>
        </p:txBody>
      </p:sp>
      <p:cxnSp>
        <p:nvCxnSpPr>
          <p:cNvPr id="36" name="Straight Arrow Connector 35">
            <a:extLst>
              <a:ext uri="{FF2B5EF4-FFF2-40B4-BE49-F238E27FC236}">
                <a16:creationId xmlns:a16="http://schemas.microsoft.com/office/drawing/2014/main" id="{6A108A52-3DAB-6A44-9A05-BED0D38A72B9}"/>
              </a:ext>
            </a:extLst>
          </p:cNvPr>
          <p:cNvCxnSpPr>
            <a:cxnSpLocks/>
          </p:cNvCxnSpPr>
          <p:nvPr/>
        </p:nvCxnSpPr>
        <p:spPr>
          <a:xfrm>
            <a:off x="6314675" y="2454419"/>
            <a:ext cx="186777" cy="7902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7229777-5CCB-C445-AA9F-BDF4AAA2DD8A}"/>
              </a:ext>
            </a:extLst>
          </p:cNvPr>
          <p:cNvSpPr/>
          <p:nvPr/>
        </p:nvSpPr>
        <p:spPr>
          <a:xfrm>
            <a:off x="4631522" y="1929687"/>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39" name="Rectangle 38">
            <a:extLst>
              <a:ext uri="{FF2B5EF4-FFF2-40B4-BE49-F238E27FC236}">
                <a16:creationId xmlns:a16="http://schemas.microsoft.com/office/drawing/2014/main" id="{C4F9CAFD-1817-D24E-8E7C-37DB09A38F9B}"/>
              </a:ext>
            </a:extLst>
          </p:cNvPr>
          <p:cNvSpPr/>
          <p:nvPr/>
        </p:nvSpPr>
        <p:spPr>
          <a:xfrm>
            <a:off x="4622373" y="2107306"/>
            <a:ext cx="1161565" cy="830997"/>
          </a:xfrm>
          <a:prstGeom prst="rect">
            <a:avLst/>
          </a:prstGeom>
        </p:spPr>
        <p:txBody>
          <a:bodyPr wrap="square">
            <a:spAutoFit/>
          </a:bodyPr>
          <a:lstStyle/>
          <a:p>
            <a:pPr algn="ctr"/>
            <a:r>
              <a:rPr lang="en-BR" sz="1200" dirty="0">
                <a:solidFill>
                  <a:schemeClr val="bg1"/>
                </a:solidFill>
                <a:ea typeface="Roboto Light" panose="02000000000000000000" pitchFamily="2" charset="0"/>
                <a:cs typeface="Roboto Light" panose="02000000000000000000" pitchFamily="2" charset="0"/>
              </a:rPr>
              <a:t>Issue identification and agenda setting</a:t>
            </a:r>
          </a:p>
        </p:txBody>
      </p:sp>
      <p:sp>
        <p:nvSpPr>
          <p:cNvPr id="41" name="Oval 40">
            <a:extLst>
              <a:ext uri="{FF2B5EF4-FFF2-40B4-BE49-F238E27FC236}">
                <a16:creationId xmlns:a16="http://schemas.microsoft.com/office/drawing/2014/main" id="{9529C898-BF04-6647-B157-A68C89DC3E9A}"/>
              </a:ext>
            </a:extLst>
          </p:cNvPr>
          <p:cNvSpPr/>
          <p:nvPr/>
        </p:nvSpPr>
        <p:spPr>
          <a:xfrm>
            <a:off x="6724295" y="2610102"/>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42" name="Oval 41">
            <a:extLst>
              <a:ext uri="{FF2B5EF4-FFF2-40B4-BE49-F238E27FC236}">
                <a16:creationId xmlns:a16="http://schemas.microsoft.com/office/drawing/2014/main" id="{2F398556-E73D-D844-8B8C-BBC95CD54039}"/>
              </a:ext>
            </a:extLst>
          </p:cNvPr>
          <p:cNvSpPr/>
          <p:nvPr/>
        </p:nvSpPr>
        <p:spPr>
          <a:xfrm>
            <a:off x="6724295" y="4459466"/>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43" name="Oval 42">
            <a:extLst>
              <a:ext uri="{FF2B5EF4-FFF2-40B4-BE49-F238E27FC236}">
                <a16:creationId xmlns:a16="http://schemas.microsoft.com/office/drawing/2014/main" id="{B81361AE-6AC1-0341-8A97-2A8AF172EBA6}"/>
              </a:ext>
            </a:extLst>
          </p:cNvPr>
          <p:cNvSpPr/>
          <p:nvPr/>
        </p:nvSpPr>
        <p:spPr>
          <a:xfrm>
            <a:off x="3761487" y="3709509"/>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sp>
        <p:nvSpPr>
          <p:cNvPr id="44" name="Oval 43">
            <a:extLst>
              <a:ext uri="{FF2B5EF4-FFF2-40B4-BE49-F238E27FC236}">
                <a16:creationId xmlns:a16="http://schemas.microsoft.com/office/drawing/2014/main" id="{B4AC75BB-C2A8-4841-9D37-02BE53E2128F}"/>
              </a:ext>
            </a:extLst>
          </p:cNvPr>
          <p:cNvSpPr/>
          <p:nvPr/>
        </p:nvSpPr>
        <p:spPr>
          <a:xfrm>
            <a:off x="4919757" y="5062025"/>
            <a:ext cx="1152416" cy="1152416"/>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50" dirty="0">
              <a:solidFill>
                <a:schemeClr val="bg1"/>
              </a:solidFill>
              <a:ea typeface="Roboto Light" panose="02000000000000000000" pitchFamily="2" charset="0"/>
              <a:cs typeface="Roboto Light" panose="02000000000000000000" pitchFamily="2" charset="0"/>
            </a:endParaRPr>
          </a:p>
        </p:txBody>
      </p:sp>
      <p:cxnSp>
        <p:nvCxnSpPr>
          <p:cNvPr id="46" name="Straight Arrow Connector 45">
            <a:extLst>
              <a:ext uri="{FF2B5EF4-FFF2-40B4-BE49-F238E27FC236}">
                <a16:creationId xmlns:a16="http://schemas.microsoft.com/office/drawing/2014/main" id="{9D804112-F845-8D4E-A66E-E57DED29F93B}"/>
              </a:ext>
            </a:extLst>
          </p:cNvPr>
          <p:cNvCxnSpPr>
            <a:cxnSpLocks/>
            <a:endCxn id="6" idx="3"/>
          </p:cNvCxnSpPr>
          <p:nvPr/>
        </p:nvCxnSpPr>
        <p:spPr>
          <a:xfrm>
            <a:off x="4631522" y="5113303"/>
            <a:ext cx="162745" cy="176422"/>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33ACE3-CF48-FA49-BD1B-D5578DA671AA}"/>
              </a:ext>
            </a:extLst>
          </p:cNvPr>
          <p:cNvCxnSpPr>
            <a:cxnSpLocks/>
            <a:stCxn id="6" idx="6"/>
          </p:cNvCxnSpPr>
          <p:nvPr/>
        </p:nvCxnSpPr>
        <p:spPr>
          <a:xfrm>
            <a:off x="7650356" y="4106694"/>
            <a:ext cx="0" cy="152154"/>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E173D95-E129-4541-A6A0-6C5779ACC8DD}"/>
              </a:ext>
            </a:extLst>
          </p:cNvPr>
          <p:cNvCxnSpPr>
            <a:cxnSpLocks/>
          </p:cNvCxnSpPr>
          <p:nvPr/>
        </p:nvCxnSpPr>
        <p:spPr>
          <a:xfrm flipH="1">
            <a:off x="6501454" y="5611882"/>
            <a:ext cx="197040" cy="115706"/>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82E997D-370E-D541-9C7A-C1E38ABCCDF5}"/>
              </a:ext>
            </a:extLst>
          </p:cNvPr>
          <p:cNvSpPr/>
          <p:nvPr/>
        </p:nvSpPr>
        <p:spPr>
          <a:xfrm>
            <a:off x="6724295" y="2829760"/>
            <a:ext cx="1161565" cy="646331"/>
          </a:xfrm>
          <a:prstGeom prst="rect">
            <a:avLst/>
          </a:prstGeom>
        </p:spPr>
        <p:txBody>
          <a:bodyPr wrap="square">
            <a:spAutoFit/>
          </a:bodyPr>
          <a:lstStyle/>
          <a:p>
            <a:pPr algn="ctr"/>
            <a:r>
              <a:rPr lang="en-BR" sz="1200" dirty="0">
                <a:solidFill>
                  <a:schemeClr val="bg1"/>
                </a:solidFill>
                <a:ea typeface="Roboto Light" panose="02000000000000000000" pitchFamily="2" charset="0"/>
                <a:cs typeface="Roboto Light" panose="02000000000000000000" pitchFamily="2" charset="0"/>
              </a:rPr>
              <a:t>Policy formulation - Assessment</a:t>
            </a:r>
          </a:p>
        </p:txBody>
      </p:sp>
      <p:sp>
        <p:nvSpPr>
          <p:cNvPr id="23" name="Rectangle 22">
            <a:extLst>
              <a:ext uri="{FF2B5EF4-FFF2-40B4-BE49-F238E27FC236}">
                <a16:creationId xmlns:a16="http://schemas.microsoft.com/office/drawing/2014/main" id="{66555305-D62F-3D44-9885-078C85AB0FA2}"/>
              </a:ext>
            </a:extLst>
          </p:cNvPr>
          <p:cNvSpPr/>
          <p:nvPr/>
        </p:nvSpPr>
        <p:spPr>
          <a:xfrm>
            <a:off x="3686683" y="3951438"/>
            <a:ext cx="1302024"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Policy monitoring and evaluation</a:t>
            </a:r>
          </a:p>
        </p:txBody>
      </p:sp>
      <p:sp>
        <p:nvSpPr>
          <p:cNvPr id="27" name="Rectangle 26">
            <a:extLst>
              <a:ext uri="{FF2B5EF4-FFF2-40B4-BE49-F238E27FC236}">
                <a16:creationId xmlns:a16="http://schemas.microsoft.com/office/drawing/2014/main" id="{84AEF55B-5B52-7641-8F5D-63BAEA9031FD}"/>
              </a:ext>
            </a:extLst>
          </p:cNvPr>
          <p:cNvSpPr/>
          <p:nvPr/>
        </p:nvSpPr>
        <p:spPr>
          <a:xfrm>
            <a:off x="4873939" y="5287878"/>
            <a:ext cx="1232268" cy="64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Policy implementation</a:t>
            </a:r>
          </a:p>
        </p:txBody>
      </p:sp>
      <p:sp>
        <p:nvSpPr>
          <p:cNvPr id="28" name="Rectangle 27">
            <a:extLst>
              <a:ext uri="{FF2B5EF4-FFF2-40B4-BE49-F238E27FC236}">
                <a16:creationId xmlns:a16="http://schemas.microsoft.com/office/drawing/2014/main" id="{8A9BCB6B-366E-704B-9B3D-E50F8AA12168}"/>
              </a:ext>
            </a:extLst>
          </p:cNvPr>
          <p:cNvSpPr/>
          <p:nvPr/>
        </p:nvSpPr>
        <p:spPr>
          <a:xfrm>
            <a:off x="6758329" y="4821796"/>
            <a:ext cx="1077040" cy="48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dirty="0">
                <a:solidFill>
                  <a:schemeClr val="bg1"/>
                </a:solidFill>
                <a:latin typeface="+mj-lt"/>
                <a:ea typeface="Roboto Light" panose="02000000000000000000" pitchFamily="2" charset="0"/>
                <a:cs typeface="Roboto Light" panose="02000000000000000000" pitchFamily="2" charset="0"/>
              </a:rPr>
              <a:t>Decision-making</a:t>
            </a:r>
          </a:p>
        </p:txBody>
      </p:sp>
    </p:spTree>
    <p:extLst>
      <p:ext uri="{BB962C8B-B14F-4D97-AF65-F5344CB8AC3E}">
        <p14:creationId xmlns:p14="http://schemas.microsoft.com/office/powerpoint/2010/main" val="159612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4D3899D-952B-084A-BB12-D12D941D57B8}"/>
              </a:ext>
            </a:extLst>
          </p:cNvPr>
          <p:cNvSpPr/>
          <p:nvPr/>
        </p:nvSpPr>
        <p:spPr>
          <a:xfrm>
            <a:off x="388408" y="1132053"/>
            <a:ext cx="677041" cy="67704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 name="Title 1"/>
          <p:cNvSpPr>
            <a:spLocks noGrp="1"/>
          </p:cNvSpPr>
          <p:nvPr>
            <p:ph type="title"/>
          </p:nvPr>
        </p:nvSpPr>
        <p:spPr>
          <a:xfrm>
            <a:off x="1246189" y="1292177"/>
            <a:ext cx="4773612" cy="365125"/>
          </a:xfrm>
        </p:spPr>
        <p:txBody>
          <a:bodyPr/>
          <a:lstStyle/>
          <a:p>
            <a:r>
              <a:rPr lang="en-US" sz="2400" dirty="0"/>
              <a:t>ECONOMIC ASSESSMENTS</a:t>
            </a:r>
          </a:p>
        </p:txBody>
      </p:sp>
      <p:sp>
        <p:nvSpPr>
          <p:cNvPr id="3" name="Content Placeholder 2"/>
          <p:cNvSpPr>
            <a:spLocks noGrp="1"/>
          </p:cNvSpPr>
          <p:nvPr>
            <p:ph sz="quarter" idx="10"/>
          </p:nvPr>
        </p:nvSpPr>
        <p:spPr>
          <a:xfrm>
            <a:off x="388408" y="2376292"/>
            <a:ext cx="3749145" cy="2102575"/>
          </a:xfrm>
        </p:spPr>
        <p:txBody>
          <a:bodyPr/>
          <a:lstStyle/>
          <a:p>
            <a:pPr marL="342900" indent="-342900"/>
            <a:r>
              <a:rPr lang="en-US" sz="1800" dirty="0"/>
              <a:t>Designed to support the analysis </a:t>
            </a:r>
            <a:br>
              <a:rPr lang="en-US" sz="1800" dirty="0"/>
            </a:br>
            <a:r>
              <a:rPr lang="en-US" sz="1800" dirty="0"/>
              <a:t>of policies, projects and </a:t>
            </a:r>
            <a:br>
              <a:rPr lang="en-US" sz="1800" dirty="0"/>
            </a:br>
            <a:r>
              <a:rPr lang="en-US" sz="1800" dirty="0"/>
              <a:t>investments.</a:t>
            </a:r>
          </a:p>
          <a:p>
            <a:pPr marL="342900" indent="-342900"/>
            <a:r>
              <a:rPr lang="en-US" sz="1800" dirty="0"/>
              <a:t>Focuses on expected </a:t>
            </a:r>
            <a:br>
              <a:rPr lang="en-US" sz="1800" dirty="0"/>
            </a:br>
            <a:r>
              <a:rPr lang="en-US" sz="1800" dirty="0"/>
              <a:t>economic outcomes. </a:t>
            </a:r>
          </a:p>
          <a:p>
            <a:pPr indent="0">
              <a:buNone/>
            </a:pPr>
            <a:endParaRPr lang="en-US" sz="1800" dirty="0"/>
          </a:p>
          <a:p>
            <a:pPr indent="0">
              <a:buNone/>
            </a:pPr>
            <a:r>
              <a:rPr lang="en-US" sz="1800" dirty="0"/>
              <a:t>Example: project feasibility studies</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54</a:t>
            </a:fld>
            <a:endParaRPr lang="en-US" sz="1100" noProof="0" dirty="0"/>
          </a:p>
        </p:txBody>
      </p:sp>
      <p:sp>
        <p:nvSpPr>
          <p:cNvPr id="7" name="TextBox 6"/>
          <p:cNvSpPr txBox="1"/>
          <p:nvPr/>
        </p:nvSpPr>
        <p:spPr>
          <a:xfrm>
            <a:off x="10080450" y="6095380"/>
            <a:ext cx="1516762" cy="276999"/>
          </a:xfrm>
          <a:prstGeom prst="rect">
            <a:avLst/>
          </a:prstGeom>
          <a:noFill/>
        </p:spPr>
        <p:txBody>
          <a:bodyPr wrap="none" rtlCol="0">
            <a:spAutoFit/>
          </a:bodyPr>
          <a:lstStyle/>
          <a:p>
            <a:r>
              <a:rPr lang="en-US" sz="1200" dirty="0"/>
              <a:t>Source: GCA, 2019</a:t>
            </a:r>
          </a:p>
        </p:txBody>
      </p:sp>
      <p:sp>
        <p:nvSpPr>
          <p:cNvPr id="8" name="Date Placeholder 3">
            <a:extLst>
              <a:ext uri="{FF2B5EF4-FFF2-40B4-BE49-F238E27FC236}">
                <a16:creationId xmlns:a16="http://schemas.microsoft.com/office/drawing/2014/main" id="{1DF3E23F-18F0-9244-8DB2-05859C21C8C8}"/>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10" name="Picture 9">
            <a:extLst>
              <a:ext uri="{FF2B5EF4-FFF2-40B4-BE49-F238E27FC236}">
                <a16:creationId xmlns:a16="http://schemas.microsoft.com/office/drawing/2014/main" id="{833043B1-00EB-F74D-B3C2-3A949A70A6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470" y="1212115"/>
            <a:ext cx="516917" cy="516917"/>
          </a:xfrm>
          <a:prstGeom prst="rect">
            <a:avLst/>
          </a:prstGeom>
        </p:spPr>
      </p:pic>
      <p:sp>
        <p:nvSpPr>
          <p:cNvPr id="12" name="Rectangle 11">
            <a:extLst>
              <a:ext uri="{FF2B5EF4-FFF2-40B4-BE49-F238E27FC236}">
                <a16:creationId xmlns:a16="http://schemas.microsoft.com/office/drawing/2014/main" id="{9A156B11-1D22-1341-8768-37E1CE57AA09}"/>
              </a:ext>
            </a:extLst>
          </p:cNvPr>
          <p:cNvSpPr/>
          <p:nvPr/>
        </p:nvSpPr>
        <p:spPr>
          <a:xfrm>
            <a:off x="4572000" y="1983018"/>
            <a:ext cx="6096000" cy="338554"/>
          </a:xfrm>
          <a:prstGeom prst="rect">
            <a:avLst/>
          </a:prstGeom>
        </p:spPr>
        <p:txBody>
          <a:bodyPr>
            <a:spAutoFit/>
          </a:bodyPr>
          <a:lstStyle/>
          <a:p>
            <a:r>
              <a:rPr lang="en-US" sz="1600" dirty="0"/>
              <a:t>Benefits and Costs of Illustrative Investments in Adaptation</a:t>
            </a:r>
            <a:endParaRPr lang="en-BR" sz="1600" dirty="0"/>
          </a:p>
        </p:txBody>
      </p:sp>
      <p:pic>
        <p:nvPicPr>
          <p:cNvPr id="14" name="Picture 13" descr="A screenshot of a cell phone&#10;&#10;Description automatically generated">
            <a:extLst>
              <a:ext uri="{FF2B5EF4-FFF2-40B4-BE49-F238E27FC236}">
                <a16:creationId xmlns:a16="http://schemas.microsoft.com/office/drawing/2014/main" id="{A9B7C322-8920-8949-86B9-C67E50F9D2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2398456"/>
            <a:ext cx="7004860" cy="3543156"/>
          </a:xfrm>
          <a:prstGeom prst="rect">
            <a:avLst/>
          </a:prstGeom>
        </p:spPr>
      </p:pic>
    </p:spTree>
    <p:extLst>
      <p:ext uri="{BB962C8B-B14F-4D97-AF65-F5344CB8AC3E}">
        <p14:creationId xmlns:p14="http://schemas.microsoft.com/office/powerpoint/2010/main" val="2252394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6111-CD99-4766-B553-624A0E008C37}"/>
              </a:ext>
            </a:extLst>
          </p:cNvPr>
          <p:cNvSpPr>
            <a:spLocks noGrp="1"/>
          </p:cNvSpPr>
          <p:nvPr>
            <p:ph type="title"/>
          </p:nvPr>
        </p:nvSpPr>
        <p:spPr>
          <a:xfrm>
            <a:off x="407989" y="1063499"/>
            <a:ext cx="7677150" cy="954488"/>
          </a:xfrm>
        </p:spPr>
        <p:txBody>
          <a:bodyPr/>
          <a:lstStyle/>
          <a:p>
            <a:r>
              <a:rPr lang="en-US" sz="2000" dirty="0"/>
              <a:t>EXAMPLE: AN ECONOMIC ASSESSMENT OF GHG MITIGATION POLICY OPTIONS FOR EU AGRICULTURE (</a:t>
            </a:r>
            <a:r>
              <a:rPr lang="en-US" sz="2000" dirty="0" err="1"/>
              <a:t>EcAMPA</a:t>
            </a:r>
            <a:r>
              <a:rPr lang="en-US" sz="2000" dirty="0"/>
              <a:t>)</a:t>
            </a:r>
          </a:p>
        </p:txBody>
      </p:sp>
      <p:sp>
        <p:nvSpPr>
          <p:cNvPr id="5" name="Slide Number Placeholder 4">
            <a:extLst>
              <a:ext uri="{FF2B5EF4-FFF2-40B4-BE49-F238E27FC236}">
                <a16:creationId xmlns:a16="http://schemas.microsoft.com/office/drawing/2014/main" id="{11C60012-9F27-46CE-A9F2-F3093A1112A3}"/>
              </a:ext>
            </a:extLst>
          </p:cNvPr>
          <p:cNvSpPr>
            <a:spLocks noGrp="1"/>
          </p:cNvSpPr>
          <p:nvPr>
            <p:ph type="sldNum" sz="quarter" idx="12"/>
          </p:nvPr>
        </p:nvSpPr>
        <p:spPr/>
        <p:txBody>
          <a:bodyPr/>
          <a:lstStyle/>
          <a:p>
            <a:fld id="{84059D9C-83B2-9046-9FF6-87A09DB9F967}" type="slidenum">
              <a:rPr lang="en-US" sz="1100" noProof="0" smtClean="0"/>
              <a:pPr/>
              <a:t>55</a:t>
            </a:fld>
            <a:endParaRPr lang="en-US" sz="1100" noProof="0" dirty="0"/>
          </a:p>
        </p:txBody>
      </p:sp>
      <p:sp>
        <p:nvSpPr>
          <p:cNvPr id="7" name="TextBox 6">
            <a:extLst>
              <a:ext uri="{FF2B5EF4-FFF2-40B4-BE49-F238E27FC236}">
                <a16:creationId xmlns:a16="http://schemas.microsoft.com/office/drawing/2014/main" id="{CD0B3A13-5B00-4C2F-B0F8-0CF166A420CA}"/>
              </a:ext>
            </a:extLst>
          </p:cNvPr>
          <p:cNvSpPr txBox="1"/>
          <p:nvPr/>
        </p:nvSpPr>
        <p:spPr>
          <a:xfrm>
            <a:off x="8448410" y="5845553"/>
            <a:ext cx="3372113" cy="461665"/>
          </a:xfrm>
          <a:prstGeom prst="rect">
            <a:avLst/>
          </a:prstGeom>
          <a:noFill/>
        </p:spPr>
        <p:txBody>
          <a:bodyPr wrap="square" rtlCol="0">
            <a:spAutoFit/>
          </a:bodyPr>
          <a:lstStyle/>
          <a:p>
            <a:endParaRPr lang="de-DE" sz="1200" dirty="0"/>
          </a:p>
          <a:p>
            <a:r>
              <a:rPr lang="de-DE" sz="1200" dirty="0"/>
              <a:t> Source: JRC, 2015</a:t>
            </a:r>
            <a:endParaRPr lang="en-US" sz="1200" dirty="0"/>
          </a:p>
        </p:txBody>
      </p:sp>
      <p:sp>
        <p:nvSpPr>
          <p:cNvPr id="8" name="Date Placeholder 3">
            <a:extLst>
              <a:ext uri="{FF2B5EF4-FFF2-40B4-BE49-F238E27FC236}">
                <a16:creationId xmlns:a16="http://schemas.microsoft.com/office/drawing/2014/main" id="{72889453-434E-1F47-B290-EFCF252A1F6D}"/>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3" name="Rectangle 2">
            <a:extLst>
              <a:ext uri="{FF2B5EF4-FFF2-40B4-BE49-F238E27FC236}">
                <a16:creationId xmlns:a16="http://schemas.microsoft.com/office/drawing/2014/main" id="{1AB0AF62-1C07-DE45-8DA1-8B916FCE15E3}"/>
              </a:ext>
            </a:extLst>
          </p:cNvPr>
          <p:cNvSpPr/>
          <p:nvPr/>
        </p:nvSpPr>
        <p:spPr>
          <a:xfrm>
            <a:off x="2221051" y="1886977"/>
            <a:ext cx="6096000" cy="584775"/>
          </a:xfrm>
          <a:prstGeom prst="rect">
            <a:avLst/>
          </a:prstGeom>
        </p:spPr>
        <p:txBody>
          <a:bodyPr>
            <a:spAutoFit/>
          </a:bodyPr>
          <a:lstStyle/>
          <a:p>
            <a:r>
              <a:rPr lang="en-US" sz="1600" dirty="0"/>
              <a:t>Projected changes in consumer prices for selected products (in % compared to the reference [REF] scenario).</a:t>
            </a:r>
          </a:p>
        </p:txBody>
      </p:sp>
      <p:pic>
        <p:nvPicPr>
          <p:cNvPr id="10" name="Picture 9" descr="A screenshot of a cell phone&#10;&#10;Description automatically generated">
            <a:extLst>
              <a:ext uri="{FF2B5EF4-FFF2-40B4-BE49-F238E27FC236}">
                <a16:creationId xmlns:a16="http://schemas.microsoft.com/office/drawing/2014/main" id="{7DD06C08-D26E-6E44-A7D9-87D612F1E9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2514734"/>
            <a:ext cx="7676482" cy="3573301"/>
          </a:xfrm>
          <a:prstGeom prst="rect">
            <a:avLst/>
          </a:prstGeom>
        </p:spPr>
      </p:pic>
    </p:spTree>
    <p:extLst>
      <p:ext uri="{BB962C8B-B14F-4D97-AF65-F5344CB8AC3E}">
        <p14:creationId xmlns:p14="http://schemas.microsoft.com/office/powerpoint/2010/main" val="14812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8408" y="2082800"/>
            <a:ext cx="4951412" cy="2497667"/>
          </a:xfrm>
        </p:spPr>
        <p:txBody>
          <a:bodyPr/>
          <a:lstStyle/>
          <a:p>
            <a:pPr marL="342900" indent="-342900"/>
            <a:r>
              <a:rPr lang="en-US" sz="1800" dirty="0"/>
              <a:t>Provide guidance on policy impacts for different social groups (i.e., inclusiveness). </a:t>
            </a:r>
          </a:p>
          <a:p>
            <a:pPr marL="342900" indent="-342900"/>
            <a:r>
              <a:rPr lang="en-US" sz="1800" dirty="0"/>
              <a:t>Support the review and monitoring of key governance indicators. </a:t>
            </a:r>
          </a:p>
          <a:p>
            <a:pPr marL="342900" indent="-342900"/>
            <a:endParaRPr lang="en-US" sz="1800" dirty="0"/>
          </a:p>
          <a:p>
            <a:pPr indent="0">
              <a:buNone/>
            </a:pPr>
            <a:r>
              <a:rPr lang="en-US" sz="1800" dirty="0"/>
              <a:t>Example: Poverty and Social Impact Analysis (PSIA), which facilitates the assessment of policy inclusiveness and pro-poor orientation. </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noProof="0" smtClean="0"/>
              <a:pPr/>
              <a:t>56</a:t>
            </a:fld>
            <a:endParaRPr lang="en-US" noProof="0" dirty="0"/>
          </a:p>
        </p:txBody>
      </p:sp>
      <p:sp>
        <p:nvSpPr>
          <p:cNvPr id="6" name="Date Placeholder 3">
            <a:extLst>
              <a:ext uri="{FF2B5EF4-FFF2-40B4-BE49-F238E27FC236}">
                <a16:creationId xmlns:a16="http://schemas.microsoft.com/office/drawing/2014/main" id="{29C6AB47-429D-5947-8A19-7E41FFBC7F83}"/>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7" name="Oval 6">
            <a:extLst>
              <a:ext uri="{FF2B5EF4-FFF2-40B4-BE49-F238E27FC236}">
                <a16:creationId xmlns:a16="http://schemas.microsoft.com/office/drawing/2014/main" id="{0DF4A4B5-0FCD-CB4D-8EF7-2A14FCD20A94}"/>
              </a:ext>
            </a:extLst>
          </p:cNvPr>
          <p:cNvSpPr/>
          <p:nvPr/>
        </p:nvSpPr>
        <p:spPr>
          <a:xfrm>
            <a:off x="388408" y="1132053"/>
            <a:ext cx="677041" cy="67704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 name="Title 1">
            <a:extLst>
              <a:ext uri="{FF2B5EF4-FFF2-40B4-BE49-F238E27FC236}">
                <a16:creationId xmlns:a16="http://schemas.microsoft.com/office/drawing/2014/main" id="{66FF5C6B-9538-EF43-9D95-34C3ADA0E0F4}"/>
              </a:ext>
            </a:extLst>
          </p:cNvPr>
          <p:cNvSpPr txBox="1">
            <a:spLocks/>
          </p:cNvSpPr>
          <p:nvPr/>
        </p:nvSpPr>
        <p:spPr>
          <a:xfrm>
            <a:off x="1246189" y="1292177"/>
            <a:ext cx="4773612" cy="365125"/>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SOCIAL ASSESSMENTS</a:t>
            </a:r>
          </a:p>
        </p:txBody>
      </p:sp>
      <p:pic>
        <p:nvPicPr>
          <p:cNvPr id="12" name="Picture 11">
            <a:extLst>
              <a:ext uri="{FF2B5EF4-FFF2-40B4-BE49-F238E27FC236}">
                <a16:creationId xmlns:a16="http://schemas.microsoft.com/office/drawing/2014/main" id="{283BD3ED-9A25-F644-B063-E42B3B0E27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172" y="1246141"/>
            <a:ext cx="436562" cy="436562"/>
          </a:xfrm>
          <a:prstGeom prst="rect">
            <a:avLst/>
          </a:prstGeom>
        </p:spPr>
      </p:pic>
      <p:pic>
        <p:nvPicPr>
          <p:cNvPr id="4" name="Picture 3" descr="A picture containing photo, person, person, front&#10;&#10;Description automatically generated">
            <a:extLst>
              <a:ext uri="{FF2B5EF4-FFF2-40B4-BE49-F238E27FC236}">
                <a16:creationId xmlns:a16="http://schemas.microsoft.com/office/drawing/2014/main" id="{1E67B3F6-24B6-4045-B8B0-ACA44C066D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12849" y="1809094"/>
            <a:ext cx="5379151" cy="5048906"/>
          </a:xfrm>
          <a:prstGeom prst="rect">
            <a:avLst/>
          </a:prstGeom>
        </p:spPr>
      </p:pic>
      <p:sp>
        <p:nvSpPr>
          <p:cNvPr id="10" name="TextBox 9">
            <a:extLst>
              <a:ext uri="{FF2B5EF4-FFF2-40B4-BE49-F238E27FC236}">
                <a16:creationId xmlns:a16="http://schemas.microsoft.com/office/drawing/2014/main" id="{B99FABEA-711B-F044-80F8-488B2DC4F8C8}"/>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4214665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6959-35F9-4C30-A45C-F5519D9128DB}"/>
              </a:ext>
            </a:extLst>
          </p:cNvPr>
          <p:cNvSpPr>
            <a:spLocks noGrp="1"/>
          </p:cNvSpPr>
          <p:nvPr>
            <p:ph type="title"/>
          </p:nvPr>
        </p:nvSpPr>
        <p:spPr>
          <a:xfrm>
            <a:off x="407988" y="1063499"/>
            <a:ext cx="4761889" cy="954488"/>
          </a:xfrm>
        </p:spPr>
        <p:txBody>
          <a:bodyPr/>
          <a:lstStyle/>
          <a:p>
            <a:r>
              <a:rPr lang="en-US" sz="2000" dirty="0"/>
              <a:t>EXAMPLE: DAR RAPID TRANSIT AGENCY (DART)</a:t>
            </a:r>
          </a:p>
        </p:txBody>
      </p:sp>
      <p:sp>
        <p:nvSpPr>
          <p:cNvPr id="5" name="Slide Number Placeholder 4">
            <a:extLst>
              <a:ext uri="{FF2B5EF4-FFF2-40B4-BE49-F238E27FC236}">
                <a16:creationId xmlns:a16="http://schemas.microsoft.com/office/drawing/2014/main" id="{C9E71978-46AE-4003-916B-E18B6D23ADCC}"/>
              </a:ext>
            </a:extLst>
          </p:cNvPr>
          <p:cNvSpPr>
            <a:spLocks noGrp="1"/>
          </p:cNvSpPr>
          <p:nvPr>
            <p:ph type="sldNum" sz="quarter" idx="12"/>
          </p:nvPr>
        </p:nvSpPr>
        <p:spPr/>
        <p:txBody>
          <a:bodyPr/>
          <a:lstStyle/>
          <a:p>
            <a:fld id="{84059D9C-83B2-9046-9FF6-87A09DB9F967}" type="slidenum">
              <a:rPr lang="en-US" sz="1100" noProof="0" smtClean="0"/>
              <a:pPr/>
              <a:t>57</a:t>
            </a:fld>
            <a:endParaRPr lang="en-US" noProof="0" dirty="0"/>
          </a:p>
        </p:txBody>
      </p:sp>
      <p:sp>
        <p:nvSpPr>
          <p:cNvPr id="7" name="TextBox 6"/>
          <p:cNvSpPr txBox="1"/>
          <p:nvPr/>
        </p:nvSpPr>
        <p:spPr>
          <a:xfrm>
            <a:off x="328345" y="2640677"/>
            <a:ext cx="1581908" cy="276999"/>
          </a:xfrm>
          <a:prstGeom prst="rect">
            <a:avLst/>
          </a:prstGeom>
          <a:noFill/>
        </p:spPr>
        <p:txBody>
          <a:bodyPr wrap="none" rtlCol="0">
            <a:spAutoFit/>
          </a:bodyPr>
          <a:lstStyle/>
          <a:p>
            <a:r>
              <a:rPr lang="en-US" sz="1200" dirty="0"/>
              <a:t>Source: DART, 2015</a:t>
            </a:r>
          </a:p>
        </p:txBody>
      </p:sp>
      <p:sp>
        <p:nvSpPr>
          <p:cNvPr id="9" name="Rectangle 8">
            <a:extLst>
              <a:ext uri="{FF2B5EF4-FFF2-40B4-BE49-F238E27FC236}">
                <a16:creationId xmlns:a16="http://schemas.microsoft.com/office/drawing/2014/main" id="{B3E9E0DF-0004-9248-9B5F-3EC4635CDEF1}"/>
              </a:ext>
            </a:extLst>
          </p:cNvPr>
          <p:cNvSpPr/>
          <p:nvPr/>
        </p:nvSpPr>
        <p:spPr>
          <a:xfrm>
            <a:off x="328345" y="2261259"/>
            <a:ext cx="2582630" cy="338554"/>
          </a:xfrm>
          <a:prstGeom prst="rect">
            <a:avLst/>
          </a:prstGeom>
        </p:spPr>
        <p:txBody>
          <a:bodyPr wrap="none">
            <a:spAutoFit/>
          </a:bodyPr>
          <a:lstStyle/>
          <a:p>
            <a:r>
              <a:rPr lang="en-US" sz="1600" dirty="0"/>
              <a:t>Impact Assessment Matrix</a:t>
            </a:r>
            <a:endParaRPr lang="en-BR" sz="1600" dirty="0"/>
          </a:p>
        </p:txBody>
      </p:sp>
      <p:pic>
        <p:nvPicPr>
          <p:cNvPr id="11" name="Picture 10">
            <a:extLst>
              <a:ext uri="{FF2B5EF4-FFF2-40B4-BE49-F238E27FC236}">
                <a16:creationId xmlns:a16="http://schemas.microsoft.com/office/drawing/2014/main" id="{7D175E29-BEB3-684B-AF59-86C9BF659A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7127" y="252149"/>
            <a:ext cx="6620755" cy="6114512"/>
          </a:xfrm>
          <a:prstGeom prst="rect">
            <a:avLst/>
          </a:prstGeom>
        </p:spPr>
      </p:pic>
      <p:sp>
        <p:nvSpPr>
          <p:cNvPr id="12" name="Date Placeholder 3">
            <a:extLst>
              <a:ext uri="{FF2B5EF4-FFF2-40B4-BE49-F238E27FC236}">
                <a16:creationId xmlns:a16="http://schemas.microsoft.com/office/drawing/2014/main" id="{21783F46-FD6A-3046-8C76-DB63862A2D06}"/>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pic>
        <p:nvPicPr>
          <p:cNvPr id="14" name="Picture 13" descr="A screenshot of a cell phone&#10;&#10;Description automatically generated">
            <a:extLst>
              <a:ext uri="{FF2B5EF4-FFF2-40B4-BE49-F238E27FC236}">
                <a16:creationId xmlns:a16="http://schemas.microsoft.com/office/drawing/2014/main" id="{81E1CB32-29C6-B641-BCED-0E0B4F9F55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88" y="4097339"/>
            <a:ext cx="5019717" cy="954488"/>
          </a:xfrm>
          <a:prstGeom prst="rect">
            <a:avLst/>
          </a:prstGeom>
        </p:spPr>
      </p:pic>
    </p:spTree>
    <p:extLst>
      <p:ext uri="{BB962C8B-B14F-4D97-AF65-F5344CB8AC3E}">
        <p14:creationId xmlns:p14="http://schemas.microsoft.com/office/powerpoint/2010/main" val="765945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8408" y="2226925"/>
            <a:ext cx="5357811" cy="1884892"/>
          </a:xfrm>
        </p:spPr>
        <p:txBody>
          <a:bodyPr/>
          <a:lstStyle/>
          <a:p>
            <a:pPr marL="342900" indent="-342900"/>
            <a:r>
              <a:rPr lang="en-US" sz="1800" dirty="0"/>
              <a:t>Provide the evaluation of the environmental impacts of development strategies, policies, projects and investments. </a:t>
            </a:r>
          </a:p>
          <a:p>
            <a:pPr marL="342900" indent="-342900"/>
            <a:endParaRPr lang="en-US" sz="1800" dirty="0"/>
          </a:p>
          <a:p>
            <a:pPr indent="0">
              <a:buNone/>
            </a:pPr>
            <a:r>
              <a:rPr lang="en-US" sz="1800" dirty="0"/>
              <a:t>Examples: Strategic Environmental Assessment (SEA) and Environmental Impact Assessments (EIA)</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58</a:t>
            </a:fld>
            <a:endParaRPr lang="en-US" sz="1100" noProof="0" dirty="0"/>
          </a:p>
        </p:txBody>
      </p:sp>
      <p:sp>
        <p:nvSpPr>
          <p:cNvPr id="6" name="Date Placeholder 3">
            <a:extLst>
              <a:ext uri="{FF2B5EF4-FFF2-40B4-BE49-F238E27FC236}">
                <a16:creationId xmlns:a16="http://schemas.microsoft.com/office/drawing/2014/main" id="{2723ABA0-3613-5248-A170-88E50CA79C54}"/>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7" name="Oval 6">
            <a:extLst>
              <a:ext uri="{FF2B5EF4-FFF2-40B4-BE49-F238E27FC236}">
                <a16:creationId xmlns:a16="http://schemas.microsoft.com/office/drawing/2014/main" id="{EAEDAEB0-6773-AA44-807D-500FC7344EB6}"/>
              </a:ext>
            </a:extLst>
          </p:cNvPr>
          <p:cNvSpPr/>
          <p:nvPr/>
        </p:nvSpPr>
        <p:spPr>
          <a:xfrm>
            <a:off x="388408" y="1132053"/>
            <a:ext cx="677041" cy="67704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 name="Title 1">
            <a:extLst>
              <a:ext uri="{FF2B5EF4-FFF2-40B4-BE49-F238E27FC236}">
                <a16:creationId xmlns:a16="http://schemas.microsoft.com/office/drawing/2014/main" id="{5A24D5E2-B29C-E447-90FF-902BE6C751C8}"/>
              </a:ext>
            </a:extLst>
          </p:cNvPr>
          <p:cNvSpPr txBox="1">
            <a:spLocks/>
          </p:cNvSpPr>
          <p:nvPr/>
        </p:nvSpPr>
        <p:spPr>
          <a:xfrm>
            <a:off x="1246188" y="1292177"/>
            <a:ext cx="6020085" cy="365125"/>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ENVIRONMENTAL ASSESSMENTS</a:t>
            </a:r>
          </a:p>
        </p:txBody>
      </p:sp>
      <p:pic>
        <p:nvPicPr>
          <p:cNvPr id="13" name="Picture 12">
            <a:extLst>
              <a:ext uri="{FF2B5EF4-FFF2-40B4-BE49-F238E27FC236}">
                <a16:creationId xmlns:a16="http://schemas.microsoft.com/office/drawing/2014/main" id="{664ADE93-4432-E544-B61E-A42EB2A4ED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705" y="1224397"/>
            <a:ext cx="432905" cy="432905"/>
          </a:xfrm>
          <a:prstGeom prst="rect">
            <a:avLst/>
          </a:prstGeom>
        </p:spPr>
      </p:pic>
      <p:pic>
        <p:nvPicPr>
          <p:cNvPr id="4" name="Picture 3" descr="A picture containing photo, person, boat, large&#10;&#10;Description automatically generated">
            <a:extLst>
              <a:ext uri="{FF2B5EF4-FFF2-40B4-BE49-F238E27FC236}">
                <a16:creationId xmlns:a16="http://schemas.microsoft.com/office/drawing/2014/main" id="{A1A9D9A6-EE99-2349-A51A-6E78C0B7A8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0778" y="2060575"/>
            <a:ext cx="5111222" cy="4797426"/>
          </a:xfrm>
          <a:prstGeom prst="rect">
            <a:avLst/>
          </a:prstGeom>
        </p:spPr>
      </p:pic>
      <p:sp>
        <p:nvSpPr>
          <p:cNvPr id="10" name="TextBox 9">
            <a:extLst>
              <a:ext uri="{FF2B5EF4-FFF2-40B4-BE49-F238E27FC236}">
                <a16:creationId xmlns:a16="http://schemas.microsoft.com/office/drawing/2014/main" id="{CECE85BC-C590-6447-9962-E56DDFF06F3C}"/>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689470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A26D-DF6C-41E1-8A68-1592F6C9B8E9}"/>
              </a:ext>
            </a:extLst>
          </p:cNvPr>
          <p:cNvSpPr>
            <a:spLocks noGrp="1"/>
          </p:cNvSpPr>
          <p:nvPr>
            <p:ph type="title"/>
          </p:nvPr>
        </p:nvSpPr>
        <p:spPr/>
        <p:txBody>
          <a:bodyPr/>
          <a:lstStyle/>
          <a:p>
            <a:r>
              <a:rPr lang="en-US" sz="2000" dirty="0"/>
              <a:t>EXAMPLE: EIA OF A FAST TRACK TRANSPORTATION PROJECT IN CHINA</a:t>
            </a:r>
            <a:br>
              <a:rPr lang="en-US" sz="2000" dirty="0"/>
            </a:br>
            <a:endParaRPr lang="en-US" sz="2000" dirty="0"/>
          </a:p>
        </p:txBody>
      </p:sp>
      <p:sp>
        <p:nvSpPr>
          <p:cNvPr id="3" name="Content Placeholder 2">
            <a:extLst>
              <a:ext uri="{FF2B5EF4-FFF2-40B4-BE49-F238E27FC236}">
                <a16:creationId xmlns:a16="http://schemas.microsoft.com/office/drawing/2014/main" id="{0CCD6DA9-4821-4F9E-AF0E-83A5242D732C}"/>
              </a:ext>
            </a:extLst>
          </p:cNvPr>
          <p:cNvSpPr>
            <a:spLocks noGrp="1"/>
          </p:cNvSpPr>
          <p:nvPr>
            <p:ph sz="quarter" idx="10"/>
          </p:nvPr>
        </p:nvSpPr>
        <p:spPr>
          <a:xfrm>
            <a:off x="407988" y="1673707"/>
            <a:ext cx="7559145" cy="1505584"/>
          </a:xfrm>
        </p:spPr>
        <p:txBody>
          <a:bodyPr/>
          <a:lstStyle/>
          <a:p>
            <a:pPr marL="342900" indent="-342900"/>
            <a:r>
              <a:rPr lang="en-US" sz="1800" dirty="0"/>
              <a:t>An EIA focuses on the impacts of project-related processes on </a:t>
            </a:r>
            <a:br>
              <a:rPr lang="en-US" sz="1800" dirty="0"/>
            </a:br>
            <a:r>
              <a:rPr lang="en-US" sz="1800" dirty="0"/>
              <a:t>environmental assets, such as air, water, land, flora and fauna.</a:t>
            </a:r>
          </a:p>
          <a:p>
            <a:pPr lvl="1"/>
            <a:endParaRPr lang="en-US" sz="1400" dirty="0"/>
          </a:p>
        </p:txBody>
      </p:sp>
      <p:sp>
        <p:nvSpPr>
          <p:cNvPr id="5" name="Slide Number Placeholder 4">
            <a:extLst>
              <a:ext uri="{FF2B5EF4-FFF2-40B4-BE49-F238E27FC236}">
                <a16:creationId xmlns:a16="http://schemas.microsoft.com/office/drawing/2014/main" id="{0932B2A4-0399-4DCD-9D30-0366C204EA87}"/>
              </a:ext>
            </a:extLst>
          </p:cNvPr>
          <p:cNvSpPr>
            <a:spLocks noGrp="1"/>
          </p:cNvSpPr>
          <p:nvPr>
            <p:ph type="sldNum" sz="quarter" idx="12"/>
          </p:nvPr>
        </p:nvSpPr>
        <p:spPr/>
        <p:txBody>
          <a:bodyPr/>
          <a:lstStyle/>
          <a:p>
            <a:fld id="{84059D9C-83B2-9046-9FF6-87A09DB9F967}" type="slidenum">
              <a:rPr lang="en-US" sz="1100" noProof="0" smtClean="0"/>
              <a:pPr/>
              <a:t>59</a:t>
            </a:fld>
            <a:endParaRPr lang="en-US" noProof="0" dirty="0"/>
          </a:p>
        </p:txBody>
      </p:sp>
      <p:sp>
        <p:nvSpPr>
          <p:cNvPr id="9" name="TextBox 8">
            <a:extLst>
              <a:ext uri="{FF2B5EF4-FFF2-40B4-BE49-F238E27FC236}">
                <a16:creationId xmlns:a16="http://schemas.microsoft.com/office/drawing/2014/main" id="{386D35E1-E131-4CB6-A4FD-522325E3EED2}"/>
              </a:ext>
            </a:extLst>
          </p:cNvPr>
          <p:cNvSpPr txBox="1"/>
          <p:nvPr/>
        </p:nvSpPr>
        <p:spPr>
          <a:xfrm>
            <a:off x="1618456" y="2755383"/>
            <a:ext cx="7061557" cy="584775"/>
          </a:xfrm>
          <a:prstGeom prst="rect">
            <a:avLst/>
          </a:prstGeom>
          <a:noFill/>
        </p:spPr>
        <p:txBody>
          <a:bodyPr wrap="square" rtlCol="0">
            <a:spAutoFit/>
          </a:bodyPr>
          <a:lstStyle/>
          <a:p>
            <a:r>
              <a:rPr lang="en-US" sz="1600" dirty="0"/>
              <a:t>Contribution of environmental emissions to each lifecycle </a:t>
            </a:r>
            <a:br>
              <a:rPr lang="en-US" sz="1600" dirty="0"/>
            </a:br>
            <a:r>
              <a:rPr lang="en-US" sz="1600" dirty="0"/>
              <a:t>stage, in % by impact category. </a:t>
            </a:r>
          </a:p>
        </p:txBody>
      </p:sp>
      <p:sp>
        <p:nvSpPr>
          <p:cNvPr id="10" name="Date Placeholder 3">
            <a:extLst>
              <a:ext uri="{FF2B5EF4-FFF2-40B4-BE49-F238E27FC236}">
                <a16:creationId xmlns:a16="http://schemas.microsoft.com/office/drawing/2014/main" id="{DD16051D-FDE1-5945-A6F5-E1CDDE6699CA}"/>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6" name="Rectangle 5">
            <a:extLst>
              <a:ext uri="{FF2B5EF4-FFF2-40B4-BE49-F238E27FC236}">
                <a16:creationId xmlns:a16="http://schemas.microsoft.com/office/drawing/2014/main" id="{94880E57-32B0-9C49-9184-EDF2AC7D7619}"/>
              </a:ext>
            </a:extLst>
          </p:cNvPr>
          <p:cNvSpPr/>
          <p:nvPr/>
        </p:nvSpPr>
        <p:spPr>
          <a:xfrm>
            <a:off x="8903306" y="5907344"/>
            <a:ext cx="1678665" cy="276999"/>
          </a:xfrm>
          <a:prstGeom prst="rect">
            <a:avLst/>
          </a:prstGeom>
        </p:spPr>
        <p:txBody>
          <a:bodyPr wrap="none">
            <a:spAutoFit/>
          </a:bodyPr>
          <a:lstStyle/>
          <a:p>
            <a:r>
              <a:rPr lang="en-US" sz="1200" dirty="0"/>
              <a:t>Source: Li et al., 2019</a:t>
            </a:r>
            <a:endParaRPr lang="en-BR" sz="1200" dirty="0"/>
          </a:p>
        </p:txBody>
      </p:sp>
      <p:pic>
        <p:nvPicPr>
          <p:cNvPr id="11" name="Picture 10" descr="A screenshot of a cell phone&#10;&#10;Description automatically generated">
            <a:extLst>
              <a:ext uri="{FF2B5EF4-FFF2-40B4-BE49-F238E27FC236}">
                <a16:creationId xmlns:a16="http://schemas.microsoft.com/office/drawing/2014/main" id="{74065C1C-ADD6-F34D-BD90-D99CBF5CA2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8456" y="3340158"/>
            <a:ext cx="8991600" cy="2572614"/>
          </a:xfrm>
          <a:prstGeom prst="rect">
            <a:avLst/>
          </a:prstGeom>
        </p:spPr>
      </p:pic>
    </p:spTree>
    <p:extLst>
      <p:ext uri="{BB962C8B-B14F-4D97-AF65-F5344CB8AC3E}">
        <p14:creationId xmlns:p14="http://schemas.microsoft.com/office/powerpoint/2010/main" val="151982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474788" y="2017987"/>
            <a:ext cx="7010243" cy="4176713"/>
          </a:xfrm>
        </p:spPr>
        <p:txBody>
          <a:bodyPr/>
          <a:lstStyle/>
          <a:p>
            <a:pPr indent="0">
              <a:buNone/>
            </a:pPr>
            <a:r>
              <a:rPr lang="en-US" sz="2000" dirty="0"/>
              <a:t>You have all heard about climate change. </a:t>
            </a:r>
            <a:r>
              <a:rPr lang="en-US" sz="2000" b="1" dirty="0"/>
              <a:t>By how many degrees do you think global mean surface temperature has risen since the industrial revolution (1880)?</a:t>
            </a:r>
          </a:p>
          <a:p>
            <a:pPr indent="0">
              <a:buNone/>
            </a:pPr>
            <a:endParaRPr lang="en-US" sz="2000" dirty="0"/>
          </a:p>
          <a:p>
            <a:pPr marL="457200" indent="-457200">
              <a:buSzPct val="100000"/>
              <a:buFont typeface="+mj-lt"/>
              <a:buAutoNum type="alphaUcPeriod"/>
            </a:pPr>
            <a:r>
              <a:rPr lang="en-US" sz="2000" dirty="0"/>
              <a:t>0.2°C</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0.8°C</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2.5°C</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pic>
        <p:nvPicPr>
          <p:cNvPr id="10" name="Picture 9">
            <a:extLst>
              <a:ext uri="{FF2B5EF4-FFF2-40B4-BE49-F238E27FC236}">
                <a16:creationId xmlns:a16="http://schemas.microsoft.com/office/drawing/2014/main" id="{B96EC111-1C64-1A47-A537-4A94113705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
        <p:nvSpPr>
          <p:cNvPr id="11" name="Slide Number Placeholder 4">
            <a:extLst>
              <a:ext uri="{FF2B5EF4-FFF2-40B4-BE49-F238E27FC236}">
                <a16:creationId xmlns:a16="http://schemas.microsoft.com/office/drawing/2014/main" id="{C9AF0E45-C1DE-3E4A-9417-B787579DE84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a:t>
            </a:fld>
            <a:endParaRPr lang="en-US" sz="1100" noProof="0" dirty="0"/>
          </a:p>
        </p:txBody>
      </p:sp>
      <p:sp>
        <p:nvSpPr>
          <p:cNvPr id="13" name="Date Placeholder 3">
            <a:extLst>
              <a:ext uri="{FF2B5EF4-FFF2-40B4-BE49-F238E27FC236}">
                <a16:creationId xmlns:a16="http://schemas.microsoft.com/office/drawing/2014/main" id="{6BC9DEAA-BBEE-1943-BD76-7DCDB77B27A5}"/>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Tree>
    <p:extLst>
      <p:ext uri="{BB962C8B-B14F-4D97-AF65-F5344CB8AC3E}">
        <p14:creationId xmlns:p14="http://schemas.microsoft.com/office/powerpoint/2010/main" val="449175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345697F-3D00-47EB-BF4A-A66ECF87A8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0810" y="1809094"/>
            <a:ext cx="4152000" cy="3795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0"/>
          </p:nvPr>
        </p:nvSpPr>
        <p:spPr>
          <a:xfrm>
            <a:off x="388408" y="2108088"/>
            <a:ext cx="4705879" cy="2079625"/>
          </a:xfrm>
        </p:spPr>
        <p:txBody>
          <a:bodyPr/>
          <a:lstStyle/>
          <a:p>
            <a:pPr marL="342900" indent="-342900"/>
            <a:r>
              <a:rPr lang="en-US" sz="1800" dirty="0"/>
              <a:t>Support the analysis of the efficiency and transparency of institutional frameworks and processes at both the national and local levels. </a:t>
            </a:r>
          </a:p>
          <a:p>
            <a:pPr marL="342900" indent="-342900"/>
            <a:endParaRPr lang="en-US" sz="1800" dirty="0"/>
          </a:p>
          <a:p>
            <a:pPr indent="0">
              <a:buNone/>
            </a:pPr>
            <a:r>
              <a:rPr lang="en-US" sz="1800" dirty="0"/>
              <a:t>Example: UNDP’s governance assessment.</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noProof="0" smtClean="0"/>
              <a:pPr/>
              <a:t>60</a:t>
            </a:fld>
            <a:endParaRPr lang="en-US" noProof="0" dirty="0"/>
          </a:p>
        </p:txBody>
      </p:sp>
      <p:sp>
        <p:nvSpPr>
          <p:cNvPr id="6" name="Rectangle 5">
            <a:extLst>
              <a:ext uri="{FF2B5EF4-FFF2-40B4-BE49-F238E27FC236}">
                <a16:creationId xmlns:a16="http://schemas.microsoft.com/office/drawing/2014/main" id="{F0A3EC93-6D78-400C-ABF0-547867F4D27A}"/>
              </a:ext>
            </a:extLst>
          </p:cNvPr>
          <p:cNvSpPr/>
          <p:nvPr/>
        </p:nvSpPr>
        <p:spPr>
          <a:xfrm>
            <a:off x="9925865" y="5831295"/>
            <a:ext cx="1191352" cy="276999"/>
          </a:xfrm>
          <a:prstGeom prst="rect">
            <a:avLst/>
          </a:prstGeom>
        </p:spPr>
        <p:txBody>
          <a:bodyPr wrap="none">
            <a:spAutoFit/>
          </a:bodyPr>
          <a:lstStyle/>
          <a:p>
            <a:r>
              <a:rPr lang="en-US" sz="1200" dirty="0"/>
              <a:t>Source: UNDP</a:t>
            </a:r>
            <a:endParaRPr lang="en-CA" sz="1200" dirty="0"/>
          </a:p>
        </p:txBody>
      </p:sp>
      <p:sp>
        <p:nvSpPr>
          <p:cNvPr id="8" name="Date Placeholder 3">
            <a:extLst>
              <a:ext uri="{FF2B5EF4-FFF2-40B4-BE49-F238E27FC236}">
                <a16:creationId xmlns:a16="http://schemas.microsoft.com/office/drawing/2014/main" id="{2D64613E-D9EF-2747-93F9-7C909EFFA209}"/>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9" name="Oval 8">
            <a:extLst>
              <a:ext uri="{FF2B5EF4-FFF2-40B4-BE49-F238E27FC236}">
                <a16:creationId xmlns:a16="http://schemas.microsoft.com/office/drawing/2014/main" id="{1FD13762-2658-624F-ACC8-EF94BBC2584E}"/>
              </a:ext>
            </a:extLst>
          </p:cNvPr>
          <p:cNvSpPr/>
          <p:nvPr/>
        </p:nvSpPr>
        <p:spPr>
          <a:xfrm>
            <a:off x="388408" y="1132053"/>
            <a:ext cx="677041" cy="67704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Title 1">
            <a:extLst>
              <a:ext uri="{FF2B5EF4-FFF2-40B4-BE49-F238E27FC236}">
                <a16:creationId xmlns:a16="http://schemas.microsoft.com/office/drawing/2014/main" id="{3EF45B20-EFFA-3F42-83D9-90E4C3525AA4}"/>
              </a:ext>
            </a:extLst>
          </p:cNvPr>
          <p:cNvSpPr txBox="1">
            <a:spLocks/>
          </p:cNvSpPr>
          <p:nvPr/>
        </p:nvSpPr>
        <p:spPr>
          <a:xfrm>
            <a:off x="1246188" y="1292177"/>
            <a:ext cx="6020085" cy="365125"/>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GOVERNANCE ASSESSMENTS</a:t>
            </a:r>
          </a:p>
        </p:txBody>
      </p:sp>
      <p:pic>
        <p:nvPicPr>
          <p:cNvPr id="7" name="Picture 6">
            <a:extLst>
              <a:ext uri="{FF2B5EF4-FFF2-40B4-BE49-F238E27FC236}">
                <a16:creationId xmlns:a16="http://schemas.microsoft.com/office/drawing/2014/main" id="{13B75CB3-1521-3843-8A0A-3D46C3C3F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728" y="1227436"/>
            <a:ext cx="429866" cy="429866"/>
          </a:xfrm>
          <a:prstGeom prst="rect">
            <a:avLst/>
          </a:prstGeom>
        </p:spPr>
      </p:pic>
    </p:spTree>
    <p:extLst>
      <p:ext uri="{BB962C8B-B14F-4D97-AF65-F5344CB8AC3E}">
        <p14:creationId xmlns:p14="http://schemas.microsoft.com/office/powerpoint/2010/main" val="1690134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7988" y="2060575"/>
            <a:ext cx="5349345" cy="4176713"/>
          </a:xfrm>
        </p:spPr>
        <p:txBody>
          <a:bodyPr/>
          <a:lstStyle/>
          <a:p>
            <a:pPr marL="342900" indent="-342900"/>
            <a:r>
              <a:rPr lang="en-US" sz="1800" dirty="0"/>
              <a:t>Integrate multiple data and tools in a unique assessment framework.</a:t>
            </a:r>
          </a:p>
          <a:p>
            <a:pPr marL="342900" indent="-342900"/>
            <a:r>
              <a:rPr lang="en-US" sz="1800" dirty="0"/>
              <a:t>Estimate policy and investment outcomes across sectors, economic actors, dimensions of development and over time.</a:t>
            </a:r>
          </a:p>
          <a:p>
            <a:pPr marL="342900" indent="-342900"/>
            <a:endParaRPr lang="en-US" sz="1800" dirty="0"/>
          </a:p>
          <a:p>
            <a:pPr indent="0">
              <a:buNone/>
            </a:pPr>
            <a:r>
              <a:rPr lang="en-US" sz="1800" dirty="0"/>
              <a:t>Example: Decision Support Systems (DSS).</a:t>
            </a:r>
          </a:p>
          <a:p>
            <a:endParaRPr lang="en-US" sz="1800" dirty="0"/>
          </a:p>
        </p:txBody>
      </p:sp>
      <p:sp>
        <p:nvSpPr>
          <p:cNvPr id="5" name="Slide Number Placeholder 4"/>
          <p:cNvSpPr>
            <a:spLocks noGrp="1"/>
          </p:cNvSpPr>
          <p:nvPr>
            <p:ph type="sldNum" sz="quarter" idx="12"/>
          </p:nvPr>
        </p:nvSpPr>
        <p:spPr/>
        <p:txBody>
          <a:bodyPr/>
          <a:lstStyle/>
          <a:p>
            <a:fld id="{84059D9C-83B2-9046-9FF6-87A09DB9F967}" type="slidenum">
              <a:rPr lang="en-US" noProof="0" smtClean="0"/>
              <a:pPr/>
              <a:t>61</a:t>
            </a:fld>
            <a:endParaRPr lang="en-US" noProof="0" dirty="0"/>
          </a:p>
        </p:txBody>
      </p:sp>
      <p:sp>
        <p:nvSpPr>
          <p:cNvPr id="6" name="Date Placeholder 3">
            <a:extLst>
              <a:ext uri="{FF2B5EF4-FFF2-40B4-BE49-F238E27FC236}">
                <a16:creationId xmlns:a16="http://schemas.microsoft.com/office/drawing/2014/main" id="{2888FD87-5D51-8245-8195-27EEB20BA4C4}"/>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7" name="Oval 6">
            <a:extLst>
              <a:ext uri="{FF2B5EF4-FFF2-40B4-BE49-F238E27FC236}">
                <a16:creationId xmlns:a16="http://schemas.microsoft.com/office/drawing/2014/main" id="{96180603-3E62-954D-A283-B984EDA9E95D}"/>
              </a:ext>
            </a:extLst>
          </p:cNvPr>
          <p:cNvSpPr/>
          <p:nvPr/>
        </p:nvSpPr>
        <p:spPr>
          <a:xfrm>
            <a:off x="388408" y="1132053"/>
            <a:ext cx="677041" cy="67704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8" name="Title 1">
            <a:extLst>
              <a:ext uri="{FF2B5EF4-FFF2-40B4-BE49-F238E27FC236}">
                <a16:creationId xmlns:a16="http://schemas.microsoft.com/office/drawing/2014/main" id="{79F58716-6A3C-5844-AEBD-78B7FCB919A0}"/>
              </a:ext>
            </a:extLst>
          </p:cNvPr>
          <p:cNvSpPr txBox="1">
            <a:spLocks/>
          </p:cNvSpPr>
          <p:nvPr/>
        </p:nvSpPr>
        <p:spPr>
          <a:xfrm>
            <a:off x="1246188" y="1292177"/>
            <a:ext cx="6020085" cy="365125"/>
          </a:xfrm>
          <a:prstGeom prst="rect">
            <a:avLst/>
          </a:prstGeom>
        </p:spPr>
        <p:txBody>
          <a:bodyPr vert="horz" lIns="0" tIns="46800" rIns="0" bIns="45720" rtlCol="0" anchor="t">
            <a:noAutofit/>
          </a:bodyPr>
          <a:lstStyle>
            <a:lvl1pPr algn="l" defTabSz="914400" rtl="0" eaLnBrk="1" latinLnBrk="0" hangingPunct="1">
              <a:lnSpc>
                <a:spcPct val="90000"/>
              </a:lnSpc>
              <a:spcBef>
                <a:spcPct val="0"/>
              </a:spcBef>
              <a:buNone/>
              <a:defRPr sz="2800" b="1" kern="1200" baseline="0">
                <a:solidFill>
                  <a:srgbClr val="71A522"/>
                </a:solidFill>
                <a:latin typeface="+mj-lt"/>
                <a:ea typeface="+mj-ea"/>
                <a:cs typeface="+mj-cs"/>
              </a:defRPr>
            </a:lvl1pPr>
          </a:lstStyle>
          <a:p>
            <a:r>
              <a:rPr lang="en-US" sz="2400" dirty="0"/>
              <a:t>INTEGRATED ASSESSMENTS</a:t>
            </a:r>
          </a:p>
        </p:txBody>
      </p:sp>
      <p:pic>
        <p:nvPicPr>
          <p:cNvPr id="12" name="Picture 11">
            <a:extLst>
              <a:ext uri="{FF2B5EF4-FFF2-40B4-BE49-F238E27FC236}">
                <a16:creationId xmlns:a16="http://schemas.microsoft.com/office/drawing/2014/main" id="{73538979-9A8B-FA4E-9D3E-ED6A49330A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117" y="1287396"/>
            <a:ext cx="369906" cy="369906"/>
          </a:xfrm>
          <a:prstGeom prst="rect">
            <a:avLst/>
          </a:prstGeom>
        </p:spPr>
      </p:pic>
      <p:pic>
        <p:nvPicPr>
          <p:cNvPr id="4" name="Picture 3" descr="A picture containing table, sitting, plate, food&#10;&#10;Description automatically generated">
            <a:extLst>
              <a:ext uri="{FF2B5EF4-FFF2-40B4-BE49-F238E27FC236}">
                <a16:creationId xmlns:a16="http://schemas.microsoft.com/office/drawing/2014/main" id="{3AEBDF57-B03D-354B-928D-EB0F78401B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0778" y="2060575"/>
            <a:ext cx="5111222" cy="4797425"/>
          </a:xfrm>
          <a:prstGeom prst="rect">
            <a:avLst/>
          </a:prstGeom>
        </p:spPr>
      </p:pic>
      <p:sp>
        <p:nvSpPr>
          <p:cNvPr id="10" name="TextBox 9">
            <a:extLst>
              <a:ext uri="{FF2B5EF4-FFF2-40B4-BE49-F238E27FC236}">
                <a16:creationId xmlns:a16="http://schemas.microsoft.com/office/drawing/2014/main" id="{A9D2FAC1-4607-1D4F-A16E-B5A1BE1CD48F}"/>
              </a:ext>
            </a:extLst>
          </p:cNvPr>
          <p:cNvSpPr txBox="1"/>
          <p:nvPr/>
        </p:nvSpPr>
        <p:spPr>
          <a:xfrm rot="16200000">
            <a:off x="11567970" y="4860191"/>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3843542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75C7-AFAC-4164-9EBB-DAE2F489B2AE}"/>
              </a:ext>
            </a:extLst>
          </p:cNvPr>
          <p:cNvSpPr>
            <a:spLocks noGrp="1"/>
          </p:cNvSpPr>
          <p:nvPr>
            <p:ph type="title"/>
          </p:nvPr>
        </p:nvSpPr>
        <p:spPr>
          <a:xfrm>
            <a:off x="407988" y="1063499"/>
            <a:ext cx="3955855" cy="954488"/>
          </a:xfrm>
        </p:spPr>
        <p:txBody>
          <a:bodyPr/>
          <a:lstStyle/>
          <a:p>
            <a:r>
              <a:rPr lang="en-US" sz="2000" dirty="0"/>
              <a:t>EXAMPLE: SUSTAINABLE ASSET VALUATION (</a:t>
            </a:r>
            <a:r>
              <a:rPr lang="en-US" sz="2000" dirty="0" err="1"/>
              <a:t>SAVi</a:t>
            </a:r>
            <a:r>
              <a:rPr lang="en-US" sz="2000" dirty="0"/>
              <a:t>) OF THE CONTOURNEMENT DE RABAT, MOROCCO</a:t>
            </a:r>
          </a:p>
        </p:txBody>
      </p:sp>
      <p:sp>
        <p:nvSpPr>
          <p:cNvPr id="8" name="TextBox 7"/>
          <p:cNvSpPr txBox="1"/>
          <p:nvPr/>
        </p:nvSpPr>
        <p:spPr>
          <a:xfrm>
            <a:off x="318316" y="4205139"/>
            <a:ext cx="1483098" cy="276999"/>
          </a:xfrm>
          <a:prstGeom prst="rect">
            <a:avLst/>
          </a:prstGeom>
          <a:noFill/>
        </p:spPr>
        <p:txBody>
          <a:bodyPr wrap="none" rtlCol="0">
            <a:spAutoFit/>
          </a:bodyPr>
          <a:lstStyle/>
          <a:p>
            <a:r>
              <a:rPr lang="en-US" sz="1200" dirty="0"/>
              <a:t>Source: IISD, 2019</a:t>
            </a:r>
          </a:p>
        </p:txBody>
      </p:sp>
      <p:sp>
        <p:nvSpPr>
          <p:cNvPr id="7" name="Date Placeholder 3">
            <a:extLst>
              <a:ext uri="{FF2B5EF4-FFF2-40B4-BE49-F238E27FC236}">
                <a16:creationId xmlns:a16="http://schemas.microsoft.com/office/drawing/2014/main" id="{513373B8-3189-FF4F-B7DD-FD09FA08BF39}"/>
              </a:ext>
            </a:extLst>
          </p:cNvPr>
          <p:cNvSpPr txBox="1">
            <a:spLocks/>
          </p:cNvSpPr>
          <p:nvPr/>
        </p:nvSpPr>
        <p:spPr>
          <a:xfrm>
            <a:off x="318316" y="6414541"/>
            <a:ext cx="5261217"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1, Section 3: Simulation Models and How They Support Decision Making</a:t>
            </a:r>
          </a:p>
          <a:p>
            <a:endParaRPr lang="en-US" sz="1050" dirty="0">
              <a:solidFill>
                <a:srgbClr val="71A522"/>
              </a:solidFill>
            </a:endParaRPr>
          </a:p>
        </p:txBody>
      </p:sp>
      <p:sp>
        <p:nvSpPr>
          <p:cNvPr id="15" name="Rectangle 14">
            <a:extLst>
              <a:ext uri="{FF2B5EF4-FFF2-40B4-BE49-F238E27FC236}">
                <a16:creationId xmlns:a16="http://schemas.microsoft.com/office/drawing/2014/main" id="{28845D6A-85E3-8C47-8106-9C070199F7BE}"/>
              </a:ext>
            </a:extLst>
          </p:cNvPr>
          <p:cNvSpPr/>
          <p:nvPr/>
        </p:nvSpPr>
        <p:spPr>
          <a:xfrm>
            <a:off x="318316" y="3771096"/>
            <a:ext cx="5368393" cy="338554"/>
          </a:xfrm>
          <a:prstGeom prst="rect">
            <a:avLst/>
          </a:prstGeom>
        </p:spPr>
        <p:txBody>
          <a:bodyPr wrap="none">
            <a:spAutoFit/>
          </a:bodyPr>
          <a:lstStyle/>
          <a:p>
            <a:r>
              <a:rPr lang="en-US" sz="1600" dirty="0"/>
              <a:t>SAVi’s Integrated Cost Benefit Analysis (in EUR millions) </a:t>
            </a:r>
            <a:endParaRPr lang="en-BR" sz="1600" dirty="0"/>
          </a:p>
        </p:txBody>
      </p:sp>
      <p:pic>
        <p:nvPicPr>
          <p:cNvPr id="17" name="Picture 16" descr="A screenshot of a computer&#10;&#10;Description automatically generated">
            <a:extLst>
              <a:ext uri="{FF2B5EF4-FFF2-40B4-BE49-F238E27FC236}">
                <a16:creationId xmlns:a16="http://schemas.microsoft.com/office/drawing/2014/main" id="{DA446630-D038-3E47-A75F-42D1FCB365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5541" y="914399"/>
            <a:ext cx="5954982" cy="5704921"/>
          </a:xfrm>
          <a:prstGeom prst="rect">
            <a:avLst/>
          </a:prstGeom>
        </p:spPr>
      </p:pic>
    </p:spTree>
    <p:extLst>
      <p:ext uri="{BB962C8B-B14F-4D97-AF65-F5344CB8AC3E}">
        <p14:creationId xmlns:p14="http://schemas.microsoft.com/office/powerpoint/2010/main" val="873147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611AE66-0ADB-264C-A73E-3C708D65EB64}"/>
              </a:ext>
            </a:extLst>
          </p:cNvPr>
          <p:cNvSpPr>
            <a:spLocks noGrp="1"/>
          </p:cNvSpPr>
          <p:nvPr>
            <p:ph type="title"/>
          </p:nvPr>
        </p:nvSpPr>
        <p:spPr>
          <a:xfrm>
            <a:off x="407988" y="1063499"/>
            <a:ext cx="6761555" cy="954488"/>
          </a:xfrm>
        </p:spPr>
        <p:txBody>
          <a:bodyPr/>
          <a:lstStyle/>
          <a:p>
            <a:r>
              <a:rPr lang="en-US" sz="2400" dirty="0"/>
              <a:t>SIMULATION MODELS AND HOW THEY SUPPORT DECISION MAKING</a:t>
            </a:r>
            <a:br>
              <a:rPr lang="en-US" sz="2400" dirty="0"/>
            </a:br>
            <a:endParaRPr lang="en-US" sz="2400" dirty="0"/>
          </a:p>
        </p:txBody>
      </p:sp>
      <p:sp>
        <p:nvSpPr>
          <p:cNvPr id="19" name="Content Placeholder 2">
            <a:extLst>
              <a:ext uri="{FF2B5EF4-FFF2-40B4-BE49-F238E27FC236}">
                <a16:creationId xmlns:a16="http://schemas.microsoft.com/office/drawing/2014/main" id="{FA9CE4AE-2FFB-1F4C-AE9C-B8706FFC2CC5}"/>
              </a:ext>
            </a:extLst>
          </p:cNvPr>
          <p:cNvSpPr>
            <a:spLocks noGrp="1"/>
          </p:cNvSpPr>
          <p:nvPr>
            <p:ph sz="quarter" idx="10"/>
          </p:nvPr>
        </p:nvSpPr>
        <p:spPr>
          <a:xfrm>
            <a:off x="441961" y="2238888"/>
            <a:ext cx="2918102" cy="365126"/>
          </a:xfrm>
        </p:spPr>
        <p:txBody>
          <a:bodyPr/>
          <a:lstStyle/>
          <a:p>
            <a:pPr indent="0">
              <a:buNone/>
            </a:pPr>
            <a:r>
              <a:rPr lang="en-US" sz="1600" dirty="0"/>
              <a:t>Four main groups of tools:</a:t>
            </a:r>
          </a:p>
          <a:p>
            <a:pPr indent="0">
              <a:buNone/>
            </a:pPr>
            <a:endParaRPr lang="en-US" sz="1600" dirty="0"/>
          </a:p>
        </p:txBody>
      </p:sp>
      <p:sp>
        <p:nvSpPr>
          <p:cNvPr id="20" name="Slide Number Placeholder 4">
            <a:extLst>
              <a:ext uri="{FF2B5EF4-FFF2-40B4-BE49-F238E27FC236}">
                <a16:creationId xmlns:a16="http://schemas.microsoft.com/office/drawing/2014/main" id="{DC8FA21D-37E7-1D4D-84EC-CEED333A8D6E}"/>
              </a:ext>
            </a:extLst>
          </p:cNvPr>
          <p:cNvSpPr>
            <a:spLocks noGrp="1"/>
          </p:cNvSpPr>
          <p:nvPr>
            <p:ph type="sldNum" sz="quarter" idx="12"/>
          </p:nvPr>
        </p:nvSpPr>
        <p:spPr>
          <a:xfrm>
            <a:off x="10809250" y="6309995"/>
            <a:ext cx="1011275" cy="365125"/>
          </a:xfrm>
        </p:spPr>
        <p:txBody>
          <a:bodyPr/>
          <a:lstStyle/>
          <a:p>
            <a:fld id="{84059D9C-83B2-9046-9FF6-87A09DB9F967}" type="slidenum">
              <a:rPr lang="en-US" noProof="0" smtClean="0"/>
              <a:pPr/>
              <a:t>63</a:t>
            </a:fld>
            <a:endParaRPr lang="en-US" noProof="0" dirty="0"/>
          </a:p>
        </p:txBody>
      </p:sp>
      <p:cxnSp>
        <p:nvCxnSpPr>
          <p:cNvPr id="21" name="Straight Arrow Connector 20">
            <a:extLst>
              <a:ext uri="{FF2B5EF4-FFF2-40B4-BE49-F238E27FC236}">
                <a16:creationId xmlns:a16="http://schemas.microsoft.com/office/drawing/2014/main" id="{F733BBA5-CD44-B147-BD80-0D26EDA46DE9}"/>
              </a:ext>
            </a:extLst>
          </p:cNvPr>
          <p:cNvCxnSpPr>
            <a:cxnSpLocks/>
          </p:cNvCxnSpPr>
          <p:nvPr/>
        </p:nvCxnSpPr>
        <p:spPr>
          <a:xfrm>
            <a:off x="2717090" y="3650087"/>
            <a:ext cx="5335089" cy="0"/>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BA42631-B552-7F45-A74E-D66892569C59}"/>
              </a:ext>
            </a:extLst>
          </p:cNvPr>
          <p:cNvSpPr/>
          <p:nvPr/>
        </p:nvSpPr>
        <p:spPr>
          <a:xfrm>
            <a:off x="8052179" y="3184963"/>
            <a:ext cx="3098042" cy="91682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Rectangle 22">
            <a:extLst>
              <a:ext uri="{FF2B5EF4-FFF2-40B4-BE49-F238E27FC236}">
                <a16:creationId xmlns:a16="http://schemas.microsoft.com/office/drawing/2014/main" id="{9BD507B5-A6F5-DE4E-835D-D8C901723620}"/>
              </a:ext>
            </a:extLst>
          </p:cNvPr>
          <p:cNvSpPr/>
          <p:nvPr/>
        </p:nvSpPr>
        <p:spPr>
          <a:xfrm>
            <a:off x="8052179" y="4303000"/>
            <a:ext cx="3098042" cy="1327734"/>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24" name="Straight Arrow Connector 23">
            <a:extLst>
              <a:ext uri="{FF2B5EF4-FFF2-40B4-BE49-F238E27FC236}">
                <a16:creationId xmlns:a16="http://schemas.microsoft.com/office/drawing/2014/main" id="{9A4F7D1F-7957-A64F-A321-0FE334C8388E}"/>
              </a:ext>
            </a:extLst>
          </p:cNvPr>
          <p:cNvCxnSpPr>
            <a:cxnSpLocks/>
          </p:cNvCxnSpPr>
          <p:nvPr/>
        </p:nvCxnSpPr>
        <p:spPr>
          <a:xfrm>
            <a:off x="2717090" y="4533181"/>
            <a:ext cx="5335089" cy="0"/>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E70121-CC32-4A48-A72A-93FDB03A18B0}"/>
              </a:ext>
            </a:extLst>
          </p:cNvPr>
          <p:cNvCxnSpPr>
            <a:cxnSpLocks/>
          </p:cNvCxnSpPr>
          <p:nvPr/>
        </p:nvCxnSpPr>
        <p:spPr>
          <a:xfrm>
            <a:off x="2695984" y="5198663"/>
            <a:ext cx="1246168" cy="9189"/>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A16441A-2447-0345-BEC8-D9AADFED3324}"/>
              </a:ext>
            </a:extLst>
          </p:cNvPr>
          <p:cNvSpPr/>
          <p:nvPr/>
        </p:nvSpPr>
        <p:spPr>
          <a:xfrm>
            <a:off x="3942152" y="4783747"/>
            <a:ext cx="2775044" cy="837406"/>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27" name="Straight Arrow Connector 26">
            <a:extLst>
              <a:ext uri="{FF2B5EF4-FFF2-40B4-BE49-F238E27FC236}">
                <a16:creationId xmlns:a16="http://schemas.microsoft.com/office/drawing/2014/main" id="{8F0E4C2C-CF3A-1B48-AE2A-89AA79D8FD1A}"/>
              </a:ext>
            </a:extLst>
          </p:cNvPr>
          <p:cNvCxnSpPr>
            <a:cxnSpLocks/>
            <a:stCxn id="26" idx="3"/>
          </p:cNvCxnSpPr>
          <p:nvPr/>
        </p:nvCxnSpPr>
        <p:spPr>
          <a:xfrm flipV="1">
            <a:off x="6717196" y="5198663"/>
            <a:ext cx="1334983" cy="3787"/>
          </a:xfrm>
          <a:prstGeom prst="straightConnector1">
            <a:avLst/>
          </a:prstGeom>
          <a:ln w="381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C4608C1-DCC4-C443-AFA2-64C1494ED6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7847" y="4896123"/>
            <a:ext cx="370296" cy="583391"/>
          </a:xfrm>
          <a:prstGeom prst="rect">
            <a:avLst/>
          </a:prstGeom>
        </p:spPr>
      </p:pic>
      <p:sp>
        <p:nvSpPr>
          <p:cNvPr id="29" name="Rectangle 28">
            <a:extLst>
              <a:ext uri="{FF2B5EF4-FFF2-40B4-BE49-F238E27FC236}">
                <a16:creationId xmlns:a16="http://schemas.microsoft.com/office/drawing/2014/main" id="{0D34AF24-5CFB-E24C-B515-467561442507}"/>
              </a:ext>
            </a:extLst>
          </p:cNvPr>
          <p:cNvSpPr/>
          <p:nvPr/>
        </p:nvSpPr>
        <p:spPr>
          <a:xfrm>
            <a:off x="3971231" y="4735621"/>
            <a:ext cx="1987537" cy="94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Scenario creation tools (qualitative)</a:t>
            </a:r>
          </a:p>
        </p:txBody>
      </p:sp>
      <p:sp>
        <p:nvSpPr>
          <p:cNvPr id="30" name="Rectangle 29">
            <a:extLst>
              <a:ext uri="{FF2B5EF4-FFF2-40B4-BE49-F238E27FC236}">
                <a16:creationId xmlns:a16="http://schemas.microsoft.com/office/drawing/2014/main" id="{4E64C365-6395-0B47-814A-5539135EF977}"/>
              </a:ext>
            </a:extLst>
          </p:cNvPr>
          <p:cNvSpPr/>
          <p:nvPr/>
        </p:nvSpPr>
        <p:spPr>
          <a:xfrm>
            <a:off x="8052179" y="3191676"/>
            <a:ext cx="2251099" cy="91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Policy/project assessments tools</a:t>
            </a:r>
          </a:p>
        </p:txBody>
      </p:sp>
      <p:pic>
        <p:nvPicPr>
          <p:cNvPr id="31" name="Picture 30">
            <a:extLst>
              <a:ext uri="{FF2B5EF4-FFF2-40B4-BE49-F238E27FC236}">
                <a16:creationId xmlns:a16="http://schemas.microsoft.com/office/drawing/2014/main" id="{8F1D065B-87D9-B140-BE1A-599F878578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3278" y="4698565"/>
            <a:ext cx="570196" cy="570196"/>
          </a:xfrm>
          <a:prstGeom prst="rect">
            <a:avLst/>
          </a:prstGeom>
        </p:spPr>
      </p:pic>
      <p:pic>
        <p:nvPicPr>
          <p:cNvPr id="32" name="Picture 31">
            <a:extLst>
              <a:ext uri="{FF2B5EF4-FFF2-40B4-BE49-F238E27FC236}">
                <a16:creationId xmlns:a16="http://schemas.microsoft.com/office/drawing/2014/main" id="{953D01E9-0AFB-2546-AEC6-4FF8DC66DA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7807" y="3402564"/>
            <a:ext cx="495045" cy="495045"/>
          </a:xfrm>
          <a:prstGeom prst="rect">
            <a:avLst/>
          </a:prstGeom>
        </p:spPr>
      </p:pic>
      <p:sp>
        <p:nvSpPr>
          <p:cNvPr id="33" name="Rectangle 32">
            <a:extLst>
              <a:ext uri="{FF2B5EF4-FFF2-40B4-BE49-F238E27FC236}">
                <a16:creationId xmlns:a16="http://schemas.microsoft.com/office/drawing/2014/main" id="{5B4C6B5A-12B7-5E4E-9CF0-74AA5F1E869E}"/>
              </a:ext>
            </a:extLst>
          </p:cNvPr>
          <p:cNvSpPr/>
          <p:nvPr/>
        </p:nvSpPr>
        <p:spPr>
          <a:xfrm>
            <a:off x="8272176" y="4309713"/>
            <a:ext cx="1811105" cy="132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Scenario forecasting tools (quantitative)</a:t>
            </a:r>
          </a:p>
        </p:txBody>
      </p:sp>
      <p:sp>
        <p:nvSpPr>
          <p:cNvPr id="34" name="Date Placeholder 3">
            <a:extLst>
              <a:ext uri="{FF2B5EF4-FFF2-40B4-BE49-F238E27FC236}">
                <a16:creationId xmlns:a16="http://schemas.microsoft.com/office/drawing/2014/main" id="{1A9BADA0-5EA6-744B-AC89-BDF047C3D48A}"/>
              </a:ext>
            </a:extLst>
          </p:cNvPr>
          <p:cNvSpPr>
            <a:spLocks noGrp="1"/>
          </p:cNvSpPr>
          <p:nvPr>
            <p:ph type="dt" sz="half" idx="11"/>
          </p:nvPr>
        </p:nvSpPr>
        <p:spPr>
          <a:xfrm>
            <a:off x="418068" y="6356350"/>
            <a:ext cx="5443889" cy="365125"/>
          </a:xfrm>
        </p:spPr>
        <p:txBody>
          <a:bodyPr/>
          <a:lstStyle/>
          <a:p>
            <a:r>
              <a:rPr lang="en-US" sz="1100" dirty="0"/>
              <a:t>Module 1, Section 3: Simulation models and how they support decision making</a:t>
            </a:r>
            <a:endParaRPr lang="en-US" sz="1050" noProof="0" dirty="0"/>
          </a:p>
        </p:txBody>
      </p:sp>
      <p:sp>
        <p:nvSpPr>
          <p:cNvPr id="35" name="Rectangle 34">
            <a:extLst>
              <a:ext uri="{FF2B5EF4-FFF2-40B4-BE49-F238E27FC236}">
                <a16:creationId xmlns:a16="http://schemas.microsoft.com/office/drawing/2014/main" id="{583E69F1-0CD4-154F-82AA-79035A69D188}"/>
              </a:ext>
            </a:extLst>
          </p:cNvPr>
          <p:cNvSpPr/>
          <p:nvPr/>
        </p:nvSpPr>
        <p:spPr>
          <a:xfrm>
            <a:off x="905985" y="3346087"/>
            <a:ext cx="1811105" cy="2284641"/>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600" dirty="0">
                <a:solidFill>
                  <a:schemeClr val="bg1"/>
                </a:solidFill>
                <a:latin typeface="+mj-lt"/>
                <a:ea typeface="Roboto Light" panose="02000000000000000000" pitchFamily="2" charset="0"/>
                <a:cs typeface="Roboto Light" panose="02000000000000000000" pitchFamily="2" charset="0"/>
              </a:rPr>
              <a:t>Indicators and </a:t>
            </a:r>
          </a:p>
          <a:p>
            <a:pPr algn="ctr"/>
            <a:r>
              <a:rPr lang="en-BR" sz="1600" dirty="0">
                <a:solidFill>
                  <a:schemeClr val="bg1"/>
                </a:solidFill>
                <a:latin typeface="+mj-lt"/>
                <a:ea typeface="Roboto Light" panose="02000000000000000000" pitchFamily="2" charset="0"/>
                <a:cs typeface="Roboto Light" panose="02000000000000000000" pitchFamily="2" charset="0"/>
              </a:rPr>
              <a:t>measurements frameworks</a:t>
            </a:r>
          </a:p>
          <a:p>
            <a:pPr algn="ctr"/>
            <a:endParaRPr lang="en-BR" sz="1600" dirty="0">
              <a:solidFill>
                <a:schemeClr val="bg1"/>
              </a:solidFill>
              <a:latin typeface="+mj-lt"/>
              <a:ea typeface="Roboto Light" panose="02000000000000000000" pitchFamily="2" charset="0"/>
              <a:cs typeface="Roboto Light" panose="02000000000000000000" pitchFamily="2" charset="0"/>
            </a:endParaRPr>
          </a:p>
          <a:p>
            <a:pPr algn="ctr"/>
            <a:endParaRPr lang="en-BR" sz="1600" dirty="0">
              <a:solidFill>
                <a:schemeClr val="bg1"/>
              </a:solidFill>
              <a:latin typeface="+mj-lt"/>
              <a:ea typeface="Roboto Light" panose="02000000000000000000" pitchFamily="2" charset="0"/>
              <a:cs typeface="Roboto Light" panose="02000000000000000000" pitchFamily="2" charset="0"/>
            </a:endParaRPr>
          </a:p>
          <a:p>
            <a:pPr algn="ctr"/>
            <a:endParaRPr lang="en-BR" sz="1600" dirty="0">
              <a:solidFill>
                <a:schemeClr val="bg1"/>
              </a:solidFill>
              <a:latin typeface="+mj-lt"/>
              <a:ea typeface="Roboto Light" panose="02000000000000000000" pitchFamily="2" charset="0"/>
              <a:cs typeface="Roboto Light" panose="02000000000000000000" pitchFamily="2" charset="0"/>
            </a:endParaRPr>
          </a:p>
        </p:txBody>
      </p:sp>
      <p:pic>
        <p:nvPicPr>
          <p:cNvPr id="36" name="Picture 35">
            <a:extLst>
              <a:ext uri="{FF2B5EF4-FFF2-40B4-BE49-F238E27FC236}">
                <a16:creationId xmlns:a16="http://schemas.microsoft.com/office/drawing/2014/main" id="{8C47ADE0-5216-F144-9E1F-2738112FEA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2297" y="4670275"/>
            <a:ext cx="717354" cy="717354"/>
          </a:xfrm>
          <a:prstGeom prst="rect">
            <a:avLst/>
          </a:prstGeom>
        </p:spPr>
      </p:pic>
    </p:spTree>
    <p:extLst>
      <p:ext uri="{BB962C8B-B14F-4D97-AF65-F5344CB8AC3E}">
        <p14:creationId xmlns:p14="http://schemas.microsoft.com/office/powerpoint/2010/main" val="837383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17B79753-964F-C245-A5C0-24BCFF44E495}"/>
              </a:ext>
            </a:extLst>
          </p:cNvPr>
          <p:cNvSpPr txBox="1">
            <a:spLocks/>
          </p:cNvSpPr>
          <p:nvPr/>
        </p:nvSpPr>
        <p:spPr>
          <a:xfrm>
            <a:off x="1019175" y="3153656"/>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4</a:t>
            </a:r>
          </a:p>
        </p:txBody>
      </p:sp>
      <p:sp>
        <p:nvSpPr>
          <p:cNvPr id="5" name="Titel 2">
            <a:extLst>
              <a:ext uri="{FF2B5EF4-FFF2-40B4-BE49-F238E27FC236}">
                <a16:creationId xmlns:a16="http://schemas.microsoft.com/office/drawing/2014/main" id="{0A00BBB0-D949-3043-A798-8314D6921B9D}"/>
              </a:ext>
            </a:extLst>
          </p:cNvPr>
          <p:cNvSpPr txBox="1">
            <a:spLocks/>
          </p:cNvSpPr>
          <p:nvPr/>
        </p:nvSpPr>
        <p:spPr>
          <a:xfrm>
            <a:off x="1657815" y="3195219"/>
            <a:ext cx="5273863"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Group exercise</a:t>
            </a:r>
          </a:p>
        </p:txBody>
      </p:sp>
      <p:sp>
        <p:nvSpPr>
          <p:cNvPr id="8" name="TextBox 7">
            <a:extLst>
              <a:ext uri="{FF2B5EF4-FFF2-40B4-BE49-F238E27FC236}">
                <a16:creationId xmlns:a16="http://schemas.microsoft.com/office/drawing/2014/main" id="{A097488D-A834-E14A-A4D1-252B1A00E501}"/>
              </a:ext>
            </a:extLst>
          </p:cNvPr>
          <p:cNvSpPr txBox="1"/>
          <p:nvPr/>
        </p:nvSpPr>
        <p:spPr>
          <a:xfrm rot="16200000">
            <a:off x="11193196" y="5664057"/>
            <a:ext cx="1103586" cy="184666"/>
          </a:xfrm>
          <a:prstGeom prst="rect">
            <a:avLst/>
          </a:prstGeom>
          <a:noFill/>
        </p:spPr>
        <p:txBody>
          <a:bodyPr wrap="square" rtlCol="0">
            <a:spAutoFit/>
          </a:bodyPr>
          <a:lstStyle/>
          <a:p>
            <a:r>
              <a:rPr lang="en-BR"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408035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GROUP EXERCISE</a:t>
            </a:r>
          </a:p>
        </p:txBody>
      </p:sp>
      <p:sp>
        <p:nvSpPr>
          <p:cNvPr id="3" name="Content Placeholder 2"/>
          <p:cNvSpPr>
            <a:spLocks noGrp="1"/>
          </p:cNvSpPr>
          <p:nvPr>
            <p:ph sz="quarter" idx="10"/>
          </p:nvPr>
        </p:nvSpPr>
        <p:spPr>
          <a:xfrm>
            <a:off x="3261410" y="1803798"/>
            <a:ext cx="5160188" cy="382864"/>
          </a:xfrm>
        </p:spPr>
        <p:txBody>
          <a:bodyPr/>
          <a:lstStyle/>
          <a:p>
            <a:pPr indent="0">
              <a:buNone/>
            </a:pPr>
            <a:r>
              <a:rPr lang="en-US" sz="1800" dirty="0"/>
              <a:t>Goal: Development of a qualitative system map. </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65</a:t>
            </a:fld>
            <a:endParaRPr lang="en-US" noProof="0" dirty="0"/>
          </a:p>
        </p:txBody>
      </p:sp>
      <p:sp>
        <p:nvSpPr>
          <p:cNvPr id="6" name="Date Placeholder 3">
            <a:extLst>
              <a:ext uri="{FF2B5EF4-FFF2-40B4-BE49-F238E27FC236}">
                <a16:creationId xmlns:a16="http://schemas.microsoft.com/office/drawing/2014/main" id="{11DE15EA-522F-BF44-B46C-F71E4FB866C3}"/>
              </a:ext>
            </a:extLst>
          </p:cNvPr>
          <p:cNvSpPr>
            <a:spLocks noGrp="1"/>
          </p:cNvSpPr>
          <p:nvPr>
            <p:ph type="dt" sz="half" idx="11"/>
          </p:nvPr>
        </p:nvSpPr>
        <p:spPr>
          <a:xfrm>
            <a:off x="418068" y="6356350"/>
            <a:ext cx="5443889" cy="365125"/>
          </a:xfrm>
        </p:spPr>
        <p:txBody>
          <a:bodyPr/>
          <a:lstStyle/>
          <a:p>
            <a:r>
              <a:rPr lang="en-US" sz="1100" dirty="0"/>
              <a:t>Module 1, Section 4: Group Exercise</a:t>
            </a:r>
            <a:endParaRPr lang="en-US" sz="1050" noProof="0" dirty="0"/>
          </a:p>
        </p:txBody>
      </p:sp>
      <p:pic>
        <p:nvPicPr>
          <p:cNvPr id="9" name="Picture 8">
            <a:extLst>
              <a:ext uri="{FF2B5EF4-FFF2-40B4-BE49-F238E27FC236}">
                <a16:creationId xmlns:a16="http://schemas.microsoft.com/office/drawing/2014/main" id="{5B38B595-19D8-174D-BF0D-9DAAA5C4B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7798" y="1803798"/>
            <a:ext cx="433422" cy="433422"/>
          </a:xfrm>
          <a:prstGeom prst="rect">
            <a:avLst/>
          </a:prstGeom>
        </p:spPr>
      </p:pic>
      <p:sp>
        <p:nvSpPr>
          <p:cNvPr id="10" name="Rectangle 9">
            <a:extLst>
              <a:ext uri="{FF2B5EF4-FFF2-40B4-BE49-F238E27FC236}">
                <a16:creationId xmlns:a16="http://schemas.microsoft.com/office/drawing/2014/main" id="{7E6EC617-E76A-9741-870C-F326CC26ACCC}"/>
              </a:ext>
            </a:extLst>
          </p:cNvPr>
          <p:cNvSpPr/>
          <p:nvPr/>
        </p:nvSpPr>
        <p:spPr>
          <a:xfrm>
            <a:off x="3343354" y="2299274"/>
            <a:ext cx="6536510" cy="646331"/>
          </a:xfrm>
          <a:prstGeom prst="rect">
            <a:avLst/>
          </a:prstGeom>
        </p:spPr>
        <p:txBody>
          <a:bodyPr wrap="square">
            <a:spAutoFit/>
          </a:bodyPr>
          <a:lstStyle/>
          <a:p>
            <a:pPr marL="1005750" lvl="1" indent="-285750">
              <a:buClr>
                <a:srgbClr val="71A522"/>
              </a:buClr>
              <a:buFont typeface="Arial" panose="020B0604020202020204" pitchFamily="34" charset="0"/>
              <a:buChar char="•"/>
            </a:pPr>
            <a:r>
              <a:rPr lang="en-US" dirty="0"/>
              <a:t>This could be a Causal Loop Diagram or a tree diagram.</a:t>
            </a:r>
          </a:p>
        </p:txBody>
      </p:sp>
      <p:sp>
        <p:nvSpPr>
          <p:cNvPr id="11" name="Rectangle 10">
            <a:extLst>
              <a:ext uri="{FF2B5EF4-FFF2-40B4-BE49-F238E27FC236}">
                <a16:creationId xmlns:a16="http://schemas.microsoft.com/office/drawing/2014/main" id="{1A4777A8-5DC9-4247-AE8A-178CA133E798}"/>
              </a:ext>
            </a:extLst>
          </p:cNvPr>
          <p:cNvSpPr/>
          <p:nvPr/>
        </p:nvSpPr>
        <p:spPr>
          <a:xfrm>
            <a:off x="3343354" y="3658949"/>
            <a:ext cx="4408451" cy="369332"/>
          </a:xfrm>
          <a:prstGeom prst="rect">
            <a:avLst/>
          </a:prstGeom>
        </p:spPr>
        <p:txBody>
          <a:bodyPr wrap="none">
            <a:spAutoFit/>
          </a:bodyPr>
          <a:lstStyle/>
          <a:p>
            <a:pPr marL="1062900" lvl="1" indent="-342900">
              <a:buClr>
                <a:srgbClr val="71A522"/>
              </a:buClr>
              <a:buFont typeface="Arial" panose="020B0604020202020204" pitchFamily="34" charset="0"/>
              <a:buChar char="•"/>
            </a:pPr>
            <a:r>
              <a:rPr lang="en-US" dirty="0"/>
              <a:t>E.g. country, city or landscape.</a:t>
            </a:r>
          </a:p>
        </p:txBody>
      </p:sp>
      <p:sp>
        <p:nvSpPr>
          <p:cNvPr id="12" name="Rectangle 11">
            <a:extLst>
              <a:ext uri="{FF2B5EF4-FFF2-40B4-BE49-F238E27FC236}">
                <a16:creationId xmlns:a16="http://schemas.microsoft.com/office/drawing/2014/main" id="{F64BE629-7CD5-2947-9EEA-8DF881DFCD00}"/>
              </a:ext>
            </a:extLst>
          </p:cNvPr>
          <p:cNvSpPr/>
          <p:nvPr/>
        </p:nvSpPr>
        <p:spPr>
          <a:xfrm>
            <a:off x="3343354" y="4879022"/>
            <a:ext cx="7523748" cy="1200329"/>
          </a:xfrm>
          <a:prstGeom prst="rect">
            <a:avLst/>
          </a:prstGeom>
        </p:spPr>
        <p:txBody>
          <a:bodyPr wrap="square">
            <a:spAutoFit/>
          </a:bodyPr>
          <a:lstStyle/>
          <a:p>
            <a:pPr marL="1005750" lvl="1" indent="-285750">
              <a:buClr>
                <a:srgbClr val="71A522"/>
              </a:buClr>
              <a:buFont typeface="Arial" panose="020B0604020202020204" pitchFamily="34" charset="0"/>
              <a:buChar char="•"/>
            </a:pPr>
            <a:r>
              <a:rPr lang="en-US" dirty="0"/>
              <a:t>Main drivers of change (internal and external), including problems that could emerge for social, economic and environmental indicators.</a:t>
            </a:r>
          </a:p>
          <a:p>
            <a:pPr marL="1005750" lvl="1" indent="-285750">
              <a:buClr>
                <a:srgbClr val="71A522"/>
              </a:buClr>
              <a:buFont typeface="Arial" panose="020B0604020202020204" pitchFamily="34" charset="0"/>
              <a:buChar char="•"/>
            </a:pPr>
            <a:r>
              <a:rPr lang="en-US" dirty="0"/>
              <a:t>Formulation of solutions (i.e. policy interventions).</a:t>
            </a:r>
          </a:p>
        </p:txBody>
      </p:sp>
      <p:sp>
        <p:nvSpPr>
          <p:cNvPr id="13" name="Rectangle 12">
            <a:extLst>
              <a:ext uri="{FF2B5EF4-FFF2-40B4-BE49-F238E27FC236}">
                <a16:creationId xmlns:a16="http://schemas.microsoft.com/office/drawing/2014/main" id="{F9CF8F01-A0FC-1743-915A-77FCDE80A60D}"/>
              </a:ext>
            </a:extLst>
          </p:cNvPr>
          <p:cNvSpPr/>
          <p:nvPr/>
        </p:nvSpPr>
        <p:spPr>
          <a:xfrm>
            <a:off x="3146690" y="3114280"/>
            <a:ext cx="6096000" cy="369332"/>
          </a:xfrm>
          <a:prstGeom prst="rect">
            <a:avLst/>
          </a:prstGeom>
        </p:spPr>
        <p:txBody>
          <a:bodyPr>
            <a:spAutoFit/>
          </a:bodyPr>
          <a:lstStyle/>
          <a:p>
            <a:pPr indent="0">
              <a:buNone/>
            </a:pPr>
            <a:r>
              <a:rPr lang="en-US" dirty="0"/>
              <a:t>Scope: select a sector, for a specific geography.</a:t>
            </a:r>
          </a:p>
        </p:txBody>
      </p:sp>
      <p:sp>
        <p:nvSpPr>
          <p:cNvPr id="14" name="Rectangle 13">
            <a:extLst>
              <a:ext uri="{FF2B5EF4-FFF2-40B4-BE49-F238E27FC236}">
                <a16:creationId xmlns:a16="http://schemas.microsoft.com/office/drawing/2014/main" id="{B01A58C4-499B-6144-AC49-891F9E565A6A}"/>
              </a:ext>
            </a:extLst>
          </p:cNvPr>
          <p:cNvSpPr/>
          <p:nvPr/>
        </p:nvSpPr>
        <p:spPr>
          <a:xfrm>
            <a:off x="3146690" y="4402097"/>
            <a:ext cx="3570208" cy="369332"/>
          </a:xfrm>
          <a:prstGeom prst="rect">
            <a:avLst/>
          </a:prstGeom>
        </p:spPr>
        <p:txBody>
          <a:bodyPr wrap="none">
            <a:spAutoFit/>
          </a:bodyPr>
          <a:lstStyle/>
          <a:p>
            <a:pPr indent="0">
              <a:buNone/>
            </a:pPr>
            <a:r>
              <a:rPr lang="en-US" dirty="0"/>
              <a:t>Emphasis on the identification of:</a:t>
            </a:r>
          </a:p>
        </p:txBody>
      </p:sp>
      <p:pic>
        <p:nvPicPr>
          <p:cNvPr id="15" name="Picture 14">
            <a:extLst>
              <a:ext uri="{FF2B5EF4-FFF2-40B4-BE49-F238E27FC236}">
                <a16:creationId xmlns:a16="http://schemas.microsoft.com/office/drawing/2014/main" id="{024FA9AB-0A9A-FB47-9ECE-A64EA21F9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7798" y="3079187"/>
            <a:ext cx="433422" cy="365125"/>
          </a:xfrm>
          <a:prstGeom prst="rect">
            <a:avLst/>
          </a:prstGeom>
        </p:spPr>
      </p:pic>
      <p:pic>
        <p:nvPicPr>
          <p:cNvPr id="16" name="Picture 15">
            <a:extLst>
              <a:ext uri="{FF2B5EF4-FFF2-40B4-BE49-F238E27FC236}">
                <a16:creationId xmlns:a16="http://schemas.microsoft.com/office/drawing/2014/main" id="{4561D89C-F6B9-2C44-A65C-0551824719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9020" y="4344712"/>
            <a:ext cx="382200" cy="500499"/>
          </a:xfrm>
          <a:prstGeom prst="rect">
            <a:avLst/>
          </a:prstGeom>
        </p:spPr>
      </p:pic>
    </p:spTree>
    <p:extLst>
      <p:ext uri="{BB962C8B-B14F-4D97-AF65-F5344CB8AC3E}">
        <p14:creationId xmlns:p14="http://schemas.microsoft.com/office/powerpoint/2010/main" val="116232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GROUP EXERCISE – STEPS TO FOLLOW</a:t>
            </a:r>
          </a:p>
        </p:txBody>
      </p:sp>
      <p:sp>
        <p:nvSpPr>
          <p:cNvPr id="3" name="Content Placeholder 2"/>
          <p:cNvSpPr>
            <a:spLocks noGrp="1"/>
          </p:cNvSpPr>
          <p:nvPr>
            <p:ph sz="quarter" idx="10"/>
          </p:nvPr>
        </p:nvSpPr>
        <p:spPr>
          <a:xfrm>
            <a:off x="2225299" y="2630069"/>
            <a:ext cx="7741401" cy="2391109"/>
          </a:xfrm>
        </p:spPr>
        <p:txBody>
          <a:bodyPr/>
          <a:lstStyle/>
          <a:p>
            <a:pPr marL="457200" indent="-457200">
              <a:buSzPct val="100000"/>
              <a:buFont typeface="+mj-lt"/>
              <a:buAutoNum type="arabicPeriod"/>
            </a:pPr>
            <a:r>
              <a:rPr lang="en-US" sz="1800" dirty="0"/>
              <a:t>Identify a problem or opportunity and describe it with one sentence.</a:t>
            </a:r>
          </a:p>
          <a:p>
            <a:pPr marL="457200" indent="-457200">
              <a:buSzPct val="100000"/>
              <a:buFont typeface="+mj-lt"/>
              <a:buAutoNum type="arabicPeriod"/>
            </a:pPr>
            <a:endParaRPr lang="en-US" sz="1800" dirty="0"/>
          </a:p>
          <a:p>
            <a:pPr marL="457200" indent="-457200">
              <a:buSzPct val="100000"/>
              <a:buFont typeface="+mj-lt"/>
              <a:buAutoNum type="arabicPeriod"/>
            </a:pPr>
            <a:r>
              <a:rPr lang="en-US" sz="1800" dirty="0"/>
              <a:t>Open Vensim (</a:t>
            </a:r>
            <a:r>
              <a:rPr lang="en-US" sz="1800" dirty="0">
                <a:hlinkClick r:id="rId2"/>
              </a:rPr>
              <a:t>www.vensim.com</a:t>
            </a:r>
            <a:r>
              <a:rPr lang="en-US" sz="1800" dirty="0"/>
              <a:t>), or draw the diagram in PowerPoint or manually on a flipchart.</a:t>
            </a:r>
          </a:p>
          <a:p>
            <a:pPr marL="457200" indent="-457200">
              <a:buSzPct val="100000"/>
              <a:buFont typeface="+mj-lt"/>
              <a:buAutoNum type="arabicPeriod"/>
            </a:pPr>
            <a:endParaRPr lang="en-US" sz="1800" dirty="0"/>
          </a:p>
          <a:p>
            <a:pPr marL="457200" indent="-457200">
              <a:buSzPct val="100000"/>
              <a:buFont typeface="+mj-lt"/>
              <a:buAutoNum type="arabicPeriod"/>
            </a:pPr>
            <a:r>
              <a:rPr lang="en-US" sz="1800" dirty="0"/>
              <a:t>Identify the key indicator representing the problem or opportunity and add it to your diagram, which is blank at this stage.</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66</a:t>
            </a:fld>
            <a:endParaRPr lang="en-US" noProof="0" dirty="0"/>
          </a:p>
        </p:txBody>
      </p:sp>
      <p:sp>
        <p:nvSpPr>
          <p:cNvPr id="6" name="Date Placeholder 3">
            <a:extLst>
              <a:ext uri="{FF2B5EF4-FFF2-40B4-BE49-F238E27FC236}">
                <a16:creationId xmlns:a16="http://schemas.microsoft.com/office/drawing/2014/main" id="{7519E050-5FBD-0844-B56D-1A92FF976DEA}"/>
              </a:ext>
            </a:extLst>
          </p:cNvPr>
          <p:cNvSpPr>
            <a:spLocks noGrp="1"/>
          </p:cNvSpPr>
          <p:nvPr>
            <p:ph type="dt" sz="half" idx="11"/>
          </p:nvPr>
        </p:nvSpPr>
        <p:spPr>
          <a:xfrm>
            <a:off x="418068" y="6356350"/>
            <a:ext cx="5443889" cy="365125"/>
          </a:xfrm>
        </p:spPr>
        <p:txBody>
          <a:bodyPr/>
          <a:lstStyle/>
          <a:p>
            <a:r>
              <a:rPr lang="en-US" sz="1100" dirty="0"/>
              <a:t>Module 1, Section 4: Group Exercise</a:t>
            </a:r>
            <a:endParaRPr lang="en-US" sz="1050" noProof="0" dirty="0"/>
          </a:p>
        </p:txBody>
      </p:sp>
    </p:spTree>
    <p:extLst>
      <p:ext uri="{BB962C8B-B14F-4D97-AF65-F5344CB8AC3E}">
        <p14:creationId xmlns:p14="http://schemas.microsoft.com/office/powerpoint/2010/main" val="2856953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GROUP EXERCISE – STEPS TO FOLLOW</a:t>
            </a:r>
          </a:p>
        </p:txBody>
      </p:sp>
      <p:sp>
        <p:nvSpPr>
          <p:cNvPr id="3" name="Content Placeholder 2"/>
          <p:cNvSpPr>
            <a:spLocks noGrp="1"/>
          </p:cNvSpPr>
          <p:nvPr>
            <p:ph sz="quarter" idx="10"/>
          </p:nvPr>
        </p:nvSpPr>
        <p:spPr>
          <a:xfrm>
            <a:off x="1916488" y="2971639"/>
            <a:ext cx="8359023" cy="1476709"/>
          </a:xfrm>
        </p:spPr>
        <p:txBody>
          <a:bodyPr/>
          <a:lstStyle/>
          <a:p>
            <a:pPr marL="457200" indent="-457200">
              <a:buSzPct val="100000"/>
              <a:buFont typeface="+mj-lt"/>
              <a:buAutoNum type="arabicPeriod"/>
            </a:pPr>
            <a:r>
              <a:rPr lang="en-US" sz="2000" dirty="0"/>
              <a:t>Add the causes of the problem, one by one, linking them to the first variable considered, and determine the polarity of the causal relation.</a:t>
            </a:r>
          </a:p>
          <a:p>
            <a:pPr marL="457200" indent="-457200">
              <a:buSzPct val="100000"/>
              <a:buFont typeface="+mj-lt"/>
              <a:buAutoNum type="arabicPeriod"/>
            </a:pPr>
            <a:endParaRPr lang="en-US" sz="2000" dirty="0"/>
          </a:p>
          <a:p>
            <a:pPr marL="457200" indent="-457200">
              <a:buSzPct val="100000"/>
              <a:buFont typeface="+mj-lt"/>
              <a:buAutoNum type="arabicPeriod"/>
            </a:pPr>
            <a:r>
              <a:rPr lang="en-US" sz="2000" dirty="0"/>
              <a:t>Continue identifying and adding the cause of the cause, and so forth.</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67</a:t>
            </a:fld>
            <a:endParaRPr lang="en-US" noProof="0" dirty="0"/>
          </a:p>
        </p:txBody>
      </p:sp>
      <p:sp>
        <p:nvSpPr>
          <p:cNvPr id="6" name="Date Placeholder 3">
            <a:extLst>
              <a:ext uri="{FF2B5EF4-FFF2-40B4-BE49-F238E27FC236}">
                <a16:creationId xmlns:a16="http://schemas.microsoft.com/office/drawing/2014/main" id="{27A139D7-F728-DC41-92B7-3EA7235A341C}"/>
              </a:ext>
            </a:extLst>
          </p:cNvPr>
          <p:cNvSpPr>
            <a:spLocks noGrp="1"/>
          </p:cNvSpPr>
          <p:nvPr>
            <p:ph type="dt" sz="half" idx="11"/>
          </p:nvPr>
        </p:nvSpPr>
        <p:spPr>
          <a:xfrm>
            <a:off x="418068" y="6356350"/>
            <a:ext cx="5443889" cy="365125"/>
          </a:xfrm>
        </p:spPr>
        <p:txBody>
          <a:bodyPr/>
          <a:lstStyle/>
          <a:p>
            <a:r>
              <a:rPr lang="en-US" sz="1100" dirty="0"/>
              <a:t>Module 1, Section 4: Group Exercise</a:t>
            </a:r>
            <a:endParaRPr lang="en-US" sz="1050" noProof="0" dirty="0"/>
          </a:p>
        </p:txBody>
      </p:sp>
    </p:spTree>
    <p:extLst>
      <p:ext uri="{BB962C8B-B14F-4D97-AF65-F5344CB8AC3E}">
        <p14:creationId xmlns:p14="http://schemas.microsoft.com/office/powerpoint/2010/main" val="3600871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GROUP EXERCISE – CAUSALITY</a:t>
            </a:r>
          </a:p>
        </p:txBody>
      </p:sp>
      <p:sp>
        <p:nvSpPr>
          <p:cNvPr id="3" name="Content Placeholder 2"/>
          <p:cNvSpPr>
            <a:spLocks noGrp="1"/>
          </p:cNvSpPr>
          <p:nvPr>
            <p:ph sz="quarter" idx="10"/>
          </p:nvPr>
        </p:nvSpPr>
        <p:spPr>
          <a:xfrm>
            <a:off x="418068" y="2641410"/>
            <a:ext cx="4926011" cy="2198604"/>
          </a:xfrm>
        </p:spPr>
        <p:txBody>
          <a:bodyPr/>
          <a:lstStyle/>
          <a:p>
            <a:pPr marL="342900" indent="-342900"/>
            <a:r>
              <a:rPr lang="en-US" sz="1800" dirty="0"/>
              <a:t>A causal link from variable A to variable B is positive if a change in A produces a change in B in the same direction.</a:t>
            </a:r>
          </a:p>
          <a:p>
            <a:pPr marL="342900" indent="-342900"/>
            <a:endParaRPr lang="en-US" sz="1800" dirty="0"/>
          </a:p>
          <a:p>
            <a:pPr marL="342900" indent="-342900"/>
            <a:r>
              <a:rPr lang="en-US" sz="1800" dirty="0"/>
              <a:t>A causal link from variable A to variable B is negative if a change in A produces a change in B in the opposite direction.</a:t>
            </a:r>
          </a:p>
        </p:txBody>
      </p:sp>
      <p:sp>
        <p:nvSpPr>
          <p:cNvPr id="5" name="Slide Number Placeholder 4"/>
          <p:cNvSpPr>
            <a:spLocks noGrp="1"/>
          </p:cNvSpPr>
          <p:nvPr>
            <p:ph type="sldNum" sz="quarter" idx="12"/>
          </p:nvPr>
        </p:nvSpPr>
        <p:spPr/>
        <p:txBody>
          <a:bodyPr/>
          <a:lstStyle/>
          <a:p>
            <a:fld id="{84059D9C-83B2-9046-9FF6-87A09DB9F967}" type="slidenum">
              <a:rPr lang="en-US" sz="1100" noProof="0" smtClean="0"/>
              <a:pPr/>
              <a:t>68</a:t>
            </a:fld>
            <a:endParaRPr lang="en-US" noProof="0"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l="29335" r="31451" b="12769"/>
          <a:stretch/>
        </p:blipFill>
        <p:spPr>
          <a:xfrm>
            <a:off x="6676406" y="2293186"/>
            <a:ext cx="4132842" cy="3135637"/>
          </a:xfrm>
          <a:prstGeom prst="rect">
            <a:avLst/>
          </a:prstGeom>
        </p:spPr>
      </p:pic>
      <p:sp>
        <p:nvSpPr>
          <p:cNvPr id="8" name="Date Placeholder 3">
            <a:extLst>
              <a:ext uri="{FF2B5EF4-FFF2-40B4-BE49-F238E27FC236}">
                <a16:creationId xmlns:a16="http://schemas.microsoft.com/office/drawing/2014/main" id="{51BE777F-1D4B-0140-8F93-FD000BB80D81}"/>
              </a:ext>
            </a:extLst>
          </p:cNvPr>
          <p:cNvSpPr>
            <a:spLocks noGrp="1"/>
          </p:cNvSpPr>
          <p:nvPr>
            <p:ph type="dt" sz="half" idx="11"/>
          </p:nvPr>
        </p:nvSpPr>
        <p:spPr>
          <a:xfrm>
            <a:off x="418068" y="6356350"/>
            <a:ext cx="5443889" cy="365125"/>
          </a:xfrm>
        </p:spPr>
        <p:txBody>
          <a:bodyPr/>
          <a:lstStyle/>
          <a:p>
            <a:r>
              <a:rPr lang="en-US" sz="1100" dirty="0"/>
              <a:t>Module 1, Section 4: Group Exercise</a:t>
            </a:r>
            <a:endParaRPr lang="en-US" sz="1050" noProof="0" dirty="0"/>
          </a:p>
        </p:txBody>
      </p:sp>
    </p:spTree>
    <p:extLst>
      <p:ext uri="{BB962C8B-B14F-4D97-AF65-F5344CB8AC3E}">
        <p14:creationId xmlns:p14="http://schemas.microsoft.com/office/powerpoint/2010/main" val="230067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63499"/>
            <a:ext cx="4637254" cy="377827"/>
          </a:xfrm>
        </p:spPr>
        <p:txBody>
          <a:bodyPr/>
          <a:lstStyle/>
          <a:p>
            <a:r>
              <a:rPr lang="en-US" sz="2400" dirty="0"/>
              <a:t>GROUP EXERCISE – EXAMPLE</a:t>
            </a:r>
          </a:p>
        </p:txBody>
      </p:sp>
      <p:sp>
        <p:nvSpPr>
          <p:cNvPr id="8" name="Content Placeholder 7"/>
          <p:cNvSpPr>
            <a:spLocks noGrp="1"/>
          </p:cNvSpPr>
          <p:nvPr>
            <p:ph sz="quarter" idx="10"/>
          </p:nvPr>
        </p:nvSpPr>
        <p:spPr>
          <a:xfrm>
            <a:off x="407989" y="2060576"/>
            <a:ext cx="4180054" cy="738772"/>
          </a:xfrm>
        </p:spPr>
        <p:txBody>
          <a:bodyPr/>
          <a:lstStyle/>
          <a:p>
            <a:pPr indent="0">
              <a:buNone/>
            </a:pPr>
            <a:r>
              <a:rPr lang="en-US" sz="1800" dirty="0"/>
              <a:t>Dynamics influencing the expansion</a:t>
            </a:r>
            <a:br>
              <a:rPr lang="en-US" sz="1800" dirty="0"/>
            </a:br>
            <a:r>
              <a:rPr lang="en-US" sz="1800" dirty="0"/>
              <a:t>of oil palm production</a:t>
            </a:r>
          </a:p>
        </p:txBody>
      </p:sp>
      <p:sp>
        <p:nvSpPr>
          <p:cNvPr id="5" name="Slide Number Placeholder 4"/>
          <p:cNvSpPr>
            <a:spLocks noGrp="1"/>
          </p:cNvSpPr>
          <p:nvPr>
            <p:ph type="sldNum" sz="quarter" idx="12"/>
          </p:nvPr>
        </p:nvSpPr>
        <p:spPr/>
        <p:txBody>
          <a:bodyPr/>
          <a:lstStyle/>
          <a:p>
            <a:fld id="{84059D9C-83B2-9046-9FF6-87A09DB9F967}" type="slidenum">
              <a:rPr lang="en-US" noProof="0" smtClean="0"/>
              <a:pPr/>
              <a:t>69</a:t>
            </a:fld>
            <a:endParaRPr lang="en-US" noProof="0" dirty="0"/>
          </a:p>
        </p:txBody>
      </p:sp>
      <p:sp>
        <p:nvSpPr>
          <p:cNvPr id="9" name="Date Placeholder 3">
            <a:extLst>
              <a:ext uri="{FF2B5EF4-FFF2-40B4-BE49-F238E27FC236}">
                <a16:creationId xmlns:a16="http://schemas.microsoft.com/office/drawing/2014/main" id="{0BC70848-6DDF-BB47-BF1D-157FE30C6F5F}"/>
              </a:ext>
            </a:extLst>
          </p:cNvPr>
          <p:cNvSpPr>
            <a:spLocks noGrp="1"/>
          </p:cNvSpPr>
          <p:nvPr>
            <p:ph type="dt" sz="half" idx="11"/>
          </p:nvPr>
        </p:nvSpPr>
        <p:spPr>
          <a:xfrm>
            <a:off x="418068" y="6356350"/>
            <a:ext cx="5443889" cy="365125"/>
          </a:xfrm>
        </p:spPr>
        <p:txBody>
          <a:bodyPr/>
          <a:lstStyle/>
          <a:p>
            <a:r>
              <a:rPr lang="en-US" sz="1100" dirty="0"/>
              <a:t>Module 1, Section 4: Group Exercise</a:t>
            </a:r>
            <a:endParaRPr lang="en-US" sz="1050" noProof="0" dirty="0"/>
          </a:p>
        </p:txBody>
      </p:sp>
      <p:grpSp>
        <p:nvGrpSpPr>
          <p:cNvPr id="82" name="Group 81">
            <a:extLst>
              <a:ext uri="{FF2B5EF4-FFF2-40B4-BE49-F238E27FC236}">
                <a16:creationId xmlns:a16="http://schemas.microsoft.com/office/drawing/2014/main" id="{7E56D53A-8F7B-B740-8BF4-F6DDC850F8DE}"/>
              </a:ext>
            </a:extLst>
          </p:cNvPr>
          <p:cNvGrpSpPr/>
          <p:nvPr/>
        </p:nvGrpSpPr>
        <p:grpSpPr>
          <a:xfrm>
            <a:off x="4460834" y="931125"/>
            <a:ext cx="6938452" cy="5790350"/>
            <a:chOff x="4444792" y="1012459"/>
            <a:chExt cx="6938452" cy="5790350"/>
          </a:xfrm>
        </p:grpSpPr>
        <p:sp>
          <p:nvSpPr>
            <p:cNvPr id="10" name="Content Placeholder 7">
              <a:extLst>
                <a:ext uri="{FF2B5EF4-FFF2-40B4-BE49-F238E27FC236}">
                  <a16:creationId xmlns:a16="http://schemas.microsoft.com/office/drawing/2014/main" id="{0308177A-9291-2C4B-A59D-F9CA8399649D}"/>
                </a:ext>
              </a:extLst>
            </p:cNvPr>
            <p:cNvSpPr txBox="1">
              <a:spLocks/>
            </p:cNvSpPr>
            <p:nvPr/>
          </p:nvSpPr>
          <p:spPr>
            <a:xfrm>
              <a:off x="7805736" y="1878013"/>
              <a:ext cx="586622"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200" dirty="0"/>
                <a:t>B1</a:t>
              </a:r>
            </a:p>
          </p:txBody>
        </p:sp>
        <p:sp>
          <p:nvSpPr>
            <p:cNvPr id="11" name="Content Placeholder 7">
              <a:extLst>
                <a:ext uri="{FF2B5EF4-FFF2-40B4-BE49-F238E27FC236}">
                  <a16:creationId xmlns:a16="http://schemas.microsoft.com/office/drawing/2014/main" id="{DF063A73-CDB3-1046-83B2-4BA7B1BDF841}"/>
                </a:ext>
              </a:extLst>
            </p:cNvPr>
            <p:cNvSpPr txBox="1">
              <a:spLocks/>
            </p:cNvSpPr>
            <p:nvPr/>
          </p:nvSpPr>
          <p:spPr>
            <a:xfrm>
              <a:off x="9032957" y="3858201"/>
              <a:ext cx="586622"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200" dirty="0"/>
                <a:t>B2</a:t>
              </a:r>
            </a:p>
          </p:txBody>
        </p:sp>
        <p:sp>
          <p:nvSpPr>
            <p:cNvPr id="12" name="Content Placeholder 7">
              <a:extLst>
                <a:ext uri="{FF2B5EF4-FFF2-40B4-BE49-F238E27FC236}">
                  <a16:creationId xmlns:a16="http://schemas.microsoft.com/office/drawing/2014/main" id="{89D26144-C5BC-EE44-A9BD-D62E44C9D8C9}"/>
                </a:ext>
              </a:extLst>
            </p:cNvPr>
            <p:cNvSpPr txBox="1">
              <a:spLocks/>
            </p:cNvSpPr>
            <p:nvPr/>
          </p:nvSpPr>
          <p:spPr>
            <a:xfrm>
              <a:off x="8680031" y="5486475"/>
              <a:ext cx="586622"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200" dirty="0"/>
                <a:t>B3</a:t>
              </a:r>
            </a:p>
          </p:txBody>
        </p:sp>
        <p:sp>
          <p:nvSpPr>
            <p:cNvPr id="13" name="Content Placeholder 7">
              <a:extLst>
                <a:ext uri="{FF2B5EF4-FFF2-40B4-BE49-F238E27FC236}">
                  <a16:creationId xmlns:a16="http://schemas.microsoft.com/office/drawing/2014/main" id="{16B3A99C-8B7F-064B-A5A9-394E8DDB929E}"/>
                </a:ext>
              </a:extLst>
            </p:cNvPr>
            <p:cNvSpPr txBox="1">
              <a:spLocks/>
            </p:cNvSpPr>
            <p:nvPr/>
          </p:nvSpPr>
          <p:spPr>
            <a:xfrm>
              <a:off x="9558419" y="5783355"/>
              <a:ext cx="586622"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200" dirty="0"/>
                <a:t>R1</a:t>
              </a:r>
            </a:p>
          </p:txBody>
        </p:sp>
        <p:sp>
          <p:nvSpPr>
            <p:cNvPr id="14" name="Content Placeholder 7">
              <a:extLst>
                <a:ext uri="{FF2B5EF4-FFF2-40B4-BE49-F238E27FC236}">
                  <a16:creationId xmlns:a16="http://schemas.microsoft.com/office/drawing/2014/main" id="{B7758BEC-7896-A14E-A95C-B4442D97C6CD}"/>
                </a:ext>
              </a:extLst>
            </p:cNvPr>
            <p:cNvSpPr txBox="1">
              <a:spLocks/>
            </p:cNvSpPr>
            <p:nvPr/>
          </p:nvSpPr>
          <p:spPr>
            <a:xfrm>
              <a:off x="6577890" y="1695450"/>
              <a:ext cx="1073521"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pPr>
              <a:r>
                <a:rPr lang="en-US" sz="1200" dirty="0"/>
                <a:t>Total forest</a:t>
              </a:r>
            </a:p>
          </p:txBody>
        </p:sp>
        <p:sp>
          <p:nvSpPr>
            <p:cNvPr id="15" name="Content Placeholder 7">
              <a:extLst>
                <a:ext uri="{FF2B5EF4-FFF2-40B4-BE49-F238E27FC236}">
                  <a16:creationId xmlns:a16="http://schemas.microsoft.com/office/drawing/2014/main" id="{52351E92-BEC1-124B-A0B7-C897598BA557}"/>
                </a:ext>
              </a:extLst>
            </p:cNvPr>
            <p:cNvSpPr txBox="1">
              <a:spLocks/>
            </p:cNvSpPr>
            <p:nvPr/>
          </p:nvSpPr>
          <p:spPr>
            <a:xfrm>
              <a:off x="6299281" y="3278466"/>
              <a:ext cx="1117745"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Illegal oil palm plantations</a:t>
              </a:r>
            </a:p>
          </p:txBody>
        </p:sp>
        <p:sp>
          <p:nvSpPr>
            <p:cNvPr id="16" name="Content Placeholder 7">
              <a:extLst>
                <a:ext uri="{FF2B5EF4-FFF2-40B4-BE49-F238E27FC236}">
                  <a16:creationId xmlns:a16="http://schemas.microsoft.com/office/drawing/2014/main" id="{9E547A7F-6A02-BA49-82F4-C6C14CBB064C}"/>
                </a:ext>
              </a:extLst>
            </p:cNvPr>
            <p:cNvSpPr txBox="1">
              <a:spLocks/>
            </p:cNvSpPr>
            <p:nvPr/>
          </p:nvSpPr>
          <p:spPr>
            <a:xfrm>
              <a:off x="4444792" y="3533712"/>
              <a:ext cx="1447929"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b="1" dirty="0">
                  <a:solidFill>
                    <a:srgbClr val="71A522"/>
                  </a:solidFill>
                </a:rPr>
                <a:t>Intensification of oil palm plantations</a:t>
              </a:r>
            </a:p>
          </p:txBody>
        </p:sp>
        <p:sp>
          <p:nvSpPr>
            <p:cNvPr id="17" name="Content Placeholder 7">
              <a:extLst>
                <a:ext uri="{FF2B5EF4-FFF2-40B4-BE49-F238E27FC236}">
                  <a16:creationId xmlns:a16="http://schemas.microsoft.com/office/drawing/2014/main" id="{5A25B2DB-9B12-BA4B-8AB0-12040CDCDE90}"/>
                </a:ext>
              </a:extLst>
            </p:cNvPr>
            <p:cNvSpPr txBox="1">
              <a:spLocks/>
            </p:cNvSpPr>
            <p:nvPr/>
          </p:nvSpPr>
          <p:spPr>
            <a:xfrm>
              <a:off x="5091180" y="2362878"/>
              <a:ext cx="1603082" cy="528952"/>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b="1" dirty="0">
                  <a:solidFill>
                    <a:srgbClr val="71A522"/>
                  </a:solidFill>
                </a:rPr>
                <a:t>&lt; Intensification of oil palm plantations &gt;</a:t>
              </a:r>
            </a:p>
          </p:txBody>
        </p:sp>
        <p:sp>
          <p:nvSpPr>
            <p:cNvPr id="18" name="Content Placeholder 7">
              <a:extLst>
                <a:ext uri="{FF2B5EF4-FFF2-40B4-BE49-F238E27FC236}">
                  <a16:creationId xmlns:a16="http://schemas.microsoft.com/office/drawing/2014/main" id="{CF400263-A7B1-B247-9A1D-532AA1937A2D}"/>
                </a:ext>
              </a:extLst>
            </p:cNvPr>
            <p:cNvSpPr txBox="1">
              <a:spLocks/>
            </p:cNvSpPr>
            <p:nvPr/>
          </p:nvSpPr>
          <p:spPr>
            <a:xfrm>
              <a:off x="7534490" y="2486958"/>
              <a:ext cx="1117745"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Illegal forest encroachment</a:t>
              </a:r>
            </a:p>
          </p:txBody>
        </p:sp>
        <p:sp>
          <p:nvSpPr>
            <p:cNvPr id="19" name="Content Placeholder 7">
              <a:extLst>
                <a:ext uri="{FF2B5EF4-FFF2-40B4-BE49-F238E27FC236}">
                  <a16:creationId xmlns:a16="http://schemas.microsoft.com/office/drawing/2014/main" id="{C5659DC9-FA51-C642-8E59-6DDEE670F0DE}"/>
                </a:ext>
              </a:extLst>
            </p:cNvPr>
            <p:cNvSpPr txBox="1">
              <a:spLocks/>
            </p:cNvSpPr>
            <p:nvPr/>
          </p:nvSpPr>
          <p:spPr>
            <a:xfrm>
              <a:off x="9433371" y="2857343"/>
              <a:ext cx="1423339"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Desired income from illegal activities</a:t>
              </a:r>
            </a:p>
          </p:txBody>
        </p:sp>
        <p:sp>
          <p:nvSpPr>
            <p:cNvPr id="20" name="Content Placeholder 7">
              <a:extLst>
                <a:ext uri="{FF2B5EF4-FFF2-40B4-BE49-F238E27FC236}">
                  <a16:creationId xmlns:a16="http://schemas.microsoft.com/office/drawing/2014/main" id="{B806EA4F-A540-C24F-AA34-2E7088424935}"/>
                </a:ext>
              </a:extLst>
            </p:cNvPr>
            <p:cNvSpPr txBox="1">
              <a:spLocks/>
            </p:cNvSpPr>
            <p:nvPr/>
          </p:nvSpPr>
          <p:spPr>
            <a:xfrm>
              <a:off x="9959905" y="4199263"/>
              <a:ext cx="1423339"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Income gap</a:t>
              </a:r>
            </a:p>
          </p:txBody>
        </p:sp>
        <p:sp>
          <p:nvSpPr>
            <p:cNvPr id="21" name="Content Placeholder 7">
              <a:extLst>
                <a:ext uri="{FF2B5EF4-FFF2-40B4-BE49-F238E27FC236}">
                  <a16:creationId xmlns:a16="http://schemas.microsoft.com/office/drawing/2014/main" id="{DCA9F793-A6FA-4442-8B9A-A4A87C7B389F}"/>
                </a:ext>
              </a:extLst>
            </p:cNvPr>
            <p:cNvSpPr txBox="1">
              <a:spLocks/>
            </p:cNvSpPr>
            <p:nvPr/>
          </p:nvSpPr>
          <p:spPr>
            <a:xfrm>
              <a:off x="7571743" y="1012459"/>
              <a:ext cx="1641229"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Forest area vulnerable to illegal activities</a:t>
              </a:r>
            </a:p>
          </p:txBody>
        </p:sp>
        <p:sp>
          <p:nvSpPr>
            <p:cNvPr id="22" name="Content Placeholder 7">
              <a:extLst>
                <a:ext uri="{FF2B5EF4-FFF2-40B4-BE49-F238E27FC236}">
                  <a16:creationId xmlns:a16="http://schemas.microsoft.com/office/drawing/2014/main" id="{521AA9CA-7D69-E446-9093-3CC54393C7E6}"/>
                </a:ext>
              </a:extLst>
            </p:cNvPr>
            <p:cNvSpPr txBox="1">
              <a:spLocks/>
            </p:cNvSpPr>
            <p:nvPr/>
          </p:nvSpPr>
          <p:spPr>
            <a:xfrm>
              <a:off x="6418044" y="4199262"/>
              <a:ext cx="1493971"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Area in use for oil palm plantations</a:t>
              </a:r>
            </a:p>
          </p:txBody>
        </p:sp>
        <p:sp>
          <p:nvSpPr>
            <p:cNvPr id="23" name="Content Placeholder 7">
              <a:extLst>
                <a:ext uri="{FF2B5EF4-FFF2-40B4-BE49-F238E27FC236}">
                  <a16:creationId xmlns:a16="http://schemas.microsoft.com/office/drawing/2014/main" id="{126961E4-05D2-3845-B688-97961CF5CA53}"/>
                </a:ext>
              </a:extLst>
            </p:cNvPr>
            <p:cNvSpPr txBox="1">
              <a:spLocks/>
            </p:cNvSpPr>
            <p:nvPr/>
          </p:nvSpPr>
          <p:spPr>
            <a:xfrm>
              <a:off x="6336633" y="5163506"/>
              <a:ext cx="790885" cy="365125"/>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Oil palm yield</a:t>
              </a:r>
            </a:p>
          </p:txBody>
        </p:sp>
        <p:sp>
          <p:nvSpPr>
            <p:cNvPr id="24" name="Content Placeholder 7">
              <a:extLst>
                <a:ext uri="{FF2B5EF4-FFF2-40B4-BE49-F238E27FC236}">
                  <a16:creationId xmlns:a16="http://schemas.microsoft.com/office/drawing/2014/main" id="{EF1ED135-BE26-F740-B2F1-E2ED5B4FC276}"/>
                </a:ext>
              </a:extLst>
            </p:cNvPr>
            <p:cNvSpPr txBox="1">
              <a:spLocks/>
            </p:cNvSpPr>
            <p:nvPr/>
          </p:nvSpPr>
          <p:spPr>
            <a:xfrm>
              <a:off x="7571743" y="5041698"/>
              <a:ext cx="915308"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Employment</a:t>
              </a:r>
            </a:p>
          </p:txBody>
        </p:sp>
        <p:sp>
          <p:nvSpPr>
            <p:cNvPr id="25" name="Content Placeholder 7">
              <a:extLst>
                <a:ext uri="{FF2B5EF4-FFF2-40B4-BE49-F238E27FC236}">
                  <a16:creationId xmlns:a16="http://schemas.microsoft.com/office/drawing/2014/main" id="{00DBCC23-5D38-5C45-AE47-06592C3A4716}"/>
                </a:ext>
              </a:extLst>
            </p:cNvPr>
            <p:cNvSpPr txBox="1">
              <a:spLocks/>
            </p:cNvSpPr>
            <p:nvPr/>
          </p:nvSpPr>
          <p:spPr>
            <a:xfrm>
              <a:off x="9229732" y="5073491"/>
              <a:ext cx="915308"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Total income</a:t>
              </a:r>
            </a:p>
          </p:txBody>
        </p:sp>
        <p:sp>
          <p:nvSpPr>
            <p:cNvPr id="26" name="Content Placeholder 7">
              <a:extLst>
                <a:ext uri="{FF2B5EF4-FFF2-40B4-BE49-F238E27FC236}">
                  <a16:creationId xmlns:a16="http://schemas.microsoft.com/office/drawing/2014/main" id="{52466BEA-7941-A044-B763-C81925DC538A}"/>
                </a:ext>
              </a:extLst>
            </p:cNvPr>
            <p:cNvSpPr txBox="1">
              <a:spLocks/>
            </p:cNvSpPr>
            <p:nvPr/>
          </p:nvSpPr>
          <p:spPr>
            <a:xfrm>
              <a:off x="10145040" y="5397281"/>
              <a:ext cx="915308"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Desired income</a:t>
              </a:r>
            </a:p>
          </p:txBody>
        </p:sp>
        <p:sp>
          <p:nvSpPr>
            <p:cNvPr id="27" name="Content Placeholder 7">
              <a:extLst>
                <a:ext uri="{FF2B5EF4-FFF2-40B4-BE49-F238E27FC236}">
                  <a16:creationId xmlns:a16="http://schemas.microsoft.com/office/drawing/2014/main" id="{DCCBA89F-7B19-3D4A-88D7-075BB69095AF}"/>
                </a:ext>
              </a:extLst>
            </p:cNvPr>
            <p:cNvSpPr txBox="1">
              <a:spLocks/>
            </p:cNvSpPr>
            <p:nvPr/>
          </p:nvSpPr>
          <p:spPr>
            <a:xfrm>
              <a:off x="8808999" y="6338394"/>
              <a:ext cx="915308"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Population</a:t>
              </a:r>
            </a:p>
          </p:txBody>
        </p:sp>
        <p:sp>
          <p:nvSpPr>
            <p:cNvPr id="28" name="Content Placeholder 7">
              <a:extLst>
                <a:ext uri="{FF2B5EF4-FFF2-40B4-BE49-F238E27FC236}">
                  <a16:creationId xmlns:a16="http://schemas.microsoft.com/office/drawing/2014/main" id="{8E62BABE-7A3D-9C4B-AE44-41F44E37C68B}"/>
                </a:ext>
              </a:extLst>
            </p:cNvPr>
            <p:cNvSpPr txBox="1">
              <a:spLocks/>
            </p:cNvSpPr>
            <p:nvPr/>
          </p:nvSpPr>
          <p:spPr>
            <a:xfrm>
              <a:off x="6858153" y="6338394"/>
              <a:ext cx="915308"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Migration</a:t>
              </a:r>
            </a:p>
          </p:txBody>
        </p:sp>
        <p:sp>
          <p:nvSpPr>
            <p:cNvPr id="29" name="Content Placeholder 7">
              <a:extLst>
                <a:ext uri="{FF2B5EF4-FFF2-40B4-BE49-F238E27FC236}">
                  <a16:creationId xmlns:a16="http://schemas.microsoft.com/office/drawing/2014/main" id="{D61F58C7-CCA1-2A43-8E06-6E32AA9781B6}"/>
                </a:ext>
              </a:extLst>
            </p:cNvPr>
            <p:cNvSpPr txBox="1">
              <a:spLocks/>
            </p:cNvSpPr>
            <p:nvPr/>
          </p:nvSpPr>
          <p:spPr>
            <a:xfrm>
              <a:off x="7604877" y="5691809"/>
              <a:ext cx="10751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dirty="0"/>
                <a:t>Oil palm production rate</a:t>
              </a:r>
            </a:p>
          </p:txBody>
        </p:sp>
        <p:sp>
          <p:nvSpPr>
            <p:cNvPr id="30" name="Content Placeholder 7">
              <a:extLst>
                <a:ext uri="{FF2B5EF4-FFF2-40B4-BE49-F238E27FC236}">
                  <a16:creationId xmlns:a16="http://schemas.microsoft.com/office/drawing/2014/main" id="{E16DB854-2156-5C4D-BA93-D7697CED4D71}"/>
                </a:ext>
              </a:extLst>
            </p:cNvPr>
            <p:cNvSpPr txBox="1">
              <a:spLocks/>
            </p:cNvSpPr>
            <p:nvPr/>
          </p:nvSpPr>
          <p:spPr>
            <a:xfrm>
              <a:off x="7409149" y="1243468"/>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1" name="Content Placeholder 7">
              <a:extLst>
                <a:ext uri="{FF2B5EF4-FFF2-40B4-BE49-F238E27FC236}">
                  <a16:creationId xmlns:a16="http://schemas.microsoft.com/office/drawing/2014/main" id="{A89C7A2C-F6F5-0D4E-9D2F-2D8C915E0BCE}"/>
                </a:ext>
              </a:extLst>
            </p:cNvPr>
            <p:cNvSpPr txBox="1">
              <a:spLocks/>
            </p:cNvSpPr>
            <p:nvPr/>
          </p:nvSpPr>
          <p:spPr>
            <a:xfrm>
              <a:off x="6087878" y="1678831"/>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2" name="Content Placeholder 7">
              <a:extLst>
                <a:ext uri="{FF2B5EF4-FFF2-40B4-BE49-F238E27FC236}">
                  <a16:creationId xmlns:a16="http://schemas.microsoft.com/office/drawing/2014/main" id="{D7FEE6D1-CAB8-CB4D-9631-36681443D63A}"/>
                </a:ext>
              </a:extLst>
            </p:cNvPr>
            <p:cNvSpPr txBox="1">
              <a:spLocks/>
            </p:cNvSpPr>
            <p:nvPr/>
          </p:nvSpPr>
          <p:spPr>
            <a:xfrm>
              <a:off x="8260059" y="218128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3" name="Content Placeholder 7">
              <a:extLst>
                <a:ext uri="{FF2B5EF4-FFF2-40B4-BE49-F238E27FC236}">
                  <a16:creationId xmlns:a16="http://schemas.microsoft.com/office/drawing/2014/main" id="{FCF46A46-F984-FD45-A26B-793E2393E74B}"/>
                </a:ext>
              </a:extLst>
            </p:cNvPr>
            <p:cNvSpPr txBox="1">
              <a:spLocks/>
            </p:cNvSpPr>
            <p:nvPr/>
          </p:nvSpPr>
          <p:spPr>
            <a:xfrm>
              <a:off x="8613803" y="2650126"/>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4" name="Content Placeholder 7">
              <a:extLst>
                <a:ext uri="{FF2B5EF4-FFF2-40B4-BE49-F238E27FC236}">
                  <a16:creationId xmlns:a16="http://schemas.microsoft.com/office/drawing/2014/main" id="{89CA0F2E-3F20-2A45-B937-945FB34752D8}"/>
                </a:ext>
              </a:extLst>
            </p:cNvPr>
            <p:cNvSpPr txBox="1">
              <a:spLocks/>
            </p:cNvSpPr>
            <p:nvPr/>
          </p:nvSpPr>
          <p:spPr>
            <a:xfrm>
              <a:off x="10248649" y="3336382"/>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5" name="Content Placeholder 7">
              <a:extLst>
                <a:ext uri="{FF2B5EF4-FFF2-40B4-BE49-F238E27FC236}">
                  <a16:creationId xmlns:a16="http://schemas.microsoft.com/office/drawing/2014/main" id="{88D8E629-4E00-3C48-A573-3C2752EA72D5}"/>
                </a:ext>
              </a:extLst>
            </p:cNvPr>
            <p:cNvSpPr txBox="1">
              <a:spLocks/>
            </p:cNvSpPr>
            <p:nvPr/>
          </p:nvSpPr>
          <p:spPr>
            <a:xfrm>
              <a:off x="7093953" y="305127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6" name="Content Placeholder 7">
              <a:extLst>
                <a:ext uri="{FF2B5EF4-FFF2-40B4-BE49-F238E27FC236}">
                  <a16:creationId xmlns:a16="http://schemas.microsoft.com/office/drawing/2014/main" id="{BF85BAB2-37E0-3447-ADFB-03E43920072B}"/>
                </a:ext>
              </a:extLst>
            </p:cNvPr>
            <p:cNvSpPr txBox="1">
              <a:spLocks/>
            </p:cNvSpPr>
            <p:nvPr/>
          </p:nvSpPr>
          <p:spPr>
            <a:xfrm>
              <a:off x="10854548" y="4404770"/>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7" name="Content Placeholder 7">
              <a:extLst>
                <a:ext uri="{FF2B5EF4-FFF2-40B4-BE49-F238E27FC236}">
                  <a16:creationId xmlns:a16="http://schemas.microsoft.com/office/drawing/2014/main" id="{F72A236F-2372-D44B-9E21-4E9346D4E4CD}"/>
                </a:ext>
              </a:extLst>
            </p:cNvPr>
            <p:cNvSpPr txBox="1">
              <a:spLocks/>
            </p:cNvSpPr>
            <p:nvPr/>
          </p:nvSpPr>
          <p:spPr>
            <a:xfrm>
              <a:off x="6993413" y="3918326"/>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8" name="Content Placeholder 7">
              <a:extLst>
                <a:ext uri="{FF2B5EF4-FFF2-40B4-BE49-F238E27FC236}">
                  <a16:creationId xmlns:a16="http://schemas.microsoft.com/office/drawing/2014/main" id="{323D009D-8ECD-7A46-AC14-343725604914}"/>
                </a:ext>
              </a:extLst>
            </p:cNvPr>
            <p:cNvSpPr txBox="1">
              <a:spLocks/>
            </p:cNvSpPr>
            <p:nvPr/>
          </p:nvSpPr>
          <p:spPr>
            <a:xfrm>
              <a:off x="7624421" y="461000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9" name="Content Placeholder 7">
              <a:extLst>
                <a:ext uri="{FF2B5EF4-FFF2-40B4-BE49-F238E27FC236}">
                  <a16:creationId xmlns:a16="http://schemas.microsoft.com/office/drawing/2014/main" id="{606FC4B6-4F14-6D4D-AB44-5225BF6F715D}"/>
                </a:ext>
              </a:extLst>
            </p:cNvPr>
            <p:cNvSpPr txBox="1">
              <a:spLocks/>
            </p:cNvSpPr>
            <p:nvPr/>
          </p:nvSpPr>
          <p:spPr>
            <a:xfrm>
              <a:off x="7474205" y="5381874"/>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0" name="Content Placeholder 7">
              <a:extLst>
                <a:ext uri="{FF2B5EF4-FFF2-40B4-BE49-F238E27FC236}">
                  <a16:creationId xmlns:a16="http://schemas.microsoft.com/office/drawing/2014/main" id="{D3173DC9-6DF1-1746-B637-D0AEF158B613}"/>
                </a:ext>
              </a:extLst>
            </p:cNvPr>
            <p:cNvSpPr txBox="1">
              <a:spLocks/>
            </p:cNvSpPr>
            <p:nvPr/>
          </p:nvSpPr>
          <p:spPr>
            <a:xfrm>
              <a:off x="6168883" y="517634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1" name="Content Placeholder 7">
              <a:extLst>
                <a:ext uri="{FF2B5EF4-FFF2-40B4-BE49-F238E27FC236}">
                  <a16:creationId xmlns:a16="http://schemas.microsoft.com/office/drawing/2014/main" id="{14363930-749D-7F4E-997F-DBEB6CCC99C0}"/>
                </a:ext>
              </a:extLst>
            </p:cNvPr>
            <p:cNvSpPr txBox="1">
              <a:spLocks/>
            </p:cNvSpPr>
            <p:nvPr/>
          </p:nvSpPr>
          <p:spPr>
            <a:xfrm>
              <a:off x="6663284" y="6210552"/>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2" name="Content Placeholder 7">
              <a:extLst>
                <a:ext uri="{FF2B5EF4-FFF2-40B4-BE49-F238E27FC236}">
                  <a16:creationId xmlns:a16="http://schemas.microsoft.com/office/drawing/2014/main" id="{76902DC8-8679-FB4C-ABD8-317C1C1E99DC}"/>
                </a:ext>
              </a:extLst>
            </p:cNvPr>
            <p:cNvSpPr txBox="1">
              <a:spLocks/>
            </p:cNvSpPr>
            <p:nvPr/>
          </p:nvSpPr>
          <p:spPr>
            <a:xfrm>
              <a:off x="7361710" y="597436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3" name="Content Placeholder 7">
              <a:extLst>
                <a:ext uri="{FF2B5EF4-FFF2-40B4-BE49-F238E27FC236}">
                  <a16:creationId xmlns:a16="http://schemas.microsoft.com/office/drawing/2014/main" id="{F22A99CB-6598-7843-8D07-63BB07CCDF5C}"/>
                </a:ext>
              </a:extLst>
            </p:cNvPr>
            <p:cNvSpPr txBox="1">
              <a:spLocks/>
            </p:cNvSpPr>
            <p:nvPr/>
          </p:nvSpPr>
          <p:spPr>
            <a:xfrm>
              <a:off x="8621177" y="6561105"/>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4" name="Content Placeholder 7">
              <a:extLst>
                <a:ext uri="{FF2B5EF4-FFF2-40B4-BE49-F238E27FC236}">
                  <a16:creationId xmlns:a16="http://schemas.microsoft.com/office/drawing/2014/main" id="{5178AD19-D23E-EA45-92A9-AC52732E5C09}"/>
                </a:ext>
              </a:extLst>
            </p:cNvPr>
            <p:cNvSpPr txBox="1">
              <a:spLocks/>
            </p:cNvSpPr>
            <p:nvPr/>
          </p:nvSpPr>
          <p:spPr>
            <a:xfrm>
              <a:off x="10333248" y="5812661"/>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5" name="Content Placeholder 7">
              <a:extLst>
                <a:ext uri="{FF2B5EF4-FFF2-40B4-BE49-F238E27FC236}">
                  <a16:creationId xmlns:a16="http://schemas.microsoft.com/office/drawing/2014/main" id="{80F77AE8-30BC-C943-B26B-097D4DA793AD}"/>
                </a:ext>
              </a:extLst>
            </p:cNvPr>
            <p:cNvSpPr txBox="1">
              <a:spLocks/>
            </p:cNvSpPr>
            <p:nvPr/>
          </p:nvSpPr>
          <p:spPr>
            <a:xfrm>
              <a:off x="8990006" y="4981329"/>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6" name="Content Placeholder 7">
              <a:extLst>
                <a:ext uri="{FF2B5EF4-FFF2-40B4-BE49-F238E27FC236}">
                  <a16:creationId xmlns:a16="http://schemas.microsoft.com/office/drawing/2014/main" id="{88D406A3-462E-EE4B-AC55-14A3A53CB206}"/>
                </a:ext>
              </a:extLst>
            </p:cNvPr>
            <p:cNvSpPr txBox="1">
              <a:spLocks/>
            </p:cNvSpPr>
            <p:nvPr/>
          </p:nvSpPr>
          <p:spPr>
            <a:xfrm>
              <a:off x="9605579" y="5324818"/>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7" name="Content Placeholder 7">
              <a:extLst>
                <a:ext uri="{FF2B5EF4-FFF2-40B4-BE49-F238E27FC236}">
                  <a16:creationId xmlns:a16="http://schemas.microsoft.com/office/drawing/2014/main" id="{B6C48299-A0A3-724D-9A46-3A8B3AAC070E}"/>
                </a:ext>
              </a:extLst>
            </p:cNvPr>
            <p:cNvSpPr txBox="1">
              <a:spLocks/>
            </p:cNvSpPr>
            <p:nvPr/>
          </p:nvSpPr>
          <p:spPr>
            <a:xfrm>
              <a:off x="7070299" y="1964301"/>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8" name="Content Placeholder 7">
              <a:extLst>
                <a:ext uri="{FF2B5EF4-FFF2-40B4-BE49-F238E27FC236}">
                  <a16:creationId xmlns:a16="http://schemas.microsoft.com/office/drawing/2014/main" id="{2B36A9CB-E07D-0D45-8306-4BC33A5A84BC}"/>
                </a:ext>
              </a:extLst>
            </p:cNvPr>
            <p:cNvSpPr txBox="1">
              <a:spLocks/>
            </p:cNvSpPr>
            <p:nvPr/>
          </p:nvSpPr>
          <p:spPr>
            <a:xfrm>
              <a:off x="10263512" y="4372295"/>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49" name="Content Placeholder 7">
              <a:extLst>
                <a:ext uri="{FF2B5EF4-FFF2-40B4-BE49-F238E27FC236}">
                  <a16:creationId xmlns:a16="http://schemas.microsoft.com/office/drawing/2014/main" id="{F3AB8437-BC4B-B94B-8F3C-474F0AD7BA5A}"/>
                </a:ext>
              </a:extLst>
            </p:cNvPr>
            <p:cNvSpPr txBox="1">
              <a:spLocks/>
            </p:cNvSpPr>
            <p:nvPr/>
          </p:nvSpPr>
          <p:spPr>
            <a:xfrm>
              <a:off x="6171505" y="4340823"/>
              <a:ext cx="221854" cy="24170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600" dirty="0"/>
                <a:t>-</a:t>
              </a:r>
            </a:p>
          </p:txBody>
        </p:sp>
        <p:sp>
          <p:nvSpPr>
            <p:cNvPr id="3" name="Arc 2">
              <a:extLst>
                <a:ext uri="{FF2B5EF4-FFF2-40B4-BE49-F238E27FC236}">
                  <a16:creationId xmlns:a16="http://schemas.microsoft.com/office/drawing/2014/main" id="{D389B64A-99B8-6445-9E0D-C8565C22C861}"/>
                </a:ext>
              </a:extLst>
            </p:cNvPr>
            <p:cNvSpPr/>
            <p:nvPr/>
          </p:nvSpPr>
          <p:spPr>
            <a:xfrm rot="12131583">
              <a:off x="7651411" y="1799397"/>
              <a:ext cx="457200" cy="448905"/>
            </a:xfrm>
            <a:prstGeom prst="arc">
              <a:avLst>
                <a:gd name="adj1" fmla="val 4316631"/>
                <a:gd name="adj2" fmla="val 0"/>
              </a:avLst>
            </a:prstGeom>
            <a:ln w="25400" cap="rnd">
              <a:solidFill>
                <a:schemeClr val="tx1"/>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53" name="Arc 52">
              <a:extLst>
                <a:ext uri="{FF2B5EF4-FFF2-40B4-BE49-F238E27FC236}">
                  <a16:creationId xmlns:a16="http://schemas.microsoft.com/office/drawing/2014/main" id="{6A0D7E00-09EC-814E-8A92-FBABC0DEE8DE}"/>
                </a:ext>
              </a:extLst>
            </p:cNvPr>
            <p:cNvSpPr/>
            <p:nvPr/>
          </p:nvSpPr>
          <p:spPr>
            <a:xfrm rot="16929940">
              <a:off x="8882018" y="3789999"/>
              <a:ext cx="457200" cy="448905"/>
            </a:xfrm>
            <a:prstGeom prst="arc">
              <a:avLst>
                <a:gd name="adj1" fmla="val 4316631"/>
                <a:gd name="adj2" fmla="val 0"/>
              </a:avLst>
            </a:prstGeom>
            <a:ln w="25400" cap="rnd">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54" name="Arc 53">
              <a:extLst>
                <a:ext uri="{FF2B5EF4-FFF2-40B4-BE49-F238E27FC236}">
                  <a16:creationId xmlns:a16="http://schemas.microsoft.com/office/drawing/2014/main" id="{E98F5DE9-1E76-D04A-A04E-1168C848519A}"/>
                </a:ext>
              </a:extLst>
            </p:cNvPr>
            <p:cNvSpPr/>
            <p:nvPr/>
          </p:nvSpPr>
          <p:spPr>
            <a:xfrm rot="16929940">
              <a:off x="8553433" y="5415899"/>
              <a:ext cx="457200" cy="448905"/>
            </a:xfrm>
            <a:prstGeom prst="arc">
              <a:avLst>
                <a:gd name="adj1" fmla="val 4316631"/>
                <a:gd name="adj2" fmla="val 0"/>
              </a:avLst>
            </a:prstGeom>
            <a:ln w="25400" cap="rnd">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55" name="Arc 54">
              <a:extLst>
                <a:ext uri="{FF2B5EF4-FFF2-40B4-BE49-F238E27FC236}">
                  <a16:creationId xmlns:a16="http://schemas.microsoft.com/office/drawing/2014/main" id="{40D3C707-2D81-C64A-BA4F-9C854B1F3C11}"/>
                </a:ext>
              </a:extLst>
            </p:cNvPr>
            <p:cNvSpPr/>
            <p:nvPr/>
          </p:nvSpPr>
          <p:spPr>
            <a:xfrm rot="15982264">
              <a:off x="9408721" y="5711468"/>
              <a:ext cx="457200" cy="448905"/>
            </a:xfrm>
            <a:prstGeom prst="arc">
              <a:avLst>
                <a:gd name="adj1" fmla="val 4316631"/>
                <a:gd name="adj2" fmla="val 0"/>
              </a:avLst>
            </a:prstGeom>
            <a:ln w="25400" cap="rnd">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1" name="Arc 60">
              <a:extLst>
                <a:ext uri="{FF2B5EF4-FFF2-40B4-BE49-F238E27FC236}">
                  <a16:creationId xmlns:a16="http://schemas.microsoft.com/office/drawing/2014/main" id="{8C8B4CD1-7012-584B-BD58-4461BD79318F}"/>
                </a:ext>
              </a:extLst>
            </p:cNvPr>
            <p:cNvSpPr/>
            <p:nvPr/>
          </p:nvSpPr>
          <p:spPr>
            <a:xfrm rot="17317406">
              <a:off x="6976752" y="1213068"/>
              <a:ext cx="1364370" cy="1364370"/>
            </a:xfrm>
            <a:prstGeom prst="arc">
              <a:avLst>
                <a:gd name="adj1" fmla="val 16200000"/>
                <a:gd name="adj2" fmla="val 20178195"/>
              </a:avLst>
            </a:prstGeom>
            <a:ln w="38100" cap="rnd">
              <a:solidFill>
                <a:schemeClr val="bg1">
                  <a:lumMod val="7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3" name="Arc 62">
              <a:extLst>
                <a:ext uri="{FF2B5EF4-FFF2-40B4-BE49-F238E27FC236}">
                  <a16:creationId xmlns:a16="http://schemas.microsoft.com/office/drawing/2014/main" id="{37593463-AC1A-B04B-8B67-AEB96CF3AD0A}"/>
                </a:ext>
              </a:extLst>
            </p:cNvPr>
            <p:cNvSpPr/>
            <p:nvPr/>
          </p:nvSpPr>
          <p:spPr>
            <a:xfrm rot="2898236">
              <a:off x="7377118" y="1266912"/>
              <a:ext cx="1364370" cy="1364370"/>
            </a:xfrm>
            <a:prstGeom prst="arc">
              <a:avLst>
                <a:gd name="adj1" fmla="val 16200000"/>
                <a:gd name="adj2" fmla="val 321613"/>
              </a:avLst>
            </a:prstGeom>
            <a:ln w="38100" cap="rnd">
              <a:solidFill>
                <a:schemeClr val="bg1">
                  <a:lumMod val="7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4" name="Arc 63">
              <a:extLst>
                <a:ext uri="{FF2B5EF4-FFF2-40B4-BE49-F238E27FC236}">
                  <a16:creationId xmlns:a16="http://schemas.microsoft.com/office/drawing/2014/main" id="{63F0E8A0-C178-CD43-81A0-9B58ECF9BEAF}"/>
                </a:ext>
              </a:extLst>
            </p:cNvPr>
            <p:cNvSpPr/>
            <p:nvPr/>
          </p:nvSpPr>
          <p:spPr>
            <a:xfrm rot="17317406">
              <a:off x="5959214" y="1926782"/>
              <a:ext cx="1364370" cy="1364370"/>
            </a:xfrm>
            <a:prstGeom prst="arc">
              <a:avLst>
                <a:gd name="adj1" fmla="val 16200000"/>
                <a:gd name="adj2" fmla="val 19519130"/>
              </a:avLst>
            </a:prstGeom>
            <a:ln w="38100" cap="rnd">
              <a:solidFill>
                <a:schemeClr val="bg1">
                  <a:lumMod val="7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5" name="Arc 64">
              <a:extLst>
                <a:ext uri="{FF2B5EF4-FFF2-40B4-BE49-F238E27FC236}">
                  <a16:creationId xmlns:a16="http://schemas.microsoft.com/office/drawing/2014/main" id="{ACC707B8-CC93-9A40-8A4D-F7387ACABC41}"/>
                </a:ext>
              </a:extLst>
            </p:cNvPr>
            <p:cNvSpPr/>
            <p:nvPr/>
          </p:nvSpPr>
          <p:spPr>
            <a:xfrm rot="11323119">
              <a:off x="6990310" y="1269797"/>
              <a:ext cx="1364370" cy="1364370"/>
            </a:xfrm>
            <a:prstGeom prst="arc">
              <a:avLst>
                <a:gd name="adj1" fmla="val 16200000"/>
                <a:gd name="adj2" fmla="val 20815443"/>
              </a:avLst>
            </a:prstGeom>
            <a:ln w="38100" cap="rnd">
              <a:solidFill>
                <a:schemeClr val="bg1">
                  <a:lumMod val="7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6" name="Arc 65">
              <a:extLst>
                <a:ext uri="{FF2B5EF4-FFF2-40B4-BE49-F238E27FC236}">
                  <a16:creationId xmlns:a16="http://schemas.microsoft.com/office/drawing/2014/main" id="{0AC8A279-268B-2C49-9682-F7FD0C714F84}"/>
                </a:ext>
              </a:extLst>
            </p:cNvPr>
            <p:cNvSpPr/>
            <p:nvPr/>
          </p:nvSpPr>
          <p:spPr>
            <a:xfrm rot="19874711">
              <a:off x="8062762" y="2617411"/>
              <a:ext cx="1616038" cy="1497988"/>
            </a:xfrm>
            <a:prstGeom prst="arc">
              <a:avLst>
                <a:gd name="adj1" fmla="val 16810417"/>
                <a:gd name="adj2" fmla="val 20815443"/>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7" name="Arc 66">
              <a:extLst>
                <a:ext uri="{FF2B5EF4-FFF2-40B4-BE49-F238E27FC236}">
                  <a16:creationId xmlns:a16="http://schemas.microsoft.com/office/drawing/2014/main" id="{F44C2010-90AD-2A4D-A3F0-25BB15F376A9}"/>
                </a:ext>
              </a:extLst>
            </p:cNvPr>
            <p:cNvSpPr/>
            <p:nvPr/>
          </p:nvSpPr>
          <p:spPr>
            <a:xfrm rot="2247170">
              <a:off x="9108182" y="3180511"/>
              <a:ext cx="1616038" cy="1497988"/>
            </a:xfrm>
            <a:prstGeom prst="arc">
              <a:avLst>
                <a:gd name="adj1" fmla="val 16810417"/>
                <a:gd name="adj2" fmla="val 2055837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8" name="Arc 67">
              <a:extLst>
                <a:ext uri="{FF2B5EF4-FFF2-40B4-BE49-F238E27FC236}">
                  <a16:creationId xmlns:a16="http://schemas.microsoft.com/office/drawing/2014/main" id="{4F7AF56F-51D7-7F40-94AC-E68224D5982E}"/>
                </a:ext>
              </a:extLst>
            </p:cNvPr>
            <p:cNvSpPr/>
            <p:nvPr/>
          </p:nvSpPr>
          <p:spPr>
            <a:xfrm rot="3376716">
              <a:off x="9252142" y="4092189"/>
              <a:ext cx="1616038" cy="1497988"/>
            </a:xfrm>
            <a:prstGeom prst="arc">
              <a:avLst>
                <a:gd name="adj1" fmla="val 16810417"/>
                <a:gd name="adj2" fmla="val 2055837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69" name="Arc 68">
              <a:extLst>
                <a:ext uri="{FF2B5EF4-FFF2-40B4-BE49-F238E27FC236}">
                  <a16:creationId xmlns:a16="http://schemas.microsoft.com/office/drawing/2014/main" id="{2B76029B-320A-4B48-A58E-A7BB2F5B6372}"/>
                </a:ext>
              </a:extLst>
            </p:cNvPr>
            <p:cNvSpPr/>
            <p:nvPr/>
          </p:nvSpPr>
          <p:spPr>
            <a:xfrm rot="5800719">
              <a:off x="9041856" y="3543516"/>
              <a:ext cx="1616038" cy="1497988"/>
            </a:xfrm>
            <a:prstGeom prst="arc">
              <a:avLst>
                <a:gd name="adj1" fmla="val 16810417"/>
                <a:gd name="adj2" fmla="val 2055837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0" name="Arc 69">
              <a:extLst>
                <a:ext uri="{FF2B5EF4-FFF2-40B4-BE49-F238E27FC236}">
                  <a16:creationId xmlns:a16="http://schemas.microsoft.com/office/drawing/2014/main" id="{F628E4F4-9AB6-4442-8D0D-4932C09C7EAF}"/>
                </a:ext>
              </a:extLst>
            </p:cNvPr>
            <p:cNvSpPr/>
            <p:nvPr/>
          </p:nvSpPr>
          <p:spPr>
            <a:xfrm rot="6430041">
              <a:off x="8841677" y="4840130"/>
              <a:ext cx="1616038" cy="1497988"/>
            </a:xfrm>
            <a:prstGeom prst="arc">
              <a:avLst>
                <a:gd name="adj1" fmla="val 16810417"/>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1" name="Arc 70">
              <a:extLst>
                <a:ext uri="{FF2B5EF4-FFF2-40B4-BE49-F238E27FC236}">
                  <a16:creationId xmlns:a16="http://schemas.microsoft.com/office/drawing/2014/main" id="{BCBE84DD-615E-684D-9F9B-F605A580EDEE}"/>
                </a:ext>
              </a:extLst>
            </p:cNvPr>
            <p:cNvSpPr/>
            <p:nvPr/>
          </p:nvSpPr>
          <p:spPr>
            <a:xfrm rot="6818502">
              <a:off x="8021908" y="4476222"/>
              <a:ext cx="1616038" cy="1497988"/>
            </a:xfrm>
            <a:prstGeom prst="arc">
              <a:avLst>
                <a:gd name="adj1" fmla="val 15114422"/>
                <a:gd name="adj2" fmla="val 2055837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2" name="Arc 71">
              <a:extLst>
                <a:ext uri="{FF2B5EF4-FFF2-40B4-BE49-F238E27FC236}">
                  <a16:creationId xmlns:a16="http://schemas.microsoft.com/office/drawing/2014/main" id="{A62A60D9-BAA7-2A44-91F4-CA983C620627}"/>
                </a:ext>
              </a:extLst>
            </p:cNvPr>
            <p:cNvSpPr/>
            <p:nvPr/>
          </p:nvSpPr>
          <p:spPr>
            <a:xfrm rot="8610048">
              <a:off x="8128325" y="3846635"/>
              <a:ext cx="1616038" cy="1497988"/>
            </a:xfrm>
            <a:prstGeom prst="arc">
              <a:avLst>
                <a:gd name="adj1" fmla="val 16810417"/>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3" name="Arc 72">
              <a:extLst>
                <a:ext uri="{FF2B5EF4-FFF2-40B4-BE49-F238E27FC236}">
                  <a16:creationId xmlns:a16="http://schemas.microsoft.com/office/drawing/2014/main" id="{7229DD4F-C71F-ED49-8A72-F0B3F01F4560}"/>
                </a:ext>
              </a:extLst>
            </p:cNvPr>
            <p:cNvSpPr/>
            <p:nvPr/>
          </p:nvSpPr>
          <p:spPr>
            <a:xfrm rot="11202004">
              <a:off x="7173466" y="3531358"/>
              <a:ext cx="1616038" cy="1497988"/>
            </a:xfrm>
            <a:prstGeom prst="arc">
              <a:avLst>
                <a:gd name="adj1" fmla="val 16810417"/>
                <a:gd name="adj2" fmla="val 19368933"/>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4" name="Arc 73">
              <a:extLst>
                <a:ext uri="{FF2B5EF4-FFF2-40B4-BE49-F238E27FC236}">
                  <a16:creationId xmlns:a16="http://schemas.microsoft.com/office/drawing/2014/main" id="{1D41BDF8-B664-1040-A906-A6A6E829C47C}"/>
                </a:ext>
              </a:extLst>
            </p:cNvPr>
            <p:cNvSpPr/>
            <p:nvPr/>
          </p:nvSpPr>
          <p:spPr>
            <a:xfrm rot="17007494">
              <a:off x="6830456" y="2859050"/>
              <a:ext cx="1616038" cy="1497988"/>
            </a:xfrm>
            <a:prstGeom prst="arc">
              <a:avLst>
                <a:gd name="adj1" fmla="val 16810417"/>
                <a:gd name="adj2" fmla="val 20375852"/>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5" name="Arc 74">
              <a:extLst>
                <a:ext uri="{FF2B5EF4-FFF2-40B4-BE49-F238E27FC236}">
                  <a16:creationId xmlns:a16="http://schemas.microsoft.com/office/drawing/2014/main" id="{AC08439D-49D8-6449-8854-C2BAE11AD4DF}"/>
                </a:ext>
              </a:extLst>
            </p:cNvPr>
            <p:cNvSpPr/>
            <p:nvPr/>
          </p:nvSpPr>
          <p:spPr>
            <a:xfrm rot="13644170">
              <a:off x="6798521" y="3020086"/>
              <a:ext cx="1616038" cy="1497988"/>
            </a:xfrm>
            <a:prstGeom prst="arc">
              <a:avLst>
                <a:gd name="adj1" fmla="val 16810417"/>
                <a:gd name="adj2" fmla="val 18554684"/>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6" name="Arc 75">
              <a:extLst>
                <a:ext uri="{FF2B5EF4-FFF2-40B4-BE49-F238E27FC236}">
                  <a16:creationId xmlns:a16="http://schemas.microsoft.com/office/drawing/2014/main" id="{099D72AD-B9BF-0F42-8AFF-95F8CA59D3F0}"/>
                </a:ext>
              </a:extLst>
            </p:cNvPr>
            <p:cNvSpPr/>
            <p:nvPr/>
          </p:nvSpPr>
          <p:spPr>
            <a:xfrm rot="13207718">
              <a:off x="4799349" y="2859552"/>
              <a:ext cx="4326108" cy="2455357"/>
            </a:xfrm>
            <a:prstGeom prst="arc">
              <a:avLst>
                <a:gd name="adj1" fmla="val 15341626"/>
                <a:gd name="adj2" fmla="val 19368933"/>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7" name="Arc 76">
              <a:extLst>
                <a:ext uri="{FF2B5EF4-FFF2-40B4-BE49-F238E27FC236}">
                  <a16:creationId xmlns:a16="http://schemas.microsoft.com/office/drawing/2014/main" id="{55B7E8F3-D742-7F4C-884E-8B6127BD9812}"/>
                </a:ext>
              </a:extLst>
            </p:cNvPr>
            <p:cNvSpPr/>
            <p:nvPr/>
          </p:nvSpPr>
          <p:spPr>
            <a:xfrm rot="9900749">
              <a:off x="5377779" y="2364895"/>
              <a:ext cx="2026402" cy="2020726"/>
            </a:xfrm>
            <a:prstGeom prst="arc">
              <a:avLst>
                <a:gd name="adj1" fmla="val 16810417"/>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8" name="Arc 77">
              <a:extLst>
                <a:ext uri="{FF2B5EF4-FFF2-40B4-BE49-F238E27FC236}">
                  <a16:creationId xmlns:a16="http://schemas.microsoft.com/office/drawing/2014/main" id="{31A1C168-1850-4D47-8D8A-D879365D8F24}"/>
                </a:ext>
              </a:extLst>
            </p:cNvPr>
            <p:cNvSpPr/>
            <p:nvPr/>
          </p:nvSpPr>
          <p:spPr>
            <a:xfrm rot="11477904">
              <a:off x="6047239" y="3481401"/>
              <a:ext cx="2890356" cy="2898100"/>
            </a:xfrm>
            <a:prstGeom prst="arc">
              <a:avLst>
                <a:gd name="adj1" fmla="val 16810417"/>
                <a:gd name="adj2" fmla="val 2418961"/>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79" name="Arc 78">
              <a:extLst>
                <a:ext uri="{FF2B5EF4-FFF2-40B4-BE49-F238E27FC236}">
                  <a16:creationId xmlns:a16="http://schemas.microsoft.com/office/drawing/2014/main" id="{DEAA5206-F510-7343-9021-2DF756BF5633}"/>
                </a:ext>
              </a:extLst>
            </p:cNvPr>
            <p:cNvSpPr/>
            <p:nvPr/>
          </p:nvSpPr>
          <p:spPr>
            <a:xfrm rot="12786201">
              <a:off x="7070193" y="3882080"/>
              <a:ext cx="2026402" cy="2020726"/>
            </a:xfrm>
            <a:prstGeom prst="arc">
              <a:avLst>
                <a:gd name="adj1" fmla="val 15923515"/>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80" name="Arc 79">
              <a:extLst>
                <a:ext uri="{FF2B5EF4-FFF2-40B4-BE49-F238E27FC236}">
                  <a16:creationId xmlns:a16="http://schemas.microsoft.com/office/drawing/2014/main" id="{276960A9-27E1-DF45-A29F-8D922DC3DB74}"/>
                </a:ext>
              </a:extLst>
            </p:cNvPr>
            <p:cNvSpPr/>
            <p:nvPr/>
          </p:nvSpPr>
          <p:spPr>
            <a:xfrm rot="10346871">
              <a:off x="6789022" y="4478099"/>
              <a:ext cx="1616038" cy="1497988"/>
            </a:xfrm>
            <a:prstGeom prst="arc">
              <a:avLst>
                <a:gd name="adj1" fmla="val 16810417"/>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sp>
          <p:nvSpPr>
            <p:cNvPr id="81" name="Arc 80">
              <a:extLst>
                <a:ext uri="{FF2B5EF4-FFF2-40B4-BE49-F238E27FC236}">
                  <a16:creationId xmlns:a16="http://schemas.microsoft.com/office/drawing/2014/main" id="{17E50BC4-7A14-F548-BA94-7C45FD618F39}"/>
                </a:ext>
              </a:extLst>
            </p:cNvPr>
            <p:cNvSpPr/>
            <p:nvPr/>
          </p:nvSpPr>
          <p:spPr>
            <a:xfrm rot="8610048">
              <a:off x="7100740" y="4336379"/>
              <a:ext cx="2481282" cy="2300027"/>
            </a:xfrm>
            <a:prstGeom prst="arc">
              <a:avLst>
                <a:gd name="adj1" fmla="val 16810417"/>
                <a:gd name="adj2" fmla="val 20347028"/>
              </a:avLst>
            </a:prstGeom>
            <a:ln w="38100" cap="rnd">
              <a:solidFill>
                <a:schemeClr val="bg1">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R"/>
            </a:p>
          </p:txBody>
        </p:sp>
      </p:grpSp>
    </p:spTree>
    <p:extLst>
      <p:ext uri="{BB962C8B-B14F-4D97-AF65-F5344CB8AC3E}">
        <p14:creationId xmlns:p14="http://schemas.microsoft.com/office/powerpoint/2010/main" val="54116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449389" y="2008599"/>
            <a:ext cx="6538911" cy="4176713"/>
          </a:xfrm>
        </p:spPr>
        <p:txBody>
          <a:bodyPr/>
          <a:lstStyle/>
          <a:p>
            <a:pPr indent="0">
              <a:buNone/>
            </a:pPr>
            <a:r>
              <a:rPr lang="en-US" sz="2000" dirty="0"/>
              <a:t>And </a:t>
            </a:r>
            <a:r>
              <a:rPr lang="en-US" sz="2000" b="1" dirty="0"/>
              <a:t>what are the projections for 2100 under a business as usual scenario? </a:t>
            </a:r>
          </a:p>
          <a:p>
            <a:pPr indent="0">
              <a:buNone/>
            </a:pPr>
            <a:endParaRPr lang="en-US" sz="2000" dirty="0"/>
          </a:p>
          <a:p>
            <a:pPr marL="457200" indent="-457200">
              <a:buSzPct val="100000"/>
              <a:buFont typeface="+mj-lt"/>
              <a:buAutoNum type="alphaUcPeriod"/>
            </a:pPr>
            <a:r>
              <a:rPr lang="en-US" sz="2000" dirty="0"/>
              <a:t>4.1 - 4.8 °C</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2.8 - 3.2°C</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1.3 - 1.4°C</a:t>
            </a:r>
          </a:p>
          <a:p>
            <a:pPr indent="0">
              <a:buNone/>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pic>
        <p:nvPicPr>
          <p:cNvPr id="6" name="Picture 5">
            <a:extLst>
              <a:ext uri="{FF2B5EF4-FFF2-40B4-BE49-F238E27FC236}">
                <a16:creationId xmlns:a16="http://schemas.microsoft.com/office/drawing/2014/main" id="{5E06B74B-FB84-0F45-BFD0-527DA99AD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
        <p:nvSpPr>
          <p:cNvPr id="8" name="Slide Number Placeholder 4">
            <a:extLst>
              <a:ext uri="{FF2B5EF4-FFF2-40B4-BE49-F238E27FC236}">
                <a16:creationId xmlns:a16="http://schemas.microsoft.com/office/drawing/2014/main" id="{3B90E53B-FC5D-B041-BEA8-63C44C0E373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a:t>
            </a:fld>
            <a:endParaRPr lang="en-US" sz="1100" noProof="0" dirty="0"/>
          </a:p>
        </p:txBody>
      </p:sp>
      <p:sp>
        <p:nvSpPr>
          <p:cNvPr id="10" name="Date Placeholder 3">
            <a:extLst>
              <a:ext uri="{FF2B5EF4-FFF2-40B4-BE49-F238E27FC236}">
                <a16:creationId xmlns:a16="http://schemas.microsoft.com/office/drawing/2014/main" id="{41771DC7-0853-F34E-AB91-5DD2DDB628B4}"/>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Tree>
    <p:extLst>
      <p:ext uri="{BB962C8B-B14F-4D97-AF65-F5344CB8AC3E}">
        <p14:creationId xmlns:p14="http://schemas.microsoft.com/office/powerpoint/2010/main" val="3895815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2A531C-FB87-4616-841E-BC54EDB31BA4}"/>
              </a:ext>
            </a:extLst>
          </p:cNvPr>
          <p:cNvSpPr>
            <a:spLocks noGrp="1"/>
          </p:cNvSpPr>
          <p:nvPr>
            <p:ph type="title"/>
          </p:nvPr>
        </p:nvSpPr>
        <p:spPr/>
        <p:txBody>
          <a:bodyPr/>
          <a:lstStyle/>
          <a:p>
            <a:r>
              <a:rPr lang="en-GB" dirty="0"/>
              <a:t>End of Module 1. </a:t>
            </a:r>
            <a:br>
              <a:rPr lang="en-GB" dirty="0"/>
            </a:br>
            <a:r>
              <a:rPr lang="en-GB" dirty="0"/>
              <a:t/>
            </a:r>
            <a:br>
              <a:rPr lang="en-GB" dirty="0"/>
            </a:br>
            <a:r>
              <a:rPr lang="en-GB" dirty="0"/>
              <a:t>Thank you for your attention!</a:t>
            </a:r>
          </a:p>
        </p:txBody>
      </p:sp>
    </p:spTree>
    <p:extLst>
      <p:ext uri="{BB962C8B-B14F-4D97-AF65-F5344CB8AC3E}">
        <p14:creationId xmlns:p14="http://schemas.microsoft.com/office/powerpoint/2010/main" val="111046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D5D7FDF0-F8CD-C449-8F39-4C3EDA5F65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6932" y="2010203"/>
            <a:ext cx="8674648" cy="4348730"/>
          </a:xfrm>
          <a:prstGeom prst="rect">
            <a:avLst/>
          </a:prstGeom>
        </p:spPr>
      </p:pic>
      <p:sp>
        <p:nvSpPr>
          <p:cNvPr id="16" name="Title 1">
            <a:extLst>
              <a:ext uri="{FF2B5EF4-FFF2-40B4-BE49-F238E27FC236}">
                <a16:creationId xmlns:a16="http://schemas.microsoft.com/office/drawing/2014/main" id="{792767E0-9843-2244-9AC3-03325A2E04AC}"/>
              </a:ext>
            </a:extLst>
          </p:cNvPr>
          <p:cNvSpPr>
            <a:spLocks noGrp="1"/>
          </p:cNvSpPr>
          <p:nvPr>
            <p:ph type="title"/>
          </p:nvPr>
        </p:nvSpPr>
        <p:spPr>
          <a:xfrm>
            <a:off x="418068" y="1055715"/>
            <a:ext cx="11412537" cy="954488"/>
          </a:xfrm>
        </p:spPr>
        <p:txBody>
          <a:bodyPr/>
          <a:lstStyle/>
          <a:p>
            <a:r>
              <a:rPr lang="en-US" sz="2400" dirty="0"/>
              <a:t>WHAT ARE WE UP AGAINST? GLOBAL WARMING</a:t>
            </a:r>
          </a:p>
        </p:txBody>
      </p:sp>
      <p:sp>
        <p:nvSpPr>
          <p:cNvPr id="17" name="Slide Number Placeholder 4">
            <a:extLst>
              <a:ext uri="{FF2B5EF4-FFF2-40B4-BE49-F238E27FC236}">
                <a16:creationId xmlns:a16="http://schemas.microsoft.com/office/drawing/2014/main" id="{238BEAA7-A2EB-0240-8742-438E2C697E8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a:t>
            </a:fld>
            <a:endParaRPr lang="en-US" sz="1100" noProof="0" dirty="0"/>
          </a:p>
        </p:txBody>
      </p:sp>
      <p:sp>
        <p:nvSpPr>
          <p:cNvPr id="18" name="Rectangle 17">
            <a:extLst>
              <a:ext uri="{FF2B5EF4-FFF2-40B4-BE49-F238E27FC236}">
                <a16:creationId xmlns:a16="http://schemas.microsoft.com/office/drawing/2014/main" id="{B6002DB2-4467-7447-929F-8216AF4CCE42}"/>
              </a:ext>
            </a:extLst>
          </p:cNvPr>
          <p:cNvSpPr/>
          <p:nvPr/>
        </p:nvSpPr>
        <p:spPr>
          <a:xfrm>
            <a:off x="8911282" y="6294000"/>
            <a:ext cx="2119347" cy="276999"/>
          </a:xfrm>
          <a:prstGeom prst="rect">
            <a:avLst/>
          </a:prstGeom>
        </p:spPr>
        <p:txBody>
          <a:bodyPr wrap="square">
            <a:spAutoFit/>
          </a:bodyPr>
          <a:lstStyle/>
          <a:p>
            <a:r>
              <a:rPr lang="en-US" sz="1200" dirty="0"/>
              <a:t>Source: IPCC, 2018</a:t>
            </a:r>
          </a:p>
        </p:txBody>
      </p:sp>
      <p:sp>
        <p:nvSpPr>
          <p:cNvPr id="19" name="Rectangle 18">
            <a:extLst>
              <a:ext uri="{FF2B5EF4-FFF2-40B4-BE49-F238E27FC236}">
                <a16:creationId xmlns:a16="http://schemas.microsoft.com/office/drawing/2014/main" id="{2B9335F6-BF06-7346-BC73-327A8D1FBB11}"/>
              </a:ext>
            </a:extLst>
          </p:cNvPr>
          <p:cNvSpPr/>
          <p:nvPr/>
        </p:nvSpPr>
        <p:spPr>
          <a:xfrm>
            <a:off x="1799620" y="1635296"/>
            <a:ext cx="4081951" cy="338554"/>
          </a:xfrm>
          <a:prstGeom prst="rect">
            <a:avLst/>
          </a:prstGeom>
        </p:spPr>
        <p:txBody>
          <a:bodyPr wrap="none">
            <a:spAutoFit/>
          </a:bodyPr>
          <a:lstStyle/>
          <a:p>
            <a:r>
              <a:rPr lang="en-US" sz="1600" dirty="0"/>
              <a:t>Global Warming relative to 1850 -1900 (</a:t>
            </a:r>
            <a:r>
              <a:rPr lang="en-US" sz="1600" baseline="30000" dirty="0"/>
              <a:t>º</a:t>
            </a:r>
            <a:r>
              <a:rPr lang="en-US" sz="1600" dirty="0"/>
              <a:t>C)</a:t>
            </a:r>
            <a:endParaRPr lang="en-BR" sz="1600" dirty="0"/>
          </a:p>
        </p:txBody>
      </p:sp>
      <p:sp>
        <p:nvSpPr>
          <p:cNvPr id="20" name="Date Placeholder 3">
            <a:extLst>
              <a:ext uri="{FF2B5EF4-FFF2-40B4-BE49-F238E27FC236}">
                <a16:creationId xmlns:a16="http://schemas.microsoft.com/office/drawing/2014/main" id="{684AA440-1D70-C742-9320-4FB25CACF912}"/>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Tree>
    <p:extLst>
      <p:ext uri="{BB962C8B-B14F-4D97-AF65-F5344CB8AC3E}">
        <p14:creationId xmlns:p14="http://schemas.microsoft.com/office/powerpoint/2010/main" val="2078020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B753D1B-7DB2-0649-9538-C1A7EEBEEC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2987" y="2253250"/>
            <a:ext cx="8747915" cy="3861927"/>
          </a:xfrm>
          <a:prstGeom prst="rect">
            <a:avLst/>
          </a:prstGeom>
        </p:spPr>
      </p:pic>
      <p:sp>
        <p:nvSpPr>
          <p:cNvPr id="2" name="Title 1"/>
          <p:cNvSpPr>
            <a:spLocks noGrp="1"/>
          </p:cNvSpPr>
          <p:nvPr>
            <p:ph type="title"/>
          </p:nvPr>
        </p:nvSpPr>
        <p:spPr>
          <a:xfrm>
            <a:off x="418068" y="1057589"/>
            <a:ext cx="8349963" cy="954488"/>
          </a:xfrm>
        </p:spPr>
        <p:txBody>
          <a:bodyPr/>
          <a:lstStyle/>
          <a:p>
            <a:r>
              <a:rPr lang="en-US" sz="2400" dirty="0"/>
              <a:t>WHAT ARE WE UP AGAINST? LAND YIELD IS GENERALLY EXPECTED TO DECLINE</a:t>
            </a:r>
          </a:p>
        </p:txBody>
      </p:sp>
      <p:sp>
        <p:nvSpPr>
          <p:cNvPr id="4" name="TextBox 3"/>
          <p:cNvSpPr txBox="1"/>
          <p:nvPr/>
        </p:nvSpPr>
        <p:spPr>
          <a:xfrm>
            <a:off x="6695716" y="6115177"/>
            <a:ext cx="3664075" cy="276999"/>
          </a:xfrm>
          <a:prstGeom prst="rect">
            <a:avLst/>
          </a:prstGeom>
          <a:noFill/>
        </p:spPr>
        <p:txBody>
          <a:bodyPr wrap="square" rtlCol="0">
            <a:spAutoFit/>
          </a:bodyPr>
          <a:lstStyle/>
          <a:p>
            <a:r>
              <a:rPr lang="en-US" sz="1200" dirty="0"/>
              <a:t>Source: </a:t>
            </a:r>
            <a:r>
              <a:rPr lang="en-CA" sz="1200" dirty="0"/>
              <a:t>IPCC, 2014</a:t>
            </a:r>
            <a:endParaRPr lang="en-US" sz="1200" dirty="0"/>
          </a:p>
        </p:txBody>
      </p:sp>
      <p:sp>
        <p:nvSpPr>
          <p:cNvPr id="8" name="Rectangle 7">
            <a:extLst>
              <a:ext uri="{FF2B5EF4-FFF2-40B4-BE49-F238E27FC236}">
                <a16:creationId xmlns:a16="http://schemas.microsoft.com/office/drawing/2014/main" id="{37D6C607-73BB-7949-B8C5-8B78DB71701C}"/>
              </a:ext>
            </a:extLst>
          </p:cNvPr>
          <p:cNvSpPr/>
          <p:nvPr/>
        </p:nvSpPr>
        <p:spPr>
          <a:xfrm>
            <a:off x="1799620" y="1914696"/>
            <a:ext cx="8431282" cy="338554"/>
          </a:xfrm>
          <a:prstGeom prst="rect">
            <a:avLst/>
          </a:prstGeom>
        </p:spPr>
        <p:txBody>
          <a:bodyPr wrap="none">
            <a:spAutoFit/>
          </a:bodyPr>
          <a:lstStyle/>
          <a:p>
            <a:r>
              <a:rPr lang="en-US" sz="1600" dirty="0"/>
              <a:t>Summary of projected changes in crop yields due to climate change over the 21st century.</a:t>
            </a:r>
            <a:endParaRPr lang="en-BR" sz="1600" dirty="0"/>
          </a:p>
        </p:txBody>
      </p:sp>
      <p:sp>
        <p:nvSpPr>
          <p:cNvPr id="17" name="Slide Number Placeholder 4">
            <a:extLst>
              <a:ext uri="{FF2B5EF4-FFF2-40B4-BE49-F238E27FC236}">
                <a16:creationId xmlns:a16="http://schemas.microsoft.com/office/drawing/2014/main" id="{DF25E39D-E3AF-9E43-8EDF-B76DE36C08B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a:t>
            </a:fld>
            <a:endParaRPr lang="en-US" sz="1100" noProof="0" dirty="0"/>
          </a:p>
        </p:txBody>
      </p:sp>
      <p:sp>
        <p:nvSpPr>
          <p:cNvPr id="19" name="Date Placeholder 3">
            <a:extLst>
              <a:ext uri="{FF2B5EF4-FFF2-40B4-BE49-F238E27FC236}">
                <a16:creationId xmlns:a16="http://schemas.microsoft.com/office/drawing/2014/main" id="{5136FCEB-5CD1-3845-87CE-166AE57C297E}"/>
              </a:ext>
            </a:extLst>
          </p:cNvPr>
          <p:cNvSpPr>
            <a:spLocks noGrp="1"/>
          </p:cNvSpPr>
          <p:nvPr>
            <p:ph type="dt" sz="half" idx="11"/>
          </p:nvPr>
        </p:nvSpPr>
        <p:spPr>
          <a:xfrm>
            <a:off x="418068" y="6356350"/>
            <a:ext cx="3664075" cy="365125"/>
          </a:xfrm>
        </p:spPr>
        <p:txBody>
          <a:bodyPr/>
          <a:lstStyle/>
          <a:p>
            <a:r>
              <a:rPr lang="en-US" sz="1100" dirty="0"/>
              <a:t>Module 1, Section 1: Rationale for Advancing IGE</a:t>
            </a:r>
            <a:endParaRPr lang="en-US" sz="1050" noProof="0" dirty="0"/>
          </a:p>
        </p:txBody>
      </p:sp>
    </p:spTree>
    <p:extLst>
      <p:ext uri="{BB962C8B-B14F-4D97-AF65-F5344CB8AC3E}">
        <p14:creationId xmlns:p14="http://schemas.microsoft.com/office/powerpoint/2010/main" val="3087009274"/>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8469</Words>
  <Application>Microsoft Office PowerPoint</Application>
  <PresentationFormat>Широкоэкранный</PresentationFormat>
  <Paragraphs>890</Paragraphs>
  <Slides>70</Slides>
  <Notes>62</Notes>
  <HiddenSlides>6</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70</vt:i4>
      </vt:variant>
    </vt:vector>
  </HeadingPairs>
  <TitlesOfParts>
    <vt:vector size="80" baseType="lpstr">
      <vt:lpstr>Arial</vt:lpstr>
      <vt:lpstr>Arial-BoldMT</vt:lpstr>
      <vt:lpstr>Calibri</vt:lpstr>
      <vt:lpstr>Menlo-Regular</vt:lpstr>
      <vt:lpstr>Roboto</vt:lpstr>
      <vt:lpstr>Roboto Light</vt:lpstr>
      <vt:lpstr>Roboto Medium</vt:lpstr>
      <vt:lpstr>Segoe UI</vt:lpstr>
      <vt:lpstr>Wingdings</vt:lpstr>
      <vt:lpstr>Office-Design</vt:lpstr>
      <vt:lpstr>Course: Inclusive Green Economy (IGE) modelling</vt:lpstr>
      <vt:lpstr>OVERVIEW</vt:lpstr>
      <vt:lpstr>Презентация PowerPoint</vt:lpstr>
      <vt:lpstr>THE NEED FOR A NEW ECONOMIC MODEL</vt:lpstr>
      <vt:lpstr>WHAT IS THE OBJECTIVE? THE SDGS</vt:lpstr>
      <vt:lpstr>POLL</vt:lpstr>
      <vt:lpstr>POLL</vt:lpstr>
      <vt:lpstr>WHAT ARE WE UP AGAINST? GLOBAL WARMING</vt:lpstr>
      <vt:lpstr>WHAT ARE WE UP AGAINST? LAND YIELD IS GENERALLY EXPECTED TO DECLINE</vt:lpstr>
      <vt:lpstr>SEVERAL ADDITIONAL UNDESIRABLE TRENDS ARE ON THE RISE</vt:lpstr>
      <vt:lpstr>HOW TO TURN CHALLENGES INTO OPPORTUNITIES?</vt:lpstr>
      <vt:lpstr>SUCCESS STORIES FOR THE IGE – THE PARIS AGREEMENT</vt:lpstr>
      <vt:lpstr>SUCCESS STORIES FOR THE IGE – GREEN ENERGY INVESTMENTS</vt:lpstr>
      <vt:lpstr>SUCCESS STORIES FOR THE IGE – GREEN BONDS</vt:lpstr>
      <vt:lpstr>Презентация PowerPoint</vt:lpstr>
      <vt:lpstr>Презентация PowerPoint</vt:lpstr>
      <vt:lpstr>THE IGE: WHAT TYPE OF ECONOMY?</vt:lpstr>
      <vt:lpstr>HOW IS THE IGE INCLUSIVE?</vt:lpstr>
      <vt:lpstr>IGE and Green Growth</vt:lpstr>
      <vt:lpstr>IGE AND CIRCULAR ECONOMY</vt:lpstr>
      <vt:lpstr>IGE AND CIRCULAR ECONOMY</vt:lpstr>
      <vt:lpstr>IGE AND GREEN JOBS</vt:lpstr>
      <vt:lpstr>Презентация PowerPoint</vt:lpstr>
      <vt:lpstr>DEFINITIONS OF THE IGE – CONSIDERATIONS</vt:lpstr>
      <vt:lpstr>DEFINITIONS OF THE IGE – CONSIDERATIONS</vt:lpstr>
      <vt:lpstr>Policy instruments</vt:lpstr>
      <vt:lpstr>THE CENTRAL ROLE OF INVESTMENT</vt:lpstr>
      <vt:lpstr>INVESTMENT AND ITS ENABLING CONDITIONS</vt:lpstr>
      <vt:lpstr>INVESTMENT</vt:lpstr>
      <vt:lpstr>EXAMPLES</vt:lpstr>
      <vt:lpstr>EXAMPLES</vt:lpstr>
      <vt:lpstr>POLICY INSTRUMENTS – INCENTIVES/DISINCENTIVES</vt:lpstr>
      <vt:lpstr>EXAMPLES</vt:lpstr>
      <vt:lpstr>EXAMPLES</vt:lpstr>
      <vt:lpstr>POLICY INSTRUMENTS – PUBLIC TARGETS MANDATED BY LAW</vt:lpstr>
      <vt:lpstr>EXAMPLES</vt:lpstr>
      <vt:lpstr>EXAMPLES</vt:lpstr>
      <vt:lpstr>POLICY INSTRUMENTS – SOCIAL INTERVENTIONS</vt:lpstr>
      <vt:lpstr>EXAMPLE</vt:lpstr>
      <vt:lpstr>Презентация PowerPoint</vt:lpstr>
      <vt:lpstr>Презентация PowerPoint</vt:lpstr>
      <vt:lpstr>WHY USE SIMULATION MODELS?</vt:lpstr>
      <vt:lpstr>POLICY QUESTIONS THAT MODELLING SHOULD HELP TO ANSWER</vt:lpstr>
      <vt:lpstr>POLICY QUESTIONS THAT MODELLING SHOULD HELP TO ANSWER</vt:lpstr>
      <vt:lpstr>A SYSTEMIC APPROACH IS REQUIRED</vt:lpstr>
      <vt:lpstr>A SYSTEMIC APPROACH IS REQUIRED</vt:lpstr>
      <vt:lpstr>SIMULATION MODELS AND HOW THEY SUPPORT DECISION MAKING</vt:lpstr>
      <vt:lpstr>Презентация PowerPoint</vt:lpstr>
      <vt:lpstr>WHAT MODEL FEATURES ARE REQUIRED FOR AN IGE?</vt:lpstr>
      <vt:lpstr>WHAT ASSESSMENTS CAN BE CREATED WITH SIMULATION MODELS?</vt:lpstr>
      <vt:lpstr>Презентация PowerPoint</vt:lpstr>
      <vt:lpstr>WHAT MODEL FEATURES ARE REQUIRED FOR AN IGE?</vt:lpstr>
      <vt:lpstr>SIMULATION MODELS AND HOW THEY SUPPORT DECISION MAKING </vt:lpstr>
      <vt:lpstr>ECONOMIC ASSESSMENTS</vt:lpstr>
      <vt:lpstr>EXAMPLE: AN ECONOMIC ASSESSMENT OF GHG MITIGATION POLICY OPTIONS FOR EU AGRICULTURE (EcAMPA)</vt:lpstr>
      <vt:lpstr>Презентация PowerPoint</vt:lpstr>
      <vt:lpstr>EXAMPLE: DAR RAPID TRANSIT AGENCY (DART)</vt:lpstr>
      <vt:lpstr>Презентация PowerPoint</vt:lpstr>
      <vt:lpstr>EXAMPLE: EIA OF A FAST TRACK TRANSPORTATION PROJECT IN CHINA </vt:lpstr>
      <vt:lpstr>Презентация PowerPoint</vt:lpstr>
      <vt:lpstr>Презентация PowerPoint</vt:lpstr>
      <vt:lpstr>EXAMPLE: SUSTAINABLE ASSET VALUATION (SAVi) OF THE CONTOURNEMENT DE RABAT, MOROCCO</vt:lpstr>
      <vt:lpstr>SIMULATION MODELS AND HOW THEY SUPPORT DECISION MAKING </vt:lpstr>
      <vt:lpstr>Презентация PowerPoint</vt:lpstr>
      <vt:lpstr>GROUP EXERCISE</vt:lpstr>
      <vt:lpstr>GROUP EXERCISE – STEPS TO FOLLOW</vt:lpstr>
      <vt:lpstr>GROUP EXERCISE – STEPS TO FOLLOW</vt:lpstr>
      <vt:lpstr>GROUP EXERCISE – CAUSALITY</vt:lpstr>
      <vt:lpstr>GROUP EXERCISE – EXAMPLE</vt:lpstr>
      <vt:lpstr>End of Module 1.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2020-08-31T06:37:05Z</dcterms:created>
  <dcterms:modified xsi:type="dcterms:W3CDTF">2026-02-26T08:03:03Z</dcterms:modified>
</cp:coreProperties>
</file>