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1.xml" ContentType="application/vnd.openxmlformats-officedocument.drawingml.chart+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60" r:id="rId1"/>
  </p:sldMasterIdLst>
  <p:notesMasterIdLst>
    <p:notesMasterId r:id="rId73"/>
  </p:notesMasterIdLst>
  <p:sldIdLst>
    <p:sldId id="256" r:id="rId2"/>
    <p:sldId id="259" r:id="rId3"/>
    <p:sldId id="356" r:id="rId4"/>
    <p:sldId id="384" r:id="rId5"/>
    <p:sldId id="302" r:id="rId6"/>
    <p:sldId id="305" r:id="rId7"/>
    <p:sldId id="375" r:id="rId8"/>
    <p:sldId id="306" r:id="rId9"/>
    <p:sldId id="357" r:id="rId10"/>
    <p:sldId id="308" r:id="rId11"/>
    <p:sldId id="315" r:id="rId12"/>
    <p:sldId id="309" r:id="rId13"/>
    <p:sldId id="362" r:id="rId14"/>
    <p:sldId id="363" r:id="rId15"/>
    <p:sldId id="311" r:id="rId16"/>
    <p:sldId id="364" r:id="rId17"/>
    <p:sldId id="312" r:id="rId18"/>
    <p:sldId id="365" r:id="rId19"/>
    <p:sldId id="313" r:id="rId20"/>
    <p:sldId id="366" r:id="rId21"/>
    <p:sldId id="314" r:id="rId22"/>
    <p:sldId id="316" r:id="rId23"/>
    <p:sldId id="376" r:id="rId24"/>
    <p:sldId id="358" r:id="rId25"/>
    <p:sldId id="317" r:id="rId26"/>
    <p:sldId id="323" r:id="rId27"/>
    <p:sldId id="385" r:id="rId28"/>
    <p:sldId id="318" r:id="rId29"/>
    <p:sldId id="367" r:id="rId30"/>
    <p:sldId id="321" r:id="rId31"/>
    <p:sldId id="368" r:id="rId32"/>
    <p:sldId id="324" r:id="rId33"/>
    <p:sldId id="377" r:id="rId34"/>
    <p:sldId id="359" r:id="rId35"/>
    <p:sldId id="325" r:id="rId36"/>
    <p:sldId id="386" r:id="rId37"/>
    <p:sldId id="327" r:id="rId38"/>
    <p:sldId id="372" r:id="rId39"/>
    <p:sldId id="328" r:id="rId40"/>
    <p:sldId id="331" r:id="rId41"/>
    <p:sldId id="373" r:id="rId42"/>
    <p:sldId id="334" r:id="rId43"/>
    <p:sldId id="335" r:id="rId44"/>
    <p:sldId id="369" r:id="rId45"/>
    <p:sldId id="380" r:id="rId46"/>
    <p:sldId id="381" r:id="rId47"/>
    <p:sldId id="382" r:id="rId48"/>
    <p:sldId id="304" r:id="rId49"/>
    <p:sldId id="378" r:id="rId50"/>
    <p:sldId id="360" r:id="rId51"/>
    <p:sldId id="336" r:id="rId52"/>
    <p:sldId id="337" r:id="rId53"/>
    <p:sldId id="370" r:id="rId54"/>
    <p:sldId id="379" r:id="rId55"/>
    <p:sldId id="361" r:id="rId56"/>
    <p:sldId id="339" r:id="rId57"/>
    <p:sldId id="340" r:id="rId58"/>
    <p:sldId id="341" r:id="rId59"/>
    <p:sldId id="342" r:id="rId60"/>
    <p:sldId id="387" r:id="rId61"/>
    <p:sldId id="388" r:id="rId62"/>
    <p:sldId id="343" r:id="rId63"/>
    <p:sldId id="344" r:id="rId64"/>
    <p:sldId id="345" r:id="rId65"/>
    <p:sldId id="346" r:id="rId66"/>
    <p:sldId id="347" r:id="rId67"/>
    <p:sldId id="348" r:id="rId68"/>
    <p:sldId id="349" r:id="rId69"/>
    <p:sldId id="353" r:id="rId70"/>
    <p:sldId id="355" r:id="rId71"/>
    <p:sldId id="264" r:id="rId72"/>
  </p:sldIdLst>
  <p:sldSz cx="12192000" cy="6858000"/>
  <p:notesSz cx="6858000" cy="230505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0" name="Author" initials="A" lastIdx="6" clrIdx="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A522"/>
    <a:srgbClr val="C5E39A"/>
    <a:srgbClr val="DCF2BC"/>
    <a:srgbClr val="D0ECFB"/>
    <a:srgbClr val="F3F9EC"/>
    <a:srgbClr val="91C444"/>
    <a:srgbClr val="71A547"/>
    <a:srgbClr val="79A63C"/>
    <a:srgbClr val="E8F1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32"/>
    <p:restoredTop sz="65492" autoAdjust="0"/>
  </p:normalViewPr>
  <p:slideViewPr>
    <p:cSldViewPr snapToGrid="0" snapToObjects="1">
      <p:cViewPr varScale="1">
        <p:scale>
          <a:sx n="56" d="100"/>
          <a:sy n="56" d="100"/>
        </p:scale>
        <p:origin x="1728" y="43"/>
      </p:cViewPr>
      <p:guideLst>
        <p:guide orient="horz" pos="2160"/>
        <p:guide pos="3817"/>
      </p:guideLst>
    </p:cSldViewPr>
  </p:slideViewPr>
  <p:notesTextViewPr>
    <p:cViewPr>
      <p:scale>
        <a:sx n="1" d="1"/>
        <a:sy n="1" d="1"/>
      </p:scale>
      <p:origin x="0" y="0"/>
    </p:cViewPr>
  </p:notesTextViewPr>
  <p:sorterViewPr>
    <p:cViewPr>
      <p:scale>
        <a:sx n="80" d="100"/>
        <a:sy n="80" d="100"/>
      </p:scale>
      <p:origin x="0" y="-204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oleObject" Target="file:///C:\Users\Owner\AppData\Local\Temp\Progress%20results%2022082016.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1303875577539114E-2"/>
          <c:y val="3.9573540116657417E-2"/>
          <c:w val="0.80086979784378598"/>
          <c:h val="0.90384462103280039"/>
        </c:manualLayout>
      </c:layout>
      <c:radarChart>
        <c:radarStyle val="marker"/>
        <c:varyColors val="0"/>
        <c:ser>
          <c:idx val="13"/>
          <c:order val="0"/>
          <c:tx>
            <c:strRef>
              <c:f>'[Progress results 22082016.xlsx]GEP PAGEcountries waterfall'!$EW$1</c:f>
              <c:strCache>
                <c:ptCount val="1"/>
                <c:pt idx="0">
                  <c:v>GEP</c:v>
                </c:pt>
              </c:strCache>
            </c:strRef>
          </c:tx>
          <c:spPr>
            <a:ln w="41275">
              <a:solidFill>
                <a:schemeClr val="accent4">
                  <a:lumMod val="75000"/>
                </a:schemeClr>
              </a:solidFill>
            </a:ln>
          </c:spPr>
          <c:marker>
            <c:symbol val="none"/>
          </c:marker>
          <c:dPt>
            <c:idx val="71"/>
            <c:bubble3D val="0"/>
            <c:extLst>
              <c:ext xmlns:c16="http://schemas.microsoft.com/office/drawing/2014/chart" uri="{C3380CC4-5D6E-409C-BE32-E72D297353CC}">
                <c16:uniqueId val="{00000000-1970-40BF-8DE5-1434C2065B92}"/>
              </c:ext>
            </c:extLst>
          </c:dPt>
          <c:cat>
            <c:strRef>
              <c:f>'[Progress results 22082016.xlsx]GEP PAGEcountries waterfall'!$EI$2:$EI$106</c:f>
              <c:strCache>
                <c:ptCount val="105"/>
                <c:pt idx="0">
                  <c:v>ALB</c:v>
                </c:pt>
                <c:pt idx="1">
                  <c:v>DZA</c:v>
                </c:pt>
                <c:pt idx="2">
                  <c:v>AGO</c:v>
                </c:pt>
                <c:pt idx="3">
                  <c:v>ARG</c:v>
                </c:pt>
                <c:pt idx="4">
                  <c:v>ARM</c:v>
                </c:pt>
                <c:pt idx="5">
                  <c:v>AUS</c:v>
                </c:pt>
                <c:pt idx="6">
                  <c:v>AUT</c:v>
                </c:pt>
                <c:pt idx="7">
                  <c:v>AZE</c:v>
                </c:pt>
                <c:pt idx="8">
                  <c:v>BGD</c:v>
                </c:pt>
                <c:pt idx="9">
                  <c:v>BLR</c:v>
                </c:pt>
                <c:pt idx="10">
                  <c:v>BEL</c:v>
                </c:pt>
                <c:pt idx="11">
                  <c:v>BEN</c:v>
                </c:pt>
                <c:pt idx="12">
                  <c:v>BOL</c:v>
                </c:pt>
                <c:pt idx="13">
                  <c:v>BWA</c:v>
                </c:pt>
                <c:pt idx="14">
                  <c:v>BRA</c:v>
                </c:pt>
                <c:pt idx="15">
                  <c:v>BGR</c:v>
                </c:pt>
                <c:pt idx="16">
                  <c:v>KHM</c:v>
                </c:pt>
                <c:pt idx="17">
                  <c:v>CMR</c:v>
                </c:pt>
                <c:pt idx="18">
                  <c:v>CAN</c:v>
                </c:pt>
                <c:pt idx="19">
                  <c:v>CHL</c:v>
                </c:pt>
                <c:pt idx="20">
                  <c:v>CHN</c:v>
                </c:pt>
                <c:pt idx="21">
                  <c:v>COL</c:v>
                </c:pt>
                <c:pt idx="22">
                  <c:v>CRI</c:v>
                </c:pt>
                <c:pt idx="23">
                  <c:v>CIV</c:v>
                </c:pt>
                <c:pt idx="24">
                  <c:v>HRV</c:v>
                </c:pt>
                <c:pt idx="25">
                  <c:v>CYP</c:v>
                </c:pt>
                <c:pt idx="26">
                  <c:v>CZE</c:v>
                </c:pt>
                <c:pt idx="27">
                  <c:v>DNK</c:v>
                </c:pt>
                <c:pt idx="28">
                  <c:v>DOM</c:v>
                </c:pt>
                <c:pt idx="29">
                  <c:v>ECU</c:v>
                </c:pt>
                <c:pt idx="30">
                  <c:v>EGY</c:v>
                </c:pt>
                <c:pt idx="31">
                  <c:v>SLV</c:v>
                </c:pt>
                <c:pt idx="32">
                  <c:v>EST</c:v>
                </c:pt>
                <c:pt idx="33">
                  <c:v>FIN</c:v>
                </c:pt>
                <c:pt idx="34">
                  <c:v>FRA</c:v>
                </c:pt>
                <c:pt idx="35">
                  <c:v>GEO</c:v>
                </c:pt>
                <c:pt idx="36">
                  <c:v>DEU</c:v>
                </c:pt>
                <c:pt idx="37">
                  <c:v>GHA</c:v>
                </c:pt>
                <c:pt idx="38">
                  <c:v>GRC</c:v>
                </c:pt>
                <c:pt idx="39">
                  <c:v>GTM</c:v>
                </c:pt>
                <c:pt idx="40">
                  <c:v>HND</c:v>
                </c:pt>
                <c:pt idx="41">
                  <c:v>HUN</c:v>
                </c:pt>
                <c:pt idx="42">
                  <c:v>ISL</c:v>
                </c:pt>
                <c:pt idx="43">
                  <c:v>IND</c:v>
                </c:pt>
                <c:pt idx="44">
                  <c:v>IDN</c:v>
                </c:pt>
                <c:pt idx="45">
                  <c:v>IRL</c:v>
                </c:pt>
                <c:pt idx="46">
                  <c:v>ISR</c:v>
                </c:pt>
                <c:pt idx="47">
                  <c:v>ITA</c:v>
                </c:pt>
                <c:pt idx="48">
                  <c:v>JAM</c:v>
                </c:pt>
                <c:pt idx="49">
                  <c:v>JPN</c:v>
                </c:pt>
                <c:pt idx="50">
                  <c:v>JOR</c:v>
                </c:pt>
                <c:pt idx="51">
                  <c:v>KAZ</c:v>
                </c:pt>
                <c:pt idx="52">
                  <c:v>KEN</c:v>
                </c:pt>
                <c:pt idx="53">
                  <c:v>KOR</c:v>
                </c:pt>
                <c:pt idx="54">
                  <c:v>KGZ</c:v>
                </c:pt>
                <c:pt idx="55">
                  <c:v>LVA</c:v>
                </c:pt>
                <c:pt idx="56">
                  <c:v>LTU</c:v>
                </c:pt>
                <c:pt idx="57">
                  <c:v>LUX</c:v>
                </c:pt>
                <c:pt idx="58">
                  <c:v>MKD</c:v>
                </c:pt>
                <c:pt idx="59">
                  <c:v>MWI</c:v>
                </c:pt>
                <c:pt idx="60">
                  <c:v>MYS</c:v>
                </c:pt>
                <c:pt idx="61">
                  <c:v>MLI</c:v>
                </c:pt>
                <c:pt idx="62">
                  <c:v>MEX</c:v>
                </c:pt>
                <c:pt idx="63">
                  <c:v>MDA</c:v>
                </c:pt>
                <c:pt idx="64">
                  <c:v>MNG</c:v>
                </c:pt>
                <c:pt idx="65">
                  <c:v>MAR</c:v>
                </c:pt>
                <c:pt idx="66">
                  <c:v>MOZ</c:v>
                </c:pt>
                <c:pt idx="67">
                  <c:v>NAM</c:v>
                </c:pt>
                <c:pt idx="68">
                  <c:v>NPL</c:v>
                </c:pt>
                <c:pt idx="69">
                  <c:v>NLD</c:v>
                </c:pt>
                <c:pt idx="70">
                  <c:v>NZL</c:v>
                </c:pt>
                <c:pt idx="71">
                  <c:v>NIC</c:v>
                </c:pt>
                <c:pt idx="72">
                  <c:v>NOR</c:v>
                </c:pt>
                <c:pt idx="73">
                  <c:v>PAK</c:v>
                </c:pt>
                <c:pt idx="74">
                  <c:v>PAN</c:v>
                </c:pt>
                <c:pt idx="75">
                  <c:v>PRY</c:v>
                </c:pt>
                <c:pt idx="76">
                  <c:v>PER</c:v>
                </c:pt>
                <c:pt idx="77">
                  <c:v>PHL</c:v>
                </c:pt>
                <c:pt idx="78">
                  <c:v>POL</c:v>
                </c:pt>
                <c:pt idx="79">
                  <c:v>PRT</c:v>
                </c:pt>
                <c:pt idx="80">
                  <c:v>RUS</c:v>
                </c:pt>
                <c:pt idx="81">
                  <c:v>SEN</c:v>
                </c:pt>
                <c:pt idx="82">
                  <c:v>SGP</c:v>
                </c:pt>
                <c:pt idx="83">
                  <c:v>SVK</c:v>
                </c:pt>
                <c:pt idx="84">
                  <c:v>SVN</c:v>
                </c:pt>
                <c:pt idx="85">
                  <c:v>ZAF</c:v>
                </c:pt>
                <c:pt idx="86">
                  <c:v>ESP</c:v>
                </c:pt>
                <c:pt idx="87">
                  <c:v>LKA</c:v>
                </c:pt>
                <c:pt idx="88">
                  <c:v>SWE</c:v>
                </c:pt>
                <c:pt idx="89">
                  <c:v>CHE</c:v>
                </c:pt>
                <c:pt idx="90">
                  <c:v>TJK</c:v>
                </c:pt>
                <c:pt idx="91">
                  <c:v>THA</c:v>
                </c:pt>
                <c:pt idx="92">
                  <c:v>TGO</c:v>
                </c:pt>
                <c:pt idx="93">
                  <c:v>TUN</c:v>
                </c:pt>
                <c:pt idx="94">
                  <c:v>TUR</c:v>
                </c:pt>
                <c:pt idx="95">
                  <c:v>UGA</c:v>
                </c:pt>
                <c:pt idx="96">
                  <c:v>UKR</c:v>
                </c:pt>
                <c:pt idx="97">
                  <c:v>GBR</c:v>
                </c:pt>
                <c:pt idx="98">
                  <c:v>USA</c:v>
                </c:pt>
                <c:pt idx="99">
                  <c:v>URY</c:v>
                </c:pt>
                <c:pt idx="100">
                  <c:v>VEN</c:v>
                </c:pt>
                <c:pt idx="101">
                  <c:v>VNM</c:v>
                </c:pt>
                <c:pt idx="102">
                  <c:v>YEM</c:v>
                </c:pt>
                <c:pt idx="103">
                  <c:v>ZMB</c:v>
                </c:pt>
                <c:pt idx="104">
                  <c:v>ZWE</c:v>
                </c:pt>
              </c:strCache>
            </c:strRef>
          </c:cat>
          <c:val>
            <c:numRef>
              <c:f>'[Progress results 22082016.xlsx]GEP PAGEcountries waterfall'!$EW$2:$EW$106</c:f>
              <c:numCache>
                <c:formatCode>0.00</c:formatCode>
                <c:ptCount val="105"/>
                <c:pt idx="0">
                  <c:v>-0.27764369999999999</c:v>
                </c:pt>
                <c:pt idx="1">
                  <c:v>1.0181000000000001E-3</c:v>
                </c:pt>
                <c:pt idx="2">
                  <c:v>0.18799370000000001</c:v>
                </c:pt>
                <c:pt idx="3">
                  <c:v>0.1029769</c:v>
                </c:pt>
                <c:pt idx="4">
                  <c:v>6.2767100000000006E-2</c:v>
                </c:pt>
                <c:pt idx="5">
                  <c:v>-5.4264100000000003E-2</c:v>
                </c:pt>
                <c:pt idx="6">
                  <c:v>0.10798489999999999</c:v>
                </c:pt>
                <c:pt idx="7">
                  <c:v>0.20279810000000001</c:v>
                </c:pt>
                <c:pt idx="8">
                  <c:v>0.21038319999999999</c:v>
                </c:pt>
                <c:pt idx="9">
                  <c:v>0.38452730000000002</c:v>
                </c:pt>
                <c:pt idx="10">
                  <c:v>0.1844771</c:v>
                </c:pt>
                <c:pt idx="11">
                  <c:v>-8.5774199999999995E-2</c:v>
                </c:pt>
                <c:pt idx="12">
                  <c:v>0.161381</c:v>
                </c:pt>
                <c:pt idx="13">
                  <c:v>1.2917400000000001E-2</c:v>
                </c:pt>
                <c:pt idx="14">
                  <c:v>-8.2585999999999996E-3</c:v>
                </c:pt>
                <c:pt idx="15">
                  <c:v>0.54612859999999996</c:v>
                </c:pt>
                <c:pt idx="16">
                  <c:v>0.37917289999999998</c:v>
                </c:pt>
                <c:pt idx="17">
                  <c:v>0.20944660000000001</c:v>
                </c:pt>
                <c:pt idx="18">
                  <c:v>7.3373999999999995E-2</c:v>
                </c:pt>
                <c:pt idx="19">
                  <c:v>0.1616126</c:v>
                </c:pt>
                <c:pt idx="20">
                  <c:v>-0.1693558</c:v>
                </c:pt>
                <c:pt idx="21">
                  <c:v>-2.2191200000000001E-2</c:v>
                </c:pt>
                <c:pt idx="22">
                  <c:v>-0.14936179999999999</c:v>
                </c:pt>
                <c:pt idx="23">
                  <c:v>2.1910499999999999E-2</c:v>
                </c:pt>
                <c:pt idx="24">
                  <c:v>0.16918240000000001</c:v>
                </c:pt>
                <c:pt idx="25">
                  <c:v>0.38399179999999999</c:v>
                </c:pt>
                <c:pt idx="26">
                  <c:v>0.1683212</c:v>
                </c:pt>
                <c:pt idx="27">
                  <c:v>7.0442000000000005E-2</c:v>
                </c:pt>
                <c:pt idx="28">
                  <c:v>0.38128790000000001</c:v>
                </c:pt>
                <c:pt idx="29">
                  <c:v>7.6345700000000002E-2</c:v>
                </c:pt>
                <c:pt idx="30">
                  <c:v>0.1113697</c:v>
                </c:pt>
                <c:pt idx="31">
                  <c:v>0.36977389999999999</c:v>
                </c:pt>
                <c:pt idx="32">
                  <c:v>8.70953E-2</c:v>
                </c:pt>
                <c:pt idx="33">
                  <c:v>0.10382130000000001</c:v>
                </c:pt>
                <c:pt idx="34">
                  <c:v>0.18237020000000001</c:v>
                </c:pt>
                <c:pt idx="35">
                  <c:v>-0.22332550000000001</c:v>
                </c:pt>
                <c:pt idx="36">
                  <c:v>0.17873330000000001</c:v>
                </c:pt>
                <c:pt idx="37">
                  <c:v>4.4143700000000001E-2</c:v>
                </c:pt>
                <c:pt idx="38">
                  <c:v>0.18565390000000001</c:v>
                </c:pt>
                <c:pt idx="39">
                  <c:v>0.107752</c:v>
                </c:pt>
                <c:pt idx="40">
                  <c:v>0.1137036</c:v>
                </c:pt>
                <c:pt idx="41">
                  <c:v>0.41806199999999999</c:v>
                </c:pt>
                <c:pt idx="42">
                  <c:v>5.8366099999999997E-2</c:v>
                </c:pt>
                <c:pt idx="43">
                  <c:v>6.9093000000000002E-3</c:v>
                </c:pt>
                <c:pt idx="44">
                  <c:v>-4.86585E-2</c:v>
                </c:pt>
                <c:pt idx="45">
                  <c:v>0.40039140000000001</c:v>
                </c:pt>
                <c:pt idx="46">
                  <c:v>5.9991599999999999E-2</c:v>
                </c:pt>
                <c:pt idx="47">
                  <c:v>0.229631</c:v>
                </c:pt>
                <c:pt idx="48">
                  <c:v>0.13125780000000001</c:v>
                </c:pt>
                <c:pt idx="49">
                  <c:v>0.1043935</c:v>
                </c:pt>
                <c:pt idx="50">
                  <c:v>0.13224759999999999</c:v>
                </c:pt>
                <c:pt idx="51">
                  <c:v>-3.4840999999999997E-2</c:v>
                </c:pt>
                <c:pt idx="52">
                  <c:v>9.2298900000000003E-2</c:v>
                </c:pt>
                <c:pt idx="53">
                  <c:v>0.11949129999999999</c:v>
                </c:pt>
                <c:pt idx="54">
                  <c:v>0.1192448</c:v>
                </c:pt>
                <c:pt idx="55">
                  <c:v>-0.40116039999999997</c:v>
                </c:pt>
                <c:pt idx="56">
                  <c:v>-0.16455990000000001</c:v>
                </c:pt>
                <c:pt idx="57">
                  <c:v>0.32763409999999998</c:v>
                </c:pt>
                <c:pt idx="58">
                  <c:v>-4.9489900000000003E-2</c:v>
                </c:pt>
                <c:pt idx="59">
                  <c:v>0.2233647</c:v>
                </c:pt>
                <c:pt idx="60">
                  <c:v>-1.1793400000000001E-2</c:v>
                </c:pt>
                <c:pt idx="61">
                  <c:v>8.4965799999999994E-2</c:v>
                </c:pt>
                <c:pt idx="62">
                  <c:v>0.25276120000000002</c:v>
                </c:pt>
                <c:pt idx="63">
                  <c:v>0.3388388</c:v>
                </c:pt>
                <c:pt idx="64">
                  <c:v>-0.99315699999999996</c:v>
                </c:pt>
                <c:pt idx="65">
                  <c:v>0.13259409999999999</c:v>
                </c:pt>
                <c:pt idx="66">
                  <c:v>0.2042735</c:v>
                </c:pt>
                <c:pt idx="67">
                  <c:v>0.31098369999999997</c:v>
                </c:pt>
                <c:pt idx="68">
                  <c:v>0.27537349999999999</c:v>
                </c:pt>
                <c:pt idx="69">
                  <c:v>0.14879249999999999</c:v>
                </c:pt>
                <c:pt idx="70">
                  <c:v>0.14868590000000001</c:v>
                </c:pt>
                <c:pt idx="71">
                  <c:v>0.29388799999999998</c:v>
                </c:pt>
                <c:pt idx="72">
                  <c:v>0.1389397</c:v>
                </c:pt>
                <c:pt idx="73">
                  <c:v>0.14101559999999999</c:v>
                </c:pt>
                <c:pt idx="74">
                  <c:v>6.4966399999999994E-2</c:v>
                </c:pt>
                <c:pt idx="75">
                  <c:v>0.27253769999999999</c:v>
                </c:pt>
                <c:pt idx="76">
                  <c:v>0.29623699999999997</c:v>
                </c:pt>
                <c:pt idx="77">
                  <c:v>0.20966290000000001</c:v>
                </c:pt>
                <c:pt idx="78">
                  <c:v>0.391011</c:v>
                </c:pt>
                <c:pt idx="79">
                  <c:v>0.1025879</c:v>
                </c:pt>
                <c:pt idx="80">
                  <c:v>-4.1533399999999998E-2</c:v>
                </c:pt>
                <c:pt idx="81">
                  <c:v>0.1331397</c:v>
                </c:pt>
                <c:pt idx="82">
                  <c:v>-4.5443299999999999E-2</c:v>
                </c:pt>
                <c:pt idx="83">
                  <c:v>2.3434699999999999E-2</c:v>
                </c:pt>
                <c:pt idx="84">
                  <c:v>0.4906257</c:v>
                </c:pt>
                <c:pt idx="85">
                  <c:v>-0.1875986</c:v>
                </c:pt>
                <c:pt idx="86">
                  <c:v>0.2039889</c:v>
                </c:pt>
                <c:pt idx="87">
                  <c:v>0.18409210000000001</c:v>
                </c:pt>
                <c:pt idx="88">
                  <c:v>4.99666E-2</c:v>
                </c:pt>
                <c:pt idx="89">
                  <c:v>0.17571149999999999</c:v>
                </c:pt>
                <c:pt idx="90">
                  <c:v>0.15051870000000001</c:v>
                </c:pt>
                <c:pt idx="91">
                  <c:v>0.2113215</c:v>
                </c:pt>
                <c:pt idx="92">
                  <c:v>0.16795089999999999</c:v>
                </c:pt>
                <c:pt idx="93">
                  <c:v>0.23355000000000001</c:v>
                </c:pt>
                <c:pt idx="94">
                  <c:v>7.7536999999999995E-2</c:v>
                </c:pt>
                <c:pt idx="95">
                  <c:v>0.5174801</c:v>
                </c:pt>
                <c:pt idx="96">
                  <c:v>-4.07456E-2</c:v>
                </c:pt>
                <c:pt idx="97">
                  <c:v>0.1791403</c:v>
                </c:pt>
                <c:pt idx="98">
                  <c:v>7.3269500000000001E-2</c:v>
                </c:pt>
                <c:pt idx="99">
                  <c:v>-0.31701309999999999</c:v>
                </c:pt>
                <c:pt idx="100">
                  <c:v>-6.5871600000000002E-2</c:v>
                </c:pt>
                <c:pt idx="101">
                  <c:v>-0.231658</c:v>
                </c:pt>
                <c:pt idx="102">
                  <c:v>7.2914400000000004E-2</c:v>
                </c:pt>
                <c:pt idx="103">
                  <c:v>4.1722700000000001E-2</c:v>
                </c:pt>
                <c:pt idx="104">
                  <c:v>5.5442400000000003E-2</c:v>
                </c:pt>
              </c:numCache>
            </c:numRef>
          </c:val>
          <c:extLst>
            <c:ext xmlns:c16="http://schemas.microsoft.com/office/drawing/2014/chart" uri="{C3380CC4-5D6E-409C-BE32-E72D297353CC}">
              <c16:uniqueId val="{00000001-1970-40BF-8DE5-1434C2065B92}"/>
            </c:ext>
          </c:extLst>
        </c:ser>
        <c:ser>
          <c:idx val="0"/>
          <c:order val="1"/>
          <c:tx>
            <c:strRef>
              <c:f>'[Progress results 22082016.xlsx]GEP PAGEcountries waterfall'!$EX$1</c:f>
              <c:strCache>
                <c:ptCount val="1"/>
                <c:pt idx="0">
                  <c:v>base</c:v>
                </c:pt>
              </c:strCache>
            </c:strRef>
          </c:tx>
          <c:spPr>
            <a:ln w="41275">
              <a:solidFill>
                <a:schemeClr val="tx1"/>
              </a:solidFill>
            </a:ln>
          </c:spPr>
          <c:marker>
            <c:symbol val="none"/>
          </c:marker>
          <c:cat>
            <c:strRef>
              <c:f>'[Progress results 22082016.xlsx]GEP PAGEcountries waterfall'!$EI$2:$EI$106</c:f>
              <c:strCache>
                <c:ptCount val="105"/>
                <c:pt idx="0">
                  <c:v>ALB</c:v>
                </c:pt>
                <c:pt idx="1">
                  <c:v>DZA</c:v>
                </c:pt>
                <c:pt idx="2">
                  <c:v>AGO</c:v>
                </c:pt>
                <c:pt idx="3">
                  <c:v>ARG</c:v>
                </c:pt>
                <c:pt idx="4">
                  <c:v>ARM</c:v>
                </c:pt>
                <c:pt idx="5">
                  <c:v>AUS</c:v>
                </c:pt>
                <c:pt idx="6">
                  <c:v>AUT</c:v>
                </c:pt>
                <c:pt idx="7">
                  <c:v>AZE</c:v>
                </c:pt>
                <c:pt idx="8">
                  <c:v>BGD</c:v>
                </c:pt>
                <c:pt idx="9">
                  <c:v>BLR</c:v>
                </c:pt>
                <c:pt idx="10">
                  <c:v>BEL</c:v>
                </c:pt>
                <c:pt idx="11">
                  <c:v>BEN</c:v>
                </c:pt>
                <c:pt idx="12">
                  <c:v>BOL</c:v>
                </c:pt>
                <c:pt idx="13">
                  <c:v>BWA</c:v>
                </c:pt>
                <c:pt idx="14">
                  <c:v>BRA</c:v>
                </c:pt>
                <c:pt idx="15">
                  <c:v>BGR</c:v>
                </c:pt>
                <c:pt idx="16">
                  <c:v>KHM</c:v>
                </c:pt>
                <c:pt idx="17">
                  <c:v>CMR</c:v>
                </c:pt>
                <c:pt idx="18">
                  <c:v>CAN</c:v>
                </c:pt>
                <c:pt idx="19">
                  <c:v>CHL</c:v>
                </c:pt>
                <c:pt idx="20">
                  <c:v>CHN</c:v>
                </c:pt>
                <c:pt idx="21">
                  <c:v>COL</c:v>
                </c:pt>
                <c:pt idx="22">
                  <c:v>CRI</c:v>
                </c:pt>
                <c:pt idx="23">
                  <c:v>CIV</c:v>
                </c:pt>
                <c:pt idx="24">
                  <c:v>HRV</c:v>
                </c:pt>
                <c:pt idx="25">
                  <c:v>CYP</c:v>
                </c:pt>
                <c:pt idx="26">
                  <c:v>CZE</c:v>
                </c:pt>
                <c:pt idx="27">
                  <c:v>DNK</c:v>
                </c:pt>
                <c:pt idx="28">
                  <c:v>DOM</c:v>
                </c:pt>
                <c:pt idx="29">
                  <c:v>ECU</c:v>
                </c:pt>
                <c:pt idx="30">
                  <c:v>EGY</c:v>
                </c:pt>
                <c:pt idx="31">
                  <c:v>SLV</c:v>
                </c:pt>
                <c:pt idx="32">
                  <c:v>EST</c:v>
                </c:pt>
                <c:pt idx="33">
                  <c:v>FIN</c:v>
                </c:pt>
                <c:pt idx="34">
                  <c:v>FRA</c:v>
                </c:pt>
                <c:pt idx="35">
                  <c:v>GEO</c:v>
                </c:pt>
                <c:pt idx="36">
                  <c:v>DEU</c:v>
                </c:pt>
                <c:pt idx="37">
                  <c:v>GHA</c:v>
                </c:pt>
                <c:pt idx="38">
                  <c:v>GRC</c:v>
                </c:pt>
                <c:pt idx="39">
                  <c:v>GTM</c:v>
                </c:pt>
                <c:pt idx="40">
                  <c:v>HND</c:v>
                </c:pt>
                <c:pt idx="41">
                  <c:v>HUN</c:v>
                </c:pt>
                <c:pt idx="42">
                  <c:v>ISL</c:v>
                </c:pt>
                <c:pt idx="43">
                  <c:v>IND</c:v>
                </c:pt>
                <c:pt idx="44">
                  <c:v>IDN</c:v>
                </c:pt>
                <c:pt idx="45">
                  <c:v>IRL</c:v>
                </c:pt>
                <c:pt idx="46">
                  <c:v>ISR</c:v>
                </c:pt>
                <c:pt idx="47">
                  <c:v>ITA</c:v>
                </c:pt>
                <c:pt idx="48">
                  <c:v>JAM</c:v>
                </c:pt>
                <c:pt idx="49">
                  <c:v>JPN</c:v>
                </c:pt>
                <c:pt idx="50">
                  <c:v>JOR</c:v>
                </c:pt>
                <c:pt idx="51">
                  <c:v>KAZ</c:v>
                </c:pt>
                <c:pt idx="52">
                  <c:v>KEN</c:v>
                </c:pt>
                <c:pt idx="53">
                  <c:v>KOR</c:v>
                </c:pt>
                <c:pt idx="54">
                  <c:v>KGZ</c:v>
                </c:pt>
                <c:pt idx="55">
                  <c:v>LVA</c:v>
                </c:pt>
                <c:pt idx="56">
                  <c:v>LTU</c:v>
                </c:pt>
                <c:pt idx="57">
                  <c:v>LUX</c:v>
                </c:pt>
                <c:pt idx="58">
                  <c:v>MKD</c:v>
                </c:pt>
                <c:pt idx="59">
                  <c:v>MWI</c:v>
                </c:pt>
                <c:pt idx="60">
                  <c:v>MYS</c:v>
                </c:pt>
                <c:pt idx="61">
                  <c:v>MLI</c:v>
                </c:pt>
                <c:pt idx="62">
                  <c:v>MEX</c:v>
                </c:pt>
                <c:pt idx="63">
                  <c:v>MDA</c:v>
                </c:pt>
                <c:pt idx="64">
                  <c:v>MNG</c:v>
                </c:pt>
                <c:pt idx="65">
                  <c:v>MAR</c:v>
                </c:pt>
                <c:pt idx="66">
                  <c:v>MOZ</c:v>
                </c:pt>
                <c:pt idx="67">
                  <c:v>NAM</c:v>
                </c:pt>
                <c:pt idx="68">
                  <c:v>NPL</c:v>
                </c:pt>
                <c:pt idx="69">
                  <c:v>NLD</c:v>
                </c:pt>
                <c:pt idx="70">
                  <c:v>NZL</c:v>
                </c:pt>
                <c:pt idx="71">
                  <c:v>NIC</c:v>
                </c:pt>
                <c:pt idx="72">
                  <c:v>NOR</c:v>
                </c:pt>
                <c:pt idx="73">
                  <c:v>PAK</c:v>
                </c:pt>
                <c:pt idx="74">
                  <c:v>PAN</c:v>
                </c:pt>
                <c:pt idx="75">
                  <c:v>PRY</c:v>
                </c:pt>
                <c:pt idx="76">
                  <c:v>PER</c:v>
                </c:pt>
                <c:pt idx="77">
                  <c:v>PHL</c:v>
                </c:pt>
                <c:pt idx="78">
                  <c:v>POL</c:v>
                </c:pt>
                <c:pt idx="79">
                  <c:v>PRT</c:v>
                </c:pt>
                <c:pt idx="80">
                  <c:v>RUS</c:v>
                </c:pt>
                <c:pt idx="81">
                  <c:v>SEN</c:v>
                </c:pt>
                <c:pt idx="82">
                  <c:v>SGP</c:v>
                </c:pt>
                <c:pt idx="83">
                  <c:v>SVK</c:v>
                </c:pt>
                <c:pt idx="84">
                  <c:v>SVN</c:v>
                </c:pt>
                <c:pt idx="85">
                  <c:v>ZAF</c:v>
                </c:pt>
                <c:pt idx="86">
                  <c:v>ESP</c:v>
                </c:pt>
                <c:pt idx="87">
                  <c:v>LKA</c:v>
                </c:pt>
                <c:pt idx="88">
                  <c:v>SWE</c:v>
                </c:pt>
                <c:pt idx="89">
                  <c:v>CHE</c:v>
                </c:pt>
                <c:pt idx="90">
                  <c:v>TJK</c:v>
                </c:pt>
                <c:pt idx="91">
                  <c:v>THA</c:v>
                </c:pt>
                <c:pt idx="92">
                  <c:v>TGO</c:v>
                </c:pt>
                <c:pt idx="93">
                  <c:v>TUN</c:v>
                </c:pt>
                <c:pt idx="94">
                  <c:v>TUR</c:v>
                </c:pt>
                <c:pt idx="95">
                  <c:v>UGA</c:v>
                </c:pt>
                <c:pt idx="96">
                  <c:v>UKR</c:v>
                </c:pt>
                <c:pt idx="97">
                  <c:v>GBR</c:v>
                </c:pt>
                <c:pt idx="98">
                  <c:v>USA</c:v>
                </c:pt>
                <c:pt idx="99">
                  <c:v>URY</c:v>
                </c:pt>
                <c:pt idx="100">
                  <c:v>VEN</c:v>
                </c:pt>
                <c:pt idx="101">
                  <c:v>VNM</c:v>
                </c:pt>
                <c:pt idx="102">
                  <c:v>YEM</c:v>
                </c:pt>
                <c:pt idx="103">
                  <c:v>ZMB</c:v>
                </c:pt>
                <c:pt idx="104">
                  <c:v>ZWE</c:v>
                </c:pt>
              </c:strCache>
            </c:strRef>
          </c:cat>
          <c:val>
            <c:numRef>
              <c:f>'[Progress results 22082016.xlsx]GEP PAGEcountries waterfall'!$EX$2:$EX$106</c:f>
              <c:numCache>
                <c:formatCode>General</c:formatCode>
                <c:ptCount val="10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numCache>
            </c:numRef>
          </c:val>
          <c:extLst>
            <c:ext xmlns:c16="http://schemas.microsoft.com/office/drawing/2014/chart" uri="{C3380CC4-5D6E-409C-BE32-E72D297353CC}">
              <c16:uniqueId val="{00000002-1970-40BF-8DE5-1434C2065B92}"/>
            </c:ext>
          </c:extLst>
        </c:ser>
        <c:dLbls>
          <c:showLegendKey val="0"/>
          <c:showVal val="0"/>
          <c:showCatName val="0"/>
          <c:showSerName val="0"/>
          <c:showPercent val="0"/>
          <c:showBubbleSize val="0"/>
        </c:dLbls>
        <c:axId val="407277816"/>
        <c:axId val="407280168"/>
      </c:radarChart>
      <c:catAx>
        <c:axId val="407277816"/>
        <c:scaling>
          <c:orientation val="minMax"/>
        </c:scaling>
        <c:delete val="0"/>
        <c:axPos val="b"/>
        <c:majorGridlines/>
        <c:numFmt formatCode="General" sourceLinked="0"/>
        <c:majorTickMark val="out"/>
        <c:minorTickMark val="none"/>
        <c:tickLblPos val="nextTo"/>
        <c:txPr>
          <a:bodyPr rot="0" vert="horz"/>
          <a:lstStyle/>
          <a:p>
            <a:pPr>
              <a:defRPr sz="1000"/>
            </a:pPr>
            <a:endParaRPr lang="en-US"/>
          </a:p>
        </c:txPr>
        <c:crossAx val="407280168"/>
        <c:crosses val="autoZero"/>
        <c:auto val="1"/>
        <c:lblAlgn val="ctr"/>
        <c:lblOffset val="100"/>
        <c:noMultiLvlLbl val="0"/>
      </c:catAx>
      <c:valAx>
        <c:axId val="407280168"/>
        <c:scaling>
          <c:orientation val="minMax"/>
          <c:min val="-1"/>
        </c:scaling>
        <c:delete val="0"/>
        <c:axPos val="l"/>
        <c:majorGridlines>
          <c:spPr>
            <a:ln>
              <a:solidFill>
                <a:schemeClr val="accent3">
                  <a:lumMod val="75000"/>
                </a:schemeClr>
              </a:solidFill>
            </a:ln>
          </c:spPr>
        </c:majorGridlines>
        <c:numFmt formatCode="0.00" sourceLinked="1"/>
        <c:majorTickMark val="cross"/>
        <c:minorTickMark val="none"/>
        <c:tickLblPos val="nextTo"/>
        <c:txPr>
          <a:bodyPr/>
          <a:lstStyle/>
          <a:p>
            <a:pPr>
              <a:defRPr sz="800"/>
            </a:pPr>
            <a:endParaRPr lang="en-US"/>
          </a:p>
        </c:txPr>
        <c:crossAx val="407277816"/>
        <c:crosses val="autoZero"/>
        <c:crossBetween val="between"/>
      </c:valAx>
    </c:plotArea>
    <c:plotVisOnly val="1"/>
    <c:dispBlanksAs val="gap"/>
    <c:showDLblsOverMax val="0"/>
  </c:chart>
  <c:spPr>
    <a:ln>
      <a:noFill/>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95B922-6FB4-754A-BD3B-D6D86EFF2C82}" type="datetimeFigureOut">
              <a:rPr lang="de-DE" smtClean="0"/>
              <a:t>08.09.2020</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CB1BC0-3BBB-5148-866E-5F72B0D631B6}" type="slidenum">
              <a:rPr lang="de-DE" smtClean="0"/>
              <a:t>‹#›</a:t>
            </a:fld>
            <a:endParaRPr lang="de-DE"/>
          </a:p>
        </p:txBody>
      </p:sp>
    </p:spTree>
    <p:extLst>
      <p:ext uri="{BB962C8B-B14F-4D97-AF65-F5344CB8AC3E}">
        <p14:creationId xmlns:p14="http://schemas.microsoft.com/office/powerpoint/2010/main" val="1050500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CB1BC0-3BBB-5148-866E-5F72B0D631B6}" type="slidenum">
              <a:rPr lang="de-DE" smtClean="0"/>
              <a:t>2</a:t>
            </a:fld>
            <a:endParaRPr lang="de-DE"/>
          </a:p>
        </p:txBody>
      </p:sp>
    </p:spTree>
    <p:extLst>
      <p:ext uri="{BB962C8B-B14F-4D97-AF65-F5344CB8AC3E}">
        <p14:creationId xmlns:p14="http://schemas.microsoft.com/office/powerpoint/2010/main" val="554874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An initial step towards determining whether an issue might constitute a threat to sustainable development lies in analysing its historical trend. This can be done by using historical quantitative data or, in case reliable statistics are not available, qualitative information. </a:t>
            </a:r>
          </a:p>
          <a:p>
            <a:r>
              <a:rPr lang="en-GB" sz="1200" kern="1200" dirty="0">
                <a:solidFill>
                  <a:schemeClr val="tx1"/>
                </a:solidFill>
                <a:effectLst/>
                <a:latin typeface="+mn-lt"/>
                <a:ea typeface="+mn-ea"/>
                <a:cs typeface="+mn-cs"/>
              </a:rPr>
              <a:t>Various types of trends and declining trajectories should also be considered, according to the sector and topic analysed, such as the declining trend in forest cover, fish landings or fossil fuel reserves. In other cases, the problem emerges when the trend is on the rise, such as the case of water pollution or energy prices. </a:t>
            </a:r>
          </a:p>
          <a:p>
            <a:r>
              <a:rPr lang="en-GB" sz="1200" kern="1200" dirty="0">
                <a:solidFill>
                  <a:schemeClr val="tx1"/>
                </a:solidFill>
                <a:effectLst/>
                <a:latin typeface="+mn-lt"/>
                <a:ea typeface="+mn-ea"/>
                <a:cs typeface="+mn-cs"/>
              </a:rPr>
              <a:t>Indicators may be interconnected, with varying patterns of interactions. In this phase, the cause-effect relation between indicators needs to be carefully analysed and based on solid evidence, sound theories and empirical studies. </a:t>
            </a:r>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13</a:t>
            </a:fld>
            <a:endParaRPr lang="de-DE"/>
          </a:p>
        </p:txBody>
      </p:sp>
    </p:spTree>
    <p:extLst>
      <p:ext uri="{BB962C8B-B14F-4D97-AF65-F5344CB8AC3E}">
        <p14:creationId xmlns:p14="http://schemas.microsoft.com/office/powerpoint/2010/main" val="2841890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one potential issue and analyze it in more detail. You could use</a:t>
            </a:r>
            <a:r>
              <a:rPr lang="en-US" baseline="0" dirty="0"/>
              <a:t> emissions, deforestation and employment (or unemployment,) and ask students to find data and analyze trends.</a:t>
            </a:r>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14</a:t>
            </a:fld>
            <a:endParaRPr lang="de-DE"/>
          </a:p>
        </p:txBody>
      </p:sp>
    </p:spTree>
    <p:extLst>
      <p:ext uri="{BB962C8B-B14F-4D97-AF65-F5344CB8AC3E}">
        <p14:creationId xmlns:p14="http://schemas.microsoft.com/office/powerpoint/2010/main" val="2921760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Once a trend has been identified and defined as potentially worrisome, indicators need to be selected to further evaluate whether and how the prospective issue of concern is related to the environment. The underlying question is whether the issue under consideration is caused or affected by existing environmental trends, in particular when the issue primarily has social or economic dimensions.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15</a:t>
            </a:fld>
            <a:endParaRPr lang="de-DE"/>
          </a:p>
        </p:txBody>
      </p:sp>
    </p:spTree>
    <p:extLst>
      <p:ext uri="{BB962C8B-B14F-4D97-AF65-F5344CB8AC3E}">
        <p14:creationId xmlns:p14="http://schemas.microsoft.com/office/powerpoint/2010/main" val="3741693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to identify whether the trend discussed could be directly or indirectly impacted by the state of the environment. This discussion</a:t>
            </a:r>
            <a:r>
              <a:rPr lang="en-US" baseline="0" dirty="0"/>
              <a:t> begins to highlight the importance of causality and multi-dimensional knowledge. Causality will be explored in more depth in the next step.</a:t>
            </a:r>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16</a:t>
            </a:fld>
            <a:endParaRPr lang="de-DE"/>
          </a:p>
        </p:txBody>
      </p:sp>
    </p:spTree>
    <p:extLst>
      <p:ext uri="{BB962C8B-B14F-4D97-AF65-F5344CB8AC3E}">
        <p14:creationId xmlns:p14="http://schemas.microsoft.com/office/powerpoint/2010/main" val="2517140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Once a prospective issue has been singled out by analysing and comparing indicators of economic, social and environmental performance, and some light has been shed on the relation between the issue and the natural environment, the underlying causes for the underperforming trend need to be analysed more fully.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At this third step, the pressures and driving forces (i.e. underlying causes) are separated from the symptoms (i.e. impacts and the state of the environment). This could be achieved by focusing on the identification of causes, such as environmental, social and economic, behind the environmental effects identified in step 2, which affect the issue identified in step 1. </a:t>
            </a:r>
            <a:endParaRPr lang="en-US" sz="1200" kern="1200" dirty="0">
              <a:solidFill>
                <a:schemeClr val="tx1"/>
              </a:solidFill>
              <a:effectLst/>
              <a:latin typeface="+mn-lt"/>
              <a:ea typeface="+mn-ea"/>
              <a:cs typeface="+mn-cs"/>
            </a:endParaRPr>
          </a:p>
          <a:p>
            <a:endParaRPr lang="it-IT" dirty="0"/>
          </a:p>
          <a:p>
            <a:r>
              <a:rPr lang="it-IT" dirty="0"/>
              <a:t>Source: </a:t>
            </a:r>
            <a:r>
              <a:rPr lang="en-US" dirty="0"/>
              <a:t>UNEP, 2014: Using indicators for Green Economy policymaking.</a:t>
            </a:r>
          </a:p>
        </p:txBody>
      </p:sp>
      <p:sp>
        <p:nvSpPr>
          <p:cNvPr id="4" name="Slide Number Placeholder 3"/>
          <p:cNvSpPr>
            <a:spLocks noGrp="1"/>
          </p:cNvSpPr>
          <p:nvPr>
            <p:ph type="sldNum" sz="quarter" idx="10"/>
          </p:nvPr>
        </p:nvSpPr>
        <p:spPr/>
        <p:txBody>
          <a:bodyPr/>
          <a:lstStyle/>
          <a:p>
            <a:fld id="{46CB1BC0-3BBB-5148-866E-5F72B0D631B6}" type="slidenum">
              <a:rPr lang="de-DE" smtClean="0"/>
              <a:t>17</a:t>
            </a:fld>
            <a:endParaRPr lang="de-DE"/>
          </a:p>
        </p:txBody>
      </p:sp>
    </p:spTree>
    <p:extLst>
      <p:ext uri="{BB962C8B-B14F-4D97-AF65-F5344CB8AC3E}">
        <p14:creationId xmlns:p14="http://schemas.microsoft.com/office/powerpoint/2010/main" val="1788972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question is about causes</a:t>
            </a:r>
            <a:r>
              <a:rPr lang="en-US" baseline="0" dirty="0"/>
              <a:t> of the issue. Various opinions could be gathered and it is expected that a variety of indicators will be mentioned, especially if the students have different backgrounds and interests.</a:t>
            </a:r>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18</a:t>
            </a:fld>
            <a:endParaRPr lang="de-DE"/>
          </a:p>
        </p:txBody>
      </p:sp>
    </p:spTree>
    <p:extLst>
      <p:ext uri="{BB962C8B-B14F-4D97-AF65-F5344CB8AC3E}">
        <p14:creationId xmlns:p14="http://schemas.microsoft.com/office/powerpoint/2010/main" val="39258596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This fourth step extends the analysis to the impacts that the underperforming trend may have on other social, economic and environmental indicators. In so doing, additional issues in need of intervention could be identified, addressed and prioritised, thus realising synergies. </a:t>
            </a:r>
            <a:endParaRPr lang="it-IT" dirty="0"/>
          </a:p>
          <a:p>
            <a:endParaRPr lang="it-IT" dirty="0"/>
          </a:p>
          <a:p>
            <a:r>
              <a:rPr lang="it-IT" dirty="0"/>
              <a:t>Source: </a:t>
            </a:r>
            <a:r>
              <a:rPr lang="en-US" dirty="0"/>
              <a:t>Cosslett, Christopher E. and </a:t>
            </a:r>
            <a:r>
              <a:rPr lang="en-US" dirty="0" err="1"/>
              <a:t>Annawati</a:t>
            </a:r>
            <a:r>
              <a:rPr lang="en-US" dirty="0"/>
              <a:t> van </a:t>
            </a:r>
            <a:r>
              <a:rPr lang="en-US" dirty="0" err="1"/>
              <a:t>Paddenburg</a:t>
            </a:r>
            <a:r>
              <a:rPr lang="en-US" dirty="0"/>
              <a:t>, Eds., 2012: Heart of Borneo: Investing in Nature for a Green Economy. A Synthesis Report. WWF Heart of Borneo Global Initiative. Jakarta.</a:t>
            </a:r>
          </a:p>
        </p:txBody>
      </p:sp>
      <p:sp>
        <p:nvSpPr>
          <p:cNvPr id="4" name="Slide Number Placeholder 3"/>
          <p:cNvSpPr>
            <a:spLocks noGrp="1"/>
          </p:cNvSpPr>
          <p:nvPr>
            <p:ph type="sldNum" sz="quarter" idx="10"/>
          </p:nvPr>
        </p:nvSpPr>
        <p:spPr/>
        <p:txBody>
          <a:bodyPr/>
          <a:lstStyle/>
          <a:p>
            <a:fld id="{46CB1BC0-3BBB-5148-866E-5F72B0D631B6}" type="slidenum">
              <a:rPr lang="de-DE" smtClean="0"/>
              <a:t>19</a:t>
            </a:fld>
            <a:endParaRPr lang="de-DE"/>
          </a:p>
        </p:txBody>
      </p:sp>
    </p:spTree>
    <p:extLst>
      <p:ext uri="{BB962C8B-B14F-4D97-AF65-F5344CB8AC3E}">
        <p14:creationId xmlns:p14="http://schemas.microsoft.com/office/powerpoint/2010/main" val="2822099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These</a:t>
            </a:r>
            <a:r>
              <a:rPr lang="en-GB" sz="1200" kern="1200" baseline="0" dirty="0">
                <a:solidFill>
                  <a:schemeClr val="tx1"/>
                </a:solidFill>
                <a:effectLst/>
                <a:latin typeface="+mn-lt"/>
                <a:ea typeface="+mn-ea"/>
                <a:cs typeface="+mn-cs"/>
              </a:rPr>
              <a:t> questions focus on outcomes, both positive and negative. T</a:t>
            </a:r>
            <a:r>
              <a:rPr lang="en-GB" sz="1200" kern="1200" dirty="0">
                <a:solidFill>
                  <a:schemeClr val="tx1"/>
                </a:solidFill>
                <a:effectLst/>
                <a:latin typeface="+mn-lt"/>
                <a:ea typeface="+mn-ea"/>
                <a:cs typeface="+mn-cs"/>
              </a:rPr>
              <a:t>he use of indicators across several sectors is necessary to correctly identify and assess issues, as well as their impacts. In this respect, it is useful to organise key impacts and their respective indicators by sector of pertinence, such as energy, water and agriculture,</a:t>
            </a:r>
            <a:r>
              <a:rPr lang="en-GB" sz="1200" kern="1200" baseline="0" dirty="0">
                <a:solidFill>
                  <a:schemeClr val="tx1"/>
                </a:solidFill>
                <a:effectLst/>
                <a:latin typeface="+mn-lt"/>
                <a:ea typeface="+mn-ea"/>
                <a:cs typeface="+mn-cs"/>
              </a:rPr>
              <a:t> or by dimension of development, such as social, economic and environmental indicators. This highlights how diverse the impacts of a given issue can be.</a:t>
            </a:r>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20</a:t>
            </a:fld>
            <a:endParaRPr lang="de-DE"/>
          </a:p>
        </p:txBody>
      </p:sp>
    </p:spTree>
    <p:extLst>
      <p:ext uri="{BB962C8B-B14F-4D97-AF65-F5344CB8AC3E}">
        <p14:creationId xmlns:p14="http://schemas.microsoft.com/office/powerpoint/2010/main" val="7916354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1" i="0" kern="1200" dirty="0">
                <a:solidFill>
                  <a:schemeClr val="tx1"/>
                </a:solidFill>
                <a:effectLst/>
                <a:latin typeface="+mn-lt"/>
                <a:ea typeface="+mn-ea"/>
                <a:cs typeface="+mn-cs"/>
              </a:rPr>
              <a:t>DPSIR</a:t>
            </a:r>
            <a:r>
              <a:rPr lang="en-US" sz="1200" b="0" i="0" kern="1200" dirty="0">
                <a:solidFill>
                  <a:schemeClr val="tx1"/>
                </a:solidFill>
                <a:effectLst/>
                <a:latin typeface="+mn-lt"/>
                <a:ea typeface="+mn-ea"/>
                <a:cs typeface="+mn-cs"/>
              </a:rPr>
              <a:t> (drivers, pressures, state, impact and response model of intervention) is a causal framework for describing the interactions between society and the environment.</a:t>
            </a:r>
            <a:endParaRPr lang="it-IT"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Source: </a:t>
            </a:r>
            <a:r>
              <a:rPr lang="en-US" sz="1200" kern="1200" dirty="0">
                <a:solidFill>
                  <a:schemeClr val="tx1"/>
                </a:solidFill>
                <a:effectLst/>
                <a:latin typeface="+mn-lt"/>
                <a:ea typeface="+mn-ea"/>
                <a:cs typeface="+mn-cs"/>
              </a:rPr>
              <a:t>UNEP, 2014: Using indicators for Green Economy policymaking</a:t>
            </a:r>
          </a:p>
        </p:txBody>
      </p:sp>
      <p:sp>
        <p:nvSpPr>
          <p:cNvPr id="4" name="Segnaposto numero diapositiva 3"/>
          <p:cNvSpPr>
            <a:spLocks noGrp="1"/>
          </p:cNvSpPr>
          <p:nvPr>
            <p:ph type="sldNum" sz="quarter" idx="10"/>
          </p:nvPr>
        </p:nvSpPr>
        <p:spPr/>
        <p:txBody>
          <a:bodyPr/>
          <a:lstStyle/>
          <a:p>
            <a:fld id="{E673FBEE-CF33-2143-BB24-9ADE6DF5A4B8}" type="slidenum">
              <a:rPr lang="en-US" smtClean="0"/>
              <a:t>21</a:t>
            </a:fld>
            <a:endParaRPr lang="en-US"/>
          </a:p>
        </p:txBody>
      </p:sp>
    </p:spTree>
    <p:extLst>
      <p:ext uri="{BB962C8B-B14F-4D97-AF65-F5344CB8AC3E}">
        <p14:creationId xmlns:p14="http://schemas.microsoft.com/office/powerpoint/2010/main" val="23612213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table provides examples</a:t>
            </a:r>
            <a:r>
              <a:rPr lang="en-US" baseline="0" dirty="0"/>
              <a:t> for indicators of issue identification, for the specific case of sustainable agriculture. The table is an excerpt of the Green Economy Assessment carried out for Bosnia and Herzegovina and shows strengths and weaknesses of the country in relation to agriculture, as well as challenges and opportunities for the introduction of sustainable agriculture.</a:t>
            </a:r>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22</a:t>
            </a:fld>
            <a:endParaRPr lang="de-DE"/>
          </a:p>
        </p:txBody>
      </p:sp>
    </p:spTree>
    <p:extLst>
      <p:ext uri="{BB962C8B-B14F-4D97-AF65-F5344CB8AC3E}">
        <p14:creationId xmlns:p14="http://schemas.microsoft.com/office/powerpoint/2010/main" val="2765311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Effective policymaking for a green economy requires a robust set of indicators to identify major issues, to formulate appropriate policy responses and assess potential impacts of policy, and then to monitor actual impacts. Indicators used in each of these major policymaking stages capture the nexus of economic performance, environmental status and social dynamics. </a:t>
            </a:r>
          </a:p>
          <a:p>
            <a:endParaRPr lang="en-US" dirty="0"/>
          </a:p>
          <a:p>
            <a:r>
              <a:rPr lang="en-US" dirty="0"/>
              <a:t>In addition to informing various steps in the policymaking process, indicators are a powerful tool for developing consensus among stakeholders on national priorities. Indeed, statistics derived from indicators can sometimes be so illuminating - or so shocking - as to propel public and political support for concerted action. Reaching consensus on priorities can be time-consuming, but the process of reaching agreement focuses action and helps to ensure that all stakeholders contribute to achieving the agreed goals. At a technical level, such agreement also promotes cooperation on data development and sharing.</a:t>
            </a:r>
          </a:p>
          <a:p>
            <a:endParaRPr lang="en-US" dirty="0"/>
          </a:p>
          <a:p>
            <a:r>
              <a:rPr lang="en-US" dirty="0"/>
              <a:t>Source: PAGE, 2019: Indicators for an Inclusive Green Economy – Manual for Introductory Training.</a:t>
            </a:r>
          </a:p>
        </p:txBody>
      </p:sp>
      <p:sp>
        <p:nvSpPr>
          <p:cNvPr id="4" name="Slide Number Placeholder 3"/>
          <p:cNvSpPr>
            <a:spLocks noGrp="1"/>
          </p:cNvSpPr>
          <p:nvPr>
            <p:ph type="sldNum" sz="quarter" idx="5"/>
          </p:nvPr>
        </p:nvSpPr>
        <p:spPr/>
        <p:txBody>
          <a:bodyPr/>
          <a:lstStyle/>
          <a:p>
            <a:fld id="{46CB1BC0-3BBB-5148-866E-5F72B0D631B6}" type="slidenum">
              <a:rPr lang="de-DE" smtClean="0"/>
              <a:t>4</a:t>
            </a:fld>
            <a:endParaRPr lang="de-DE"/>
          </a:p>
        </p:txBody>
      </p:sp>
    </p:spTree>
    <p:extLst>
      <p:ext uri="{BB962C8B-B14F-4D97-AF65-F5344CB8AC3E}">
        <p14:creationId xmlns:p14="http://schemas.microsoft.com/office/powerpoint/2010/main" val="36754741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question is proposed</a:t>
            </a:r>
            <a:r>
              <a:rPr lang="en-GB" baseline="0" dirty="0"/>
              <a:t> to summarise the content of the previous slides, on indicators for issue identification. It is suggested that all of the four steps are followed, one by one, in sequence, with the students providing a complete answer.</a:t>
            </a:r>
            <a:endParaRPr lang="en-GB" dirty="0"/>
          </a:p>
        </p:txBody>
      </p:sp>
      <p:sp>
        <p:nvSpPr>
          <p:cNvPr id="4" name="Slide Number Placeholder 3"/>
          <p:cNvSpPr>
            <a:spLocks noGrp="1"/>
          </p:cNvSpPr>
          <p:nvPr>
            <p:ph type="sldNum" sz="quarter" idx="10"/>
          </p:nvPr>
        </p:nvSpPr>
        <p:spPr/>
        <p:txBody>
          <a:bodyPr/>
          <a:lstStyle/>
          <a:p>
            <a:fld id="{46CB1BC0-3BBB-5148-866E-5F72B0D631B6}" type="slidenum">
              <a:rPr lang="de-DE" smtClean="0"/>
              <a:t>23</a:t>
            </a:fld>
            <a:endParaRPr lang="de-DE"/>
          </a:p>
        </p:txBody>
      </p:sp>
    </p:spTree>
    <p:extLst>
      <p:ext uri="{BB962C8B-B14F-4D97-AF65-F5344CB8AC3E}">
        <p14:creationId xmlns:p14="http://schemas.microsoft.com/office/powerpoint/2010/main" val="26194002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second phase of the integrated policymaking cycle consists of defining policy goals followed by policy formulation. While indicators for issue identification help to frame the issue, indicators for policy formulation help to design solutions. Focus is given to the use of indicators that help to assess the adequacy of the interventions analysed, taking into account their repercussions on the key stakeholders of the economy and impact across sectors.</a:t>
            </a:r>
          </a:p>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25</a:t>
            </a:fld>
            <a:endParaRPr lang="de-DE"/>
          </a:p>
        </p:txBody>
      </p:sp>
    </p:spTree>
    <p:extLst>
      <p:ext uri="{BB962C8B-B14F-4D97-AF65-F5344CB8AC3E}">
        <p14:creationId xmlns:p14="http://schemas.microsoft.com/office/powerpoint/2010/main" val="8834926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Question for students: What differences do you see between the indicators for issue identification and policy formulation? </a:t>
            </a:r>
          </a:p>
        </p:txBody>
      </p:sp>
      <p:sp>
        <p:nvSpPr>
          <p:cNvPr id="4" name="Slide Number Placeholder 3"/>
          <p:cNvSpPr>
            <a:spLocks noGrp="1"/>
          </p:cNvSpPr>
          <p:nvPr>
            <p:ph type="sldNum" sz="quarter" idx="5"/>
          </p:nvPr>
        </p:nvSpPr>
        <p:spPr/>
        <p:txBody>
          <a:bodyPr/>
          <a:lstStyle/>
          <a:p>
            <a:fld id="{46CB1BC0-3BBB-5148-866E-5F72B0D631B6}" type="slidenum">
              <a:rPr lang="de-DE" smtClean="0"/>
              <a:t>26</a:t>
            </a:fld>
            <a:endParaRPr lang="de-DE"/>
          </a:p>
        </p:txBody>
      </p:sp>
    </p:spTree>
    <p:extLst>
      <p:ext uri="{BB962C8B-B14F-4D97-AF65-F5344CB8AC3E}">
        <p14:creationId xmlns:p14="http://schemas.microsoft.com/office/powerpoint/2010/main" val="41388209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27</a:t>
            </a:fld>
            <a:endParaRPr lang="de-DE"/>
          </a:p>
        </p:txBody>
      </p:sp>
    </p:spTree>
    <p:extLst>
      <p:ext uri="{BB962C8B-B14F-4D97-AF65-F5344CB8AC3E}">
        <p14:creationId xmlns:p14="http://schemas.microsoft.com/office/powerpoint/2010/main" val="8834926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identification of desired outcomes in terms of policy objectives is based on the results of the issue identification phase and precedes the definition and choice of policy interventions. It is therefore a crucial step for decision makers, as policy objectives will frame the specific steps taken in order to address the issue. Targets or objectives could focus on a specific issue, the causes of an issue, or the performance of the sector or the economy as a whole. In order to define specific targets or objectives, the choice of indicators at the adequate scale and level of disaggregation is critical.</a:t>
            </a:r>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28</a:t>
            </a:fld>
            <a:endParaRPr lang="de-DE"/>
          </a:p>
        </p:txBody>
      </p:sp>
    </p:spTree>
    <p:extLst>
      <p:ext uri="{BB962C8B-B14F-4D97-AF65-F5344CB8AC3E}">
        <p14:creationId xmlns:p14="http://schemas.microsoft.com/office/powerpoint/2010/main" val="13582220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question moves the discussion to</a:t>
            </a:r>
            <a:r>
              <a:rPr lang="en-US" baseline="0" dirty="0"/>
              <a:t> outcomes, triggering thinking towards target setting.</a:t>
            </a:r>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29</a:t>
            </a:fld>
            <a:endParaRPr lang="de-DE"/>
          </a:p>
        </p:txBody>
      </p:sp>
    </p:spTree>
    <p:extLst>
      <p:ext uri="{BB962C8B-B14F-4D97-AF65-F5344CB8AC3E}">
        <p14:creationId xmlns:p14="http://schemas.microsoft.com/office/powerpoint/2010/main" val="34048913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There are two main ways to influence behaviour and shape future trends in order to reach stated objectives: investments</a:t>
            </a:r>
            <a:r>
              <a:rPr lang="en-GB" sz="1200" kern="1200" baseline="0" dirty="0">
                <a:solidFill>
                  <a:schemeClr val="tx1"/>
                </a:solidFill>
                <a:effectLst/>
                <a:latin typeface="+mn-lt"/>
                <a:ea typeface="+mn-ea"/>
                <a:cs typeface="+mn-cs"/>
              </a:rPr>
              <a:t> and enabling policies, which include </a:t>
            </a:r>
            <a:r>
              <a:rPr lang="en-GB" sz="1200" kern="1200" dirty="0">
                <a:solidFill>
                  <a:schemeClr val="tx1"/>
                </a:solidFill>
                <a:effectLst/>
                <a:latin typeface="+mn-lt"/>
                <a:ea typeface="+mn-ea"/>
                <a:cs typeface="+mn-cs"/>
              </a:rPr>
              <a:t>provision of incentives or disincentives, public targets mandated by law (regulation) and social interventions. Current and past investments and policies adopted for solving similar issues, that is, addressing similar causes, should be analysed to evaluate their efficiency and effectiveness as well as to identify the emergence of potential side effects. </a:t>
            </a:r>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30</a:t>
            </a:fld>
            <a:endParaRPr lang="de-DE"/>
          </a:p>
        </p:txBody>
      </p:sp>
    </p:spTree>
    <p:extLst>
      <p:ext uri="{BB962C8B-B14F-4D97-AF65-F5344CB8AC3E}">
        <p14:creationId xmlns:p14="http://schemas.microsoft.com/office/powerpoint/2010/main" val="1013370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questions aim to link</a:t>
            </a:r>
            <a:r>
              <a:rPr lang="en-US" baseline="0" dirty="0"/>
              <a:t> targets to interventions. A discussion could also start at this point to assess whether known interventions implemented in the past have led the system to reach the target or not, in terms of investment or policy effectiveness. </a:t>
            </a:r>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31</a:t>
            </a:fld>
            <a:endParaRPr lang="de-DE"/>
          </a:p>
        </p:txBody>
      </p:sp>
    </p:spTree>
    <p:extLst>
      <p:ext uri="{BB962C8B-B14F-4D97-AF65-F5344CB8AC3E}">
        <p14:creationId xmlns:p14="http://schemas.microsoft.com/office/powerpoint/2010/main" val="40257915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CB1BC0-3BBB-5148-866E-5F72B0D631B6}" type="slidenum">
              <a:rPr lang="de-DE" smtClean="0"/>
              <a:t>32</a:t>
            </a:fld>
            <a:endParaRPr lang="de-DE"/>
          </a:p>
        </p:txBody>
      </p:sp>
    </p:spTree>
    <p:extLst>
      <p:ext uri="{BB962C8B-B14F-4D97-AF65-F5344CB8AC3E}">
        <p14:creationId xmlns:p14="http://schemas.microsoft.com/office/powerpoint/2010/main" val="33596053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question is meant to summarize the discussions that have taken place up to this stage for</a:t>
            </a:r>
            <a:r>
              <a:rPr lang="en-GB" baseline="0" dirty="0"/>
              <a:t> indicators of policy formulation.</a:t>
            </a:r>
            <a:endParaRPr lang="en-GB" dirty="0"/>
          </a:p>
        </p:txBody>
      </p:sp>
      <p:sp>
        <p:nvSpPr>
          <p:cNvPr id="4" name="Slide Number Placeholder 3"/>
          <p:cNvSpPr>
            <a:spLocks noGrp="1"/>
          </p:cNvSpPr>
          <p:nvPr>
            <p:ph type="sldNum" sz="quarter" idx="10"/>
          </p:nvPr>
        </p:nvSpPr>
        <p:spPr/>
        <p:txBody>
          <a:bodyPr/>
          <a:lstStyle/>
          <a:p>
            <a:fld id="{46CB1BC0-3BBB-5148-866E-5F72B0D631B6}" type="slidenum">
              <a:rPr lang="de-DE" smtClean="0"/>
              <a:t>33</a:t>
            </a:fld>
            <a:endParaRPr lang="de-DE"/>
          </a:p>
        </p:txBody>
      </p:sp>
    </p:spTree>
    <p:extLst>
      <p:ext uri="{BB962C8B-B14F-4D97-AF65-F5344CB8AC3E}">
        <p14:creationId xmlns:p14="http://schemas.microsoft.com/office/powerpoint/2010/main" val="1303496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Indicators provide information on the historical and current state of a given system</a:t>
            </a:r>
            <a:r>
              <a:rPr lang="en-GB" sz="1200" kern="1200" noProof="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and are particularly useful for highlighting trends that can shed light on causal relations between the elements that the system is composed of. Both quantitative and qualitative information can be used to define an indicator, depending on the issue that needs to be analyzed, as well as on the availability and quality of data. A combination of different indicators might be necessary for describing the IGE, where different concurring causes and effects have to be measured and compared.</a:t>
            </a:r>
          </a:p>
          <a:p>
            <a:endParaRPr lang="en-US" dirty="0"/>
          </a:p>
          <a:p>
            <a:r>
              <a:rPr lang="en-US" dirty="0"/>
              <a:t>Source: PAGE, 2017: The Green Economy Progress Measurement Framework – Methodology.</a:t>
            </a:r>
          </a:p>
        </p:txBody>
      </p:sp>
      <p:sp>
        <p:nvSpPr>
          <p:cNvPr id="4" name="Slide Number Placeholder 3"/>
          <p:cNvSpPr>
            <a:spLocks noGrp="1"/>
          </p:cNvSpPr>
          <p:nvPr>
            <p:ph type="sldNum" sz="quarter" idx="10"/>
          </p:nvPr>
        </p:nvSpPr>
        <p:spPr/>
        <p:txBody>
          <a:bodyPr/>
          <a:lstStyle/>
          <a:p>
            <a:fld id="{46CB1BC0-3BBB-5148-866E-5F72B0D631B6}" type="slidenum">
              <a:rPr lang="de-DE" smtClean="0"/>
              <a:t>5</a:t>
            </a:fld>
            <a:endParaRPr lang="de-DE"/>
          </a:p>
        </p:txBody>
      </p:sp>
    </p:spTree>
    <p:extLst>
      <p:ext uri="{BB962C8B-B14F-4D97-AF65-F5344CB8AC3E}">
        <p14:creationId xmlns:p14="http://schemas.microsoft.com/office/powerpoint/2010/main" val="34318702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Once objectives and targets have been defined and intervention options identified, a policy assessment needs to be carried out to estimate the long-term impacts of implementation, to evaluate the effectiveness of each option in supporting sustainable development and to inform decision-making. While indicators for problem identification help to frame the issue and indicators for policy formulation help to design solutions, impact indicators support the estimation of the cross-sectoral impacts of the interventions chosen. </a:t>
            </a:r>
            <a:endParaRPr lang="en-US" sz="1200" kern="1200" dirty="0">
              <a:solidFill>
                <a:schemeClr val="tx1"/>
              </a:solidFill>
              <a:effectLst/>
              <a:latin typeface="+mn-lt"/>
              <a:ea typeface="+mn-ea"/>
              <a:cs typeface="+mn-cs"/>
            </a:endParaRPr>
          </a:p>
          <a:p>
            <a:endParaRPr lang="it-IT" dirty="0"/>
          </a:p>
          <a:p>
            <a:endParaRPr lang="it-IT" dirty="0"/>
          </a:p>
          <a:p>
            <a:r>
              <a:rPr lang="it-IT" dirty="0"/>
              <a:t>Source: </a:t>
            </a:r>
            <a:r>
              <a:rPr lang="en-US" dirty="0"/>
              <a:t>UNEP, 2016: Green Economy Progress (GEP) Measurement Framework. Workshop "Measuring the Value of Forests in a Green Economy", Geneva, 21 Oct 2016.</a:t>
            </a:r>
          </a:p>
        </p:txBody>
      </p:sp>
      <p:sp>
        <p:nvSpPr>
          <p:cNvPr id="4" name="Slide Number Placeholder 3"/>
          <p:cNvSpPr>
            <a:spLocks noGrp="1"/>
          </p:cNvSpPr>
          <p:nvPr>
            <p:ph type="sldNum" sz="quarter" idx="10"/>
          </p:nvPr>
        </p:nvSpPr>
        <p:spPr/>
        <p:txBody>
          <a:bodyPr/>
          <a:lstStyle/>
          <a:p>
            <a:fld id="{46CB1BC0-3BBB-5148-866E-5F72B0D631B6}" type="slidenum">
              <a:rPr lang="de-DE" smtClean="0"/>
              <a:t>35</a:t>
            </a:fld>
            <a:endParaRPr lang="de-DE"/>
          </a:p>
        </p:txBody>
      </p:sp>
    </p:spTree>
    <p:extLst>
      <p:ext uri="{BB962C8B-B14F-4D97-AF65-F5344CB8AC3E}">
        <p14:creationId xmlns:p14="http://schemas.microsoft.com/office/powerpoint/2010/main" val="15779931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36</a:t>
            </a:fld>
            <a:endParaRPr lang="de-DE"/>
          </a:p>
        </p:txBody>
      </p:sp>
    </p:spTree>
    <p:extLst>
      <p:ext uri="{BB962C8B-B14F-4D97-AF65-F5344CB8AC3E}">
        <p14:creationId xmlns:p14="http://schemas.microsoft.com/office/powerpoint/2010/main" val="15779931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First, measure the effectiveness of the policy intervention in addressing the issue at hand, such as through investment created, then move on to the measurement of the cross-sectoral impacts of the investment/policy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to evaluate whether the investment/policy is effectively contributing to sustainable development. </a:t>
            </a:r>
            <a:endParaRPr lang="it-IT" dirty="0"/>
          </a:p>
          <a:p>
            <a:endParaRPr lang="it-IT" dirty="0"/>
          </a:p>
          <a:p>
            <a:r>
              <a:rPr lang="it-IT" dirty="0"/>
              <a:t>Source: </a:t>
            </a:r>
            <a:r>
              <a:rPr lang="en-US" dirty="0"/>
              <a:t>UNCCD, 2017: Global Land Outlook - First Edition.</a:t>
            </a:r>
          </a:p>
        </p:txBody>
      </p:sp>
      <p:sp>
        <p:nvSpPr>
          <p:cNvPr id="4" name="Slide Number Placeholder 3"/>
          <p:cNvSpPr>
            <a:spLocks noGrp="1"/>
          </p:cNvSpPr>
          <p:nvPr>
            <p:ph type="sldNum" sz="quarter" idx="10"/>
          </p:nvPr>
        </p:nvSpPr>
        <p:spPr/>
        <p:txBody>
          <a:bodyPr/>
          <a:lstStyle/>
          <a:p>
            <a:fld id="{46CB1BC0-3BBB-5148-866E-5F72B0D631B6}" type="slidenum">
              <a:rPr lang="de-DE" smtClean="0"/>
              <a:t>37</a:t>
            </a:fld>
            <a:endParaRPr lang="de-DE"/>
          </a:p>
        </p:txBody>
      </p:sp>
    </p:spTree>
    <p:extLst>
      <p:ext uri="{BB962C8B-B14F-4D97-AF65-F5344CB8AC3E}">
        <p14:creationId xmlns:p14="http://schemas.microsoft.com/office/powerpoint/2010/main" val="5501538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question helps student to think of whether any relevant trade-offs emerge from policy implementation.</a:t>
            </a:r>
          </a:p>
        </p:txBody>
      </p:sp>
      <p:sp>
        <p:nvSpPr>
          <p:cNvPr id="4" name="Slide Number Placeholder 3"/>
          <p:cNvSpPr>
            <a:spLocks noGrp="1"/>
          </p:cNvSpPr>
          <p:nvPr>
            <p:ph type="sldNum" sz="quarter" idx="10"/>
          </p:nvPr>
        </p:nvSpPr>
        <p:spPr/>
        <p:txBody>
          <a:bodyPr/>
          <a:lstStyle/>
          <a:p>
            <a:fld id="{46CB1BC0-3BBB-5148-866E-5F72B0D631B6}" type="slidenum">
              <a:rPr lang="de-DE" smtClean="0"/>
              <a:t>38</a:t>
            </a:fld>
            <a:endParaRPr lang="de-DE"/>
          </a:p>
        </p:txBody>
      </p:sp>
    </p:spTree>
    <p:extLst>
      <p:ext uri="{BB962C8B-B14F-4D97-AF65-F5344CB8AC3E}">
        <p14:creationId xmlns:p14="http://schemas.microsoft.com/office/powerpoint/2010/main" val="37317173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Estimate policy impacts across sectors. </a:t>
            </a:r>
          </a:p>
          <a:p>
            <a:endParaRPr lang="en-US" dirty="0"/>
          </a:p>
        </p:txBody>
      </p:sp>
      <p:sp>
        <p:nvSpPr>
          <p:cNvPr id="4" name="Slide Number Placeholder 3"/>
          <p:cNvSpPr>
            <a:spLocks noGrp="1"/>
          </p:cNvSpPr>
          <p:nvPr>
            <p:ph type="sldNum" sz="quarter" idx="5"/>
          </p:nvPr>
        </p:nvSpPr>
        <p:spPr/>
        <p:txBody>
          <a:bodyPr/>
          <a:lstStyle/>
          <a:p>
            <a:fld id="{46CB1BC0-3BBB-5148-866E-5F72B0D631B6}" type="slidenum">
              <a:rPr lang="de-DE" smtClean="0"/>
              <a:t>39</a:t>
            </a:fld>
            <a:endParaRPr lang="de-DE"/>
          </a:p>
        </p:txBody>
      </p:sp>
    </p:spTree>
    <p:extLst>
      <p:ext uri="{BB962C8B-B14F-4D97-AF65-F5344CB8AC3E}">
        <p14:creationId xmlns:p14="http://schemas.microsoft.com/office/powerpoint/2010/main" val="3286869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IGE is a vehicle for attaining sustainable development. For this reason, economic, social and environmental impact indicators need to be identified in the policy assessment phase and monitored, focusing on how IGE investments and policies contribute to the improvement of well-being.</a:t>
            </a:r>
            <a:endParaRPr lang="it-IT" dirty="0"/>
          </a:p>
          <a:p>
            <a:endParaRPr lang="it-IT" dirty="0"/>
          </a:p>
          <a:p>
            <a:r>
              <a:rPr lang="it-IT" dirty="0"/>
              <a:t>Source: </a:t>
            </a:r>
            <a:r>
              <a:rPr lang="en-US" dirty="0"/>
              <a:t>UNEP, 2018: Inclusive Wealth Report 2018. Inclusive Wealth of the World: Measuring Sustainability and Well-Being.</a:t>
            </a:r>
          </a:p>
        </p:txBody>
      </p:sp>
      <p:sp>
        <p:nvSpPr>
          <p:cNvPr id="4" name="Slide Number Placeholder 3"/>
          <p:cNvSpPr>
            <a:spLocks noGrp="1"/>
          </p:cNvSpPr>
          <p:nvPr>
            <p:ph type="sldNum" sz="quarter" idx="10"/>
          </p:nvPr>
        </p:nvSpPr>
        <p:spPr/>
        <p:txBody>
          <a:bodyPr/>
          <a:lstStyle/>
          <a:p>
            <a:fld id="{46CB1BC0-3BBB-5148-866E-5F72B0D631B6}" type="slidenum">
              <a:rPr lang="de-DE" smtClean="0"/>
              <a:t>40</a:t>
            </a:fld>
            <a:endParaRPr lang="de-DE"/>
          </a:p>
        </p:txBody>
      </p:sp>
    </p:spTree>
    <p:extLst>
      <p:ext uri="{BB962C8B-B14F-4D97-AF65-F5344CB8AC3E}">
        <p14:creationId xmlns:p14="http://schemas.microsoft.com/office/powerpoint/2010/main" val="42288988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question allows students to reflect on the societal impacts of the investment or policy intervention. This is a critical step towards estimating the sustainable development impacts of the IGE.</a:t>
            </a:r>
          </a:p>
        </p:txBody>
      </p:sp>
      <p:sp>
        <p:nvSpPr>
          <p:cNvPr id="4" name="Slide Number Placeholder 3"/>
          <p:cNvSpPr>
            <a:spLocks noGrp="1"/>
          </p:cNvSpPr>
          <p:nvPr>
            <p:ph type="sldNum" sz="quarter" idx="10"/>
          </p:nvPr>
        </p:nvSpPr>
        <p:spPr/>
        <p:txBody>
          <a:bodyPr/>
          <a:lstStyle/>
          <a:p>
            <a:fld id="{46CB1BC0-3BBB-5148-866E-5F72B0D631B6}" type="slidenum">
              <a:rPr lang="de-DE" smtClean="0"/>
              <a:t>41</a:t>
            </a:fld>
            <a:endParaRPr lang="de-DE"/>
          </a:p>
        </p:txBody>
      </p:sp>
    </p:spTree>
    <p:extLst>
      <p:ext uri="{BB962C8B-B14F-4D97-AF65-F5344CB8AC3E}">
        <p14:creationId xmlns:p14="http://schemas.microsoft.com/office/powerpoint/2010/main" val="34673018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When it comes to societal impacts and well-being, it is important consider both direct and indirect</a:t>
            </a:r>
            <a:r>
              <a:rPr lang="it-IT" baseline="0" dirty="0"/>
              <a:t> benefits of the IGE. Direct benefits include, for example, </a:t>
            </a:r>
            <a:r>
              <a:rPr lang="en-US" dirty="0"/>
              <a:t>new jobs for installing and maintaining renewable energy infrastructure, or increased food security as a result of ecological agriculture practices. Indirect benefits include, for example, reduced occurrence of diseases linked to air or water pollution.</a:t>
            </a:r>
            <a:endParaRPr lang="it-IT" dirty="0"/>
          </a:p>
          <a:p>
            <a:endParaRPr lang="en-US" dirty="0"/>
          </a:p>
        </p:txBody>
      </p:sp>
      <p:sp>
        <p:nvSpPr>
          <p:cNvPr id="4" name="Slide Number Placeholder 3"/>
          <p:cNvSpPr>
            <a:spLocks noGrp="1"/>
          </p:cNvSpPr>
          <p:nvPr>
            <p:ph type="sldNum" sz="quarter" idx="5"/>
          </p:nvPr>
        </p:nvSpPr>
        <p:spPr/>
        <p:txBody>
          <a:bodyPr/>
          <a:lstStyle/>
          <a:p>
            <a:fld id="{46CB1BC0-3BBB-5148-866E-5F72B0D631B6}" type="slidenum">
              <a:rPr lang="de-DE" smtClean="0"/>
              <a:t>42</a:t>
            </a:fld>
            <a:endParaRPr lang="de-DE"/>
          </a:p>
        </p:txBody>
      </p:sp>
    </p:spTree>
    <p:extLst>
      <p:ext uri="{BB962C8B-B14F-4D97-AF65-F5344CB8AC3E}">
        <p14:creationId xmlns:p14="http://schemas.microsoft.com/office/powerpoint/2010/main" val="33777946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goal of policy formulation, including the assessment of the likely impact of the interventions chosen, is to design a policy package that can effectively solve the problem and equitably allocate the economic burden, as well as the benefits, across the key actors in the economy.</a:t>
            </a:r>
            <a:endParaRPr lang="en-US"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 analysis of advantages and disadvantages is necessary to identify the winners and losers, concerning both required investments and benefits. Simply put, this analysis would generally compare investment and avoided costs, or added benefits, depending on the issue.</a:t>
            </a:r>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43</a:t>
            </a:fld>
            <a:endParaRPr lang="de-DE"/>
          </a:p>
        </p:txBody>
      </p:sp>
    </p:spTree>
    <p:extLst>
      <p:ext uri="{BB962C8B-B14F-4D97-AF65-F5344CB8AC3E}">
        <p14:creationId xmlns:p14="http://schemas.microsoft.com/office/powerpoint/2010/main" val="35329366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questions highlight how important it is to identify benefits and costs of a given target or action. This is because the cost is often centralized, with one or two actors investing, but many people and organizations may benefit from that investment, such as public infrastructure</a:t>
            </a:r>
            <a:r>
              <a:rPr lang="en-US" baseline="0" dirty="0"/>
              <a:t> and public services, including hospitals and roads. It is important to know the total benefits and costs, as well as who will accrue such benefits and costs.</a:t>
            </a:r>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44</a:t>
            </a:fld>
            <a:endParaRPr lang="de-DE"/>
          </a:p>
        </p:txBody>
      </p:sp>
    </p:spTree>
    <p:extLst>
      <p:ext uri="{BB962C8B-B14F-4D97-AF65-F5344CB8AC3E}">
        <p14:creationId xmlns:p14="http://schemas.microsoft.com/office/powerpoint/2010/main" val="319953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structure of the presentation follows a stylised integrated policymaking (IP) process with the following stages: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1) Issue identification and agenda setting;</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2) Policy formulation and assessment;</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3) Decision-making;</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4) Implementation; and</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5) Monitoring and evaluation (M&amp;E).</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emphasis of the presentation is on the use of indicators in stages 1 and 2, and, to some extent, stage 5. The role of indicators in policy implementation, under stage 4, is mainly exercised through monitoring and evaluation (stage 5).</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a:t>
            </a:r>
            <a:r>
              <a:rPr lang="it-IT" dirty="0"/>
              <a:t>:</a:t>
            </a:r>
            <a:r>
              <a:rPr lang="it-IT" baseline="0" dirty="0"/>
              <a:t> </a:t>
            </a:r>
            <a:r>
              <a:rPr lang="en-US" baseline="0" dirty="0"/>
              <a:t>UNEP, 2014: Using models for Green Economy policymaking.</a:t>
            </a:r>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6</a:t>
            </a:fld>
            <a:endParaRPr lang="de-DE"/>
          </a:p>
        </p:txBody>
      </p:sp>
    </p:spTree>
    <p:extLst>
      <p:ext uri="{BB962C8B-B14F-4D97-AF65-F5344CB8AC3E}">
        <p14:creationId xmlns:p14="http://schemas.microsoft.com/office/powerpoint/2010/main" val="37498762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2400" dirty="0">
                <a:latin typeface="Microsoft Sans Serif" pitchFamily="34" charset="0"/>
                <a:ea typeface="Microsoft Sans Serif" pitchFamily="34" charset="0"/>
                <a:cs typeface="Microsoft Sans Serif" pitchFamily="34" charset="0"/>
              </a:rPr>
              <a:t>Consultative process in policymaking is critical:</a:t>
            </a:r>
          </a:p>
          <a:p>
            <a:pPr marL="180000" lvl="1" indent="-180000">
              <a:buFont typeface="Arial" panose="020B0604020202020204" pitchFamily="34" charset="0"/>
              <a:buChar char="•"/>
            </a:pPr>
            <a:r>
              <a:rPr lang="en-CA" sz="2200" dirty="0">
                <a:latin typeface="Microsoft Sans Serif" pitchFamily="34" charset="0"/>
                <a:ea typeface="Microsoft Sans Serif" pitchFamily="34" charset="0"/>
                <a:cs typeface="Microsoft Sans Serif" pitchFamily="34" charset="0"/>
              </a:rPr>
              <a:t>Selection of sectors and identification of policies and areas of action were completed in a series of workshops with relevant stakeholders, including representatives of key ministries.</a:t>
            </a:r>
          </a:p>
          <a:p>
            <a:pPr marL="180000" lvl="1" indent="-180000">
              <a:buFont typeface="Arial" panose="020B0604020202020204" pitchFamily="34" charset="0"/>
              <a:buChar char="•"/>
            </a:pPr>
            <a:r>
              <a:rPr lang="en-CA" sz="2200" dirty="0">
                <a:latin typeface="Microsoft Sans Serif" pitchFamily="34" charset="0"/>
                <a:ea typeface="Microsoft Sans Serif" pitchFamily="34" charset="0"/>
                <a:cs typeface="Microsoft Sans Serif" pitchFamily="34" charset="0"/>
              </a:rPr>
              <a:t>The process is time consuming and imposes some challenges but ensures greater validity and cooperation on data building in the future.</a:t>
            </a:r>
          </a:p>
          <a:p>
            <a:endParaRPr lang="en-CA" sz="2400" dirty="0">
              <a:latin typeface="Microsoft Sans Serif" pitchFamily="34" charset="0"/>
              <a:ea typeface="Microsoft Sans Serif" pitchFamily="34" charset="0"/>
              <a:cs typeface="Microsoft Sans Serif" pitchFamily="34" charset="0"/>
            </a:endParaRPr>
          </a:p>
          <a:p>
            <a:r>
              <a:rPr lang="en-CA" sz="2400" dirty="0">
                <a:latin typeface="Microsoft Sans Serif" pitchFamily="34" charset="0"/>
                <a:ea typeface="Microsoft Sans Serif" pitchFamily="34" charset="0"/>
                <a:cs typeface="Microsoft Sans Serif" pitchFamily="34" charset="0"/>
              </a:rPr>
              <a:t>Packaging indicators covering broader aspects of GE generate important benefits: </a:t>
            </a:r>
          </a:p>
          <a:p>
            <a:pPr marL="180000" lvl="1" indent="-180000">
              <a:lnSpc>
                <a:spcPct val="100000"/>
              </a:lnSpc>
              <a:buFont typeface="Arial" panose="020B0604020202020204" pitchFamily="34" charset="0"/>
              <a:buChar char="•"/>
            </a:pPr>
            <a:r>
              <a:rPr lang="en-CA" sz="2200" dirty="0">
                <a:latin typeface="Microsoft Sans Serif" pitchFamily="34" charset="0"/>
                <a:cs typeface="Microsoft Sans Serif" pitchFamily="34" charset="0"/>
              </a:rPr>
              <a:t>Show multiple overlapping benefits in terms of economic growth, poverty reduction and environmental outcomes.</a:t>
            </a:r>
          </a:p>
          <a:p>
            <a:pPr marL="180000" lvl="1" indent="-180000">
              <a:lnSpc>
                <a:spcPct val="100000"/>
              </a:lnSpc>
              <a:buFont typeface="Arial" panose="020B0604020202020204" pitchFamily="34" charset="0"/>
              <a:buChar char="•"/>
            </a:pPr>
            <a:r>
              <a:rPr lang="en-CA" sz="2200" dirty="0">
                <a:latin typeface="Microsoft Sans Serif"/>
                <a:ea typeface="Microsoft Sans Serif"/>
                <a:cs typeface="Microsoft Sans Serif"/>
              </a:rPr>
              <a:t>Facilitates analysis of potential causal loops and interrelations among different dimensions of GE.</a:t>
            </a:r>
          </a:p>
          <a:p>
            <a:pPr lvl="1"/>
            <a:endParaRPr lang="en-CA" sz="2200" dirty="0">
              <a:latin typeface="Microsoft Sans Serif"/>
              <a:ea typeface="Microsoft Sans Serif"/>
              <a:cs typeface="Microsoft Sans Serif"/>
            </a:endParaRPr>
          </a:p>
          <a:p>
            <a:pPr marL="0" lvl="1"/>
            <a:r>
              <a:rPr lang="en-US" dirty="0"/>
              <a:t>Source: UNEP, 2015: Indicators for Green Economy Policymaking – A Synthesis Report of Studies in Ghana, Mauritius and Uruguay.</a:t>
            </a:r>
          </a:p>
        </p:txBody>
      </p:sp>
      <p:sp>
        <p:nvSpPr>
          <p:cNvPr id="4" name="Slide Number Placeholder 3"/>
          <p:cNvSpPr>
            <a:spLocks noGrp="1"/>
          </p:cNvSpPr>
          <p:nvPr>
            <p:ph type="sldNum" sz="quarter" idx="10"/>
          </p:nvPr>
        </p:nvSpPr>
        <p:spPr/>
        <p:txBody>
          <a:bodyPr/>
          <a:lstStyle/>
          <a:p>
            <a:fld id="{46CB1BC0-3BBB-5148-866E-5F72B0D631B6}" type="slidenum">
              <a:rPr lang="de-DE" smtClean="0"/>
              <a:t>45</a:t>
            </a:fld>
            <a:endParaRPr lang="de-DE"/>
          </a:p>
        </p:txBody>
      </p:sp>
    </p:spTree>
    <p:extLst>
      <p:ext uri="{BB962C8B-B14F-4D97-AF65-F5344CB8AC3E}">
        <p14:creationId xmlns:p14="http://schemas.microsoft.com/office/powerpoint/2010/main" val="17889088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slide and the next two are examples from the synthesis report on Indicators that could illustrate how to carry out the analysis at the country level.</a:t>
            </a:r>
          </a:p>
          <a:p>
            <a:endParaRPr lang="en-CA" dirty="0"/>
          </a:p>
          <a:p>
            <a:r>
              <a:rPr lang="en-CA" sz="1200" b="0" i="0" u="none" strike="noStrike" kern="1200" baseline="0" dirty="0">
                <a:solidFill>
                  <a:schemeClr val="tx1"/>
                </a:solidFill>
                <a:latin typeface="+mn-lt"/>
                <a:ea typeface="+mn-ea"/>
                <a:cs typeface="+mn-cs"/>
              </a:rPr>
              <a:t>Ghana has the highest deforestation rate in Africa. This presents a major threat to Ghana’s environmental stability. Reducing the shrinking of the country’s forest coverage has become a national priority. Since deforestation is partly due to a failure to properly value forests, the work on indicators includes a consideration of the range and value of forest ecosystem services. Indicators also include the measurement of externalities generated by other sectors and activities, such as agriculture and land-clearing for human settlement, as well as the policies to address the externalities. </a:t>
            </a:r>
            <a:endParaRPr lang="en-CA" dirty="0"/>
          </a:p>
        </p:txBody>
      </p:sp>
      <p:sp>
        <p:nvSpPr>
          <p:cNvPr id="4" name="Slide Number Placeholder 3"/>
          <p:cNvSpPr>
            <a:spLocks noGrp="1"/>
          </p:cNvSpPr>
          <p:nvPr>
            <p:ph type="sldNum" sz="quarter" idx="5"/>
          </p:nvPr>
        </p:nvSpPr>
        <p:spPr/>
        <p:txBody>
          <a:bodyPr/>
          <a:lstStyle/>
          <a:p>
            <a:fld id="{46CB1BC0-3BBB-5148-866E-5F72B0D631B6}" type="slidenum">
              <a:rPr lang="de-DE" smtClean="0"/>
              <a:t>46</a:t>
            </a:fld>
            <a:endParaRPr lang="de-DE"/>
          </a:p>
        </p:txBody>
      </p:sp>
    </p:spTree>
    <p:extLst>
      <p:ext uri="{BB962C8B-B14F-4D97-AF65-F5344CB8AC3E}">
        <p14:creationId xmlns:p14="http://schemas.microsoft.com/office/powerpoint/2010/main" val="10171682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a:solidFill>
                  <a:schemeClr val="tx1"/>
                </a:solidFill>
                <a:latin typeface="+mn-lt"/>
                <a:ea typeface="+mn-ea"/>
                <a:cs typeface="+mn-cs"/>
              </a:rPr>
              <a:t>The government predicts a significant increase in the number of tourists arriving in the country in the foreseeable future. In the policy formulation stage, specific targets can be set (step 1) to measure progress towards the achievement of policy objectives within a given time frame. In step 2, decision-makers use indicators to assess a number of different instruments, including comparing their costs and benefits, to induce green investments in the sector and create the enabling conditions for a shift to more sustainable development of tourism. </a:t>
            </a:r>
            <a:endParaRPr lang="en-CA" dirty="0"/>
          </a:p>
        </p:txBody>
      </p:sp>
      <p:sp>
        <p:nvSpPr>
          <p:cNvPr id="4" name="Slide Number Placeholder 3"/>
          <p:cNvSpPr>
            <a:spLocks noGrp="1"/>
          </p:cNvSpPr>
          <p:nvPr>
            <p:ph type="sldNum" sz="quarter" idx="5"/>
          </p:nvPr>
        </p:nvSpPr>
        <p:spPr/>
        <p:txBody>
          <a:bodyPr/>
          <a:lstStyle/>
          <a:p>
            <a:fld id="{46CB1BC0-3BBB-5148-866E-5F72B0D631B6}" type="slidenum">
              <a:rPr lang="de-DE" smtClean="0"/>
              <a:t>47</a:t>
            </a:fld>
            <a:endParaRPr lang="de-DE"/>
          </a:p>
        </p:txBody>
      </p:sp>
    </p:spTree>
    <p:extLst>
      <p:ext uri="{BB962C8B-B14F-4D97-AF65-F5344CB8AC3E}">
        <p14:creationId xmlns:p14="http://schemas.microsoft.com/office/powerpoint/2010/main" val="3861719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a:solidFill>
                  <a:schemeClr val="tx1"/>
                </a:solidFill>
                <a:latin typeface="+mn-lt"/>
                <a:ea typeface="+mn-ea"/>
                <a:cs typeface="+mn-cs"/>
              </a:rPr>
              <a:t>Increasing public transportation is one of the priority issues in Uruguay’s transport sector. According to the results of the Household Survey on mobility and the opinion of the System of Urban Public Transport 2009 (Municipality of Montevideo, 2010), a systematic decline in the modal share of public transport (buses) has been recorded since 1996, falling from 57 per cent to 41 per cent in 2009. Another important aspect is the low use of railways in transporting cargo. Estimates are that rail transport only covers five per cent of the total volume of cargo transported annually. </a:t>
            </a:r>
          </a:p>
          <a:p>
            <a:endParaRPr lang="en-CA" sz="1200" b="0" i="0" u="none" strike="noStrike" kern="1200" baseline="0" dirty="0">
              <a:solidFill>
                <a:schemeClr val="tx1"/>
              </a:solidFill>
              <a:latin typeface="+mn-lt"/>
              <a:ea typeface="+mn-ea"/>
              <a:cs typeface="+mn-cs"/>
            </a:endParaRPr>
          </a:p>
          <a:p>
            <a:r>
              <a:rPr lang="en-CA" sz="1200" b="0" i="0" u="none" strike="noStrike" kern="1200" baseline="0" dirty="0">
                <a:solidFill>
                  <a:schemeClr val="tx1"/>
                </a:solidFill>
                <a:latin typeface="+mn-lt"/>
                <a:ea typeface="+mn-ea"/>
                <a:cs typeface="+mn-cs"/>
              </a:rPr>
              <a:t>The high concentration of private cars is generating congestion problems at the city level. The result is an increase in average travel times, higher fuel consumption and related CO2 emissions. The diagram presents a set of relevant indicators that address some of the main issues identified in the transport sector. </a:t>
            </a:r>
            <a:endParaRPr lang="en-CA" dirty="0"/>
          </a:p>
        </p:txBody>
      </p:sp>
      <p:sp>
        <p:nvSpPr>
          <p:cNvPr id="4" name="Slide Number Placeholder 3"/>
          <p:cNvSpPr>
            <a:spLocks noGrp="1"/>
          </p:cNvSpPr>
          <p:nvPr>
            <p:ph type="sldNum" sz="quarter" idx="5"/>
          </p:nvPr>
        </p:nvSpPr>
        <p:spPr/>
        <p:txBody>
          <a:bodyPr/>
          <a:lstStyle/>
          <a:p>
            <a:fld id="{46CB1BC0-3BBB-5148-866E-5F72B0D631B6}" type="slidenum">
              <a:rPr lang="de-DE" smtClean="0"/>
              <a:t>48</a:t>
            </a:fld>
            <a:endParaRPr lang="de-DE"/>
          </a:p>
        </p:txBody>
      </p:sp>
    </p:spTree>
    <p:extLst>
      <p:ext uri="{BB962C8B-B14F-4D97-AF65-F5344CB8AC3E}">
        <p14:creationId xmlns:p14="http://schemas.microsoft.com/office/powerpoint/2010/main" val="3206274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summary question for the identification of</a:t>
            </a:r>
            <a:r>
              <a:rPr lang="en-GB" baseline="0" dirty="0"/>
              <a:t> policy assessment indicators. The goal is to identify indicators of outcomes across sectors, for different actors, as well as costs and benefits. </a:t>
            </a:r>
            <a:endParaRPr lang="en-GB" dirty="0"/>
          </a:p>
        </p:txBody>
      </p:sp>
      <p:sp>
        <p:nvSpPr>
          <p:cNvPr id="4" name="Slide Number Placeholder 3"/>
          <p:cNvSpPr>
            <a:spLocks noGrp="1"/>
          </p:cNvSpPr>
          <p:nvPr>
            <p:ph type="sldNum" sz="quarter" idx="10"/>
          </p:nvPr>
        </p:nvSpPr>
        <p:spPr/>
        <p:txBody>
          <a:bodyPr/>
          <a:lstStyle/>
          <a:p>
            <a:fld id="{46CB1BC0-3BBB-5148-866E-5F72B0D631B6}" type="slidenum">
              <a:rPr lang="de-DE" smtClean="0"/>
              <a:t>49</a:t>
            </a:fld>
            <a:endParaRPr lang="de-DE"/>
          </a:p>
        </p:txBody>
      </p:sp>
    </p:spTree>
    <p:extLst>
      <p:ext uri="{BB962C8B-B14F-4D97-AF65-F5344CB8AC3E}">
        <p14:creationId xmlns:p14="http://schemas.microsoft.com/office/powerpoint/2010/main" val="35218827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last stage of the integrated policymaking cycle is the monitoring and evaluation of policy impact. Indicators for policy monitoring and evaluation support the assessment of the performance of the intervention implemented. This approach focuses on the use of indicators already identified in the previous three steps: issue identification, policy formulation and assessment.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51</a:t>
            </a:fld>
            <a:endParaRPr lang="de-DE"/>
          </a:p>
        </p:txBody>
      </p:sp>
    </p:spTree>
    <p:extLst>
      <p:ext uri="{BB962C8B-B14F-4D97-AF65-F5344CB8AC3E}">
        <p14:creationId xmlns:p14="http://schemas.microsoft.com/office/powerpoint/2010/main" val="17963908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Firstly, it</a:t>
            </a:r>
            <a:r>
              <a:rPr lang="en-US" baseline="0" dirty="0"/>
              <a:t> is important to measure if the problem has been solved. Secondly, </a:t>
            </a:r>
            <a:r>
              <a:rPr lang="en-GB" sz="1200" kern="1200" baseline="0" dirty="0">
                <a:solidFill>
                  <a:schemeClr val="tx1"/>
                </a:solidFill>
                <a:effectLst/>
                <a:latin typeface="+mn-lt"/>
                <a:ea typeface="+mn-ea"/>
                <a:cs typeface="+mn-cs"/>
              </a:rPr>
              <a:t>t</a:t>
            </a:r>
            <a:r>
              <a:rPr lang="en-GB" sz="1200" kern="1200" dirty="0">
                <a:solidFill>
                  <a:schemeClr val="tx1"/>
                </a:solidFill>
                <a:effectLst/>
                <a:latin typeface="+mn-lt"/>
                <a:ea typeface="+mn-ea"/>
                <a:cs typeface="+mn-cs"/>
              </a:rPr>
              <a:t>he performance of the policy in addressing the problem should be evaluated in relation to the resources it has mobilised. For this reason, to assess the effectiveness of the policy instrument chosen, the investment disbursed should be measured, either directly, for example, in the form of capital investment and/or incentives, or indirectly, such as private investment triggered by the allocation of incentives, laws and regulations, or by the pricing of externalities. Thirdly, the impact</a:t>
            </a:r>
            <a:r>
              <a:rPr lang="en-GB" sz="1200" kern="1200" baseline="0" dirty="0">
                <a:solidFill>
                  <a:schemeClr val="tx1"/>
                </a:solidFill>
                <a:effectLst/>
                <a:latin typeface="+mn-lt"/>
                <a:ea typeface="+mn-ea"/>
                <a:cs typeface="+mn-cs"/>
              </a:rPr>
              <a:t> on well-being (societal impacts) should be measured to assess the contribution of the investment to sustainable development.</a:t>
            </a:r>
          </a:p>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52</a:t>
            </a:fld>
            <a:endParaRPr lang="de-DE"/>
          </a:p>
        </p:txBody>
      </p:sp>
    </p:spTree>
    <p:extLst>
      <p:ext uri="{BB962C8B-B14F-4D97-AF65-F5344CB8AC3E}">
        <p14:creationId xmlns:p14="http://schemas.microsoft.com/office/powerpoint/2010/main" val="12446589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questions are meant to summarize all the tasks for the use of indicators for</a:t>
            </a:r>
            <a:r>
              <a:rPr lang="en-US" baseline="0" dirty="0"/>
              <a:t> monitoring and evaluation (M&amp;E). The result of the discussion should be that we need all of the indicators identified and discussed earlier. There is no need to identify new indicators.</a:t>
            </a:r>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53</a:t>
            </a:fld>
            <a:endParaRPr lang="de-DE"/>
          </a:p>
        </p:txBody>
      </p:sp>
    </p:spTree>
    <p:extLst>
      <p:ext uri="{BB962C8B-B14F-4D97-AF65-F5344CB8AC3E}">
        <p14:creationId xmlns:p14="http://schemas.microsoft.com/office/powerpoint/2010/main" val="6226858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just">
              <a:buFont typeface="+mj-lt"/>
              <a:buAutoNum type="arabicPeriod"/>
            </a:pPr>
            <a:r>
              <a:rPr lang="en-GB" i="0" dirty="0"/>
              <a:t>Issue Identification: Tons of waste landfilled and water pollution from waste.</a:t>
            </a:r>
          </a:p>
          <a:p>
            <a:pPr marL="228600" indent="-228600" algn="just">
              <a:buFont typeface="+mj-lt"/>
              <a:buAutoNum type="arabicPeriod"/>
            </a:pPr>
            <a:r>
              <a:rPr lang="en-GB" i="0" dirty="0"/>
              <a:t>Policy</a:t>
            </a:r>
            <a:r>
              <a:rPr lang="en-GB" b="1" i="0" dirty="0"/>
              <a:t> </a:t>
            </a:r>
            <a:r>
              <a:rPr lang="en-GB" i="0" dirty="0"/>
              <a:t>Formulation: Ban on single use plastics and municipal solid waste tax.</a:t>
            </a:r>
          </a:p>
          <a:p>
            <a:pPr marL="228600" indent="-228600" algn="just">
              <a:buFont typeface="+mj-lt"/>
              <a:buAutoNum type="arabicPeriod"/>
            </a:pPr>
            <a:r>
              <a:rPr lang="en-GB" i="0" dirty="0"/>
              <a:t>Policy</a:t>
            </a:r>
            <a:r>
              <a:rPr lang="en-GB" b="1" i="0" dirty="0"/>
              <a:t> </a:t>
            </a:r>
            <a:r>
              <a:rPr lang="en-GB" i="0" dirty="0"/>
              <a:t>Assessment: Tons of waste landfilled, water pollution from waste, job creation from recycling and percentage of waste collected.</a:t>
            </a:r>
          </a:p>
          <a:p>
            <a:pPr marL="228600" indent="-228600" algn="just">
              <a:buFont typeface="+mj-lt"/>
              <a:buAutoNum type="arabicPeriod"/>
            </a:pPr>
            <a:r>
              <a:rPr lang="en-GB" i="0" dirty="0"/>
              <a:t>Policy Monitoring &amp; Evaluation: All indicators.</a:t>
            </a:r>
          </a:p>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54</a:t>
            </a:fld>
            <a:endParaRPr lang="de-DE"/>
          </a:p>
        </p:txBody>
      </p:sp>
    </p:spTree>
    <p:extLst>
      <p:ext uri="{BB962C8B-B14F-4D97-AF65-F5344CB8AC3E}">
        <p14:creationId xmlns:p14="http://schemas.microsoft.com/office/powerpoint/2010/main" val="41492915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Source: </a:t>
            </a:r>
            <a:r>
              <a:rPr lang="en-US" dirty="0"/>
              <a:t>PAGE, 2017: Green Economy Progress Measurement Framework Application. United Nations Partnership for Action on Green Economy.</a:t>
            </a:r>
          </a:p>
        </p:txBody>
      </p:sp>
      <p:sp>
        <p:nvSpPr>
          <p:cNvPr id="4" name="Slide Number Placeholder 3"/>
          <p:cNvSpPr>
            <a:spLocks noGrp="1"/>
          </p:cNvSpPr>
          <p:nvPr>
            <p:ph type="sldNum" sz="quarter" idx="10"/>
          </p:nvPr>
        </p:nvSpPr>
        <p:spPr/>
        <p:txBody>
          <a:bodyPr/>
          <a:lstStyle/>
          <a:p>
            <a:fld id="{46CB1BC0-3BBB-5148-866E-5F72B0D631B6}" type="slidenum">
              <a:rPr lang="de-DE" smtClean="0"/>
              <a:t>55</a:t>
            </a:fld>
            <a:endParaRPr lang="de-DE"/>
          </a:p>
        </p:txBody>
      </p:sp>
    </p:spTree>
    <p:extLst>
      <p:ext uri="{BB962C8B-B14F-4D97-AF65-F5344CB8AC3E}">
        <p14:creationId xmlns:p14="http://schemas.microsoft.com/office/powerpoint/2010/main" val="1578796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question is meant to trigger a discussion about indicators.</a:t>
            </a:r>
            <a:r>
              <a:rPr lang="en-GB" baseline="0" dirty="0"/>
              <a:t> It is expected that many indicators will be mentioned and that it will be difficult to categorise them. This presentation will allow students to group indicators based on the support they can provide to the policymaking process.</a:t>
            </a:r>
            <a:endParaRPr lang="en-GB" dirty="0"/>
          </a:p>
        </p:txBody>
      </p:sp>
      <p:sp>
        <p:nvSpPr>
          <p:cNvPr id="4" name="Slide Number Placeholder 3"/>
          <p:cNvSpPr>
            <a:spLocks noGrp="1"/>
          </p:cNvSpPr>
          <p:nvPr>
            <p:ph type="sldNum" sz="quarter" idx="10"/>
          </p:nvPr>
        </p:nvSpPr>
        <p:spPr/>
        <p:txBody>
          <a:bodyPr/>
          <a:lstStyle/>
          <a:p>
            <a:fld id="{46CB1BC0-3BBB-5148-866E-5F72B0D631B6}" type="slidenum">
              <a:rPr lang="de-DE" smtClean="0"/>
              <a:t>7</a:t>
            </a:fld>
            <a:endParaRPr lang="de-DE"/>
          </a:p>
        </p:txBody>
      </p:sp>
    </p:spTree>
    <p:extLst>
      <p:ext uri="{BB962C8B-B14F-4D97-AF65-F5344CB8AC3E}">
        <p14:creationId xmlns:p14="http://schemas.microsoft.com/office/powerpoint/2010/main" val="8271410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146800" cy="3457575"/>
          </a:xfrm>
        </p:spPr>
      </p:sp>
      <p:sp>
        <p:nvSpPr>
          <p:cNvPr id="3" name="Notes Placeholder 2"/>
          <p:cNvSpPr>
            <a:spLocks noGrp="1"/>
          </p:cNvSpPr>
          <p:nvPr>
            <p:ph type="body" idx="1"/>
          </p:nvPr>
        </p:nvSpPr>
        <p:spPr/>
        <p:txBody>
          <a:bodyPr/>
          <a:lstStyle/>
          <a:p>
            <a:r>
              <a:rPr lang="en-CA" sz="1200" b="0" i="0" u="none" strike="noStrike" kern="1200" baseline="0" dirty="0">
                <a:solidFill>
                  <a:schemeClr val="tx1"/>
                </a:solidFill>
                <a:latin typeface="+mn-lt"/>
                <a:ea typeface="+mn-ea"/>
                <a:cs typeface="+mn-cs"/>
              </a:rPr>
              <a:t>The GEP Measurement Framework intends to achieve three objectives:</a:t>
            </a:r>
          </a:p>
          <a:p>
            <a:endParaRPr lang="en-CA" sz="1200" b="0" i="0" u="none" strike="noStrike" kern="1200" baseline="0" dirty="0">
              <a:solidFill>
                <a:schemeClr val="tx1"/>
              </a:solidFill>
              <a:latin typeface="+mn-lt"/>
              <a:ea typeface="+mn-ea"/>
              <a:cs typeface="+mn-cs"/>
            </a:endParaRPr>
          </a:p>
          <a:p>
            <a:r>
              <a:rPr lang="en-CA" sz="1200" b="0" i="0" u="none" strike="noStrike" kern="1200" baseline="0" dirty="0">
                <a:solidFill>
                  <a:schemeClr val="tx1"/>
                </a:solidFill>
                <a:latin typeface="+mn-lt"/>
                <a:ea typeface="+mn-ea"/>
                <a:cs typeface="+mn-cs"/>
              </a:rPr>
              <a:t>The first objective is to </a:t>
            </a:r>
            <a:r>
              <a:rPr lang="en-CA" sz="1200" b="1" i="0" u="none" strike="noStrike" kern="1200" baseline="0" dirty="0">
                <a:solidFill>
                  <a:schemeClr val="tx1"/>
                </a:solidFill>
                <a:latin typeface="+mn-lt"/>
                <a:ea typeface="+mn-ea"/>
                <a:cs typeface="+mn-cs"/>
              </a:rPr>
              <a:t>contribute to monitoring progress in implementing the sustainable development goals (SDGs) </a:t>
            </a:r>
            <a:r>
              <a:rPr lang="en-CA" sz="1200" b="0" i="0" u="none" strike="noStrike" kern="1200" baseline="0" dirty="0">
                <a:solidFill>
                  <a:schemeClr val="tx1"/>
                </a:solidFill>
                <a:latin typeface="+mn-lt"/>
                <a:ea typeface="+mn-ea"/>
                <a:cs typeface="+mn-cs"/>
              </a:rPr>
              <a:t>through direct links with selected SDGs. It will help to monitor progress towards specific SDG targets and support the measurement and implementation of the 2030 Agenda for Sustainable Development.</a:t>
            </a:r>
          </a:p>
          <a:p>
            <a:endParaRPr lang="en-CA" sz="1200" b="0" i="0" u="none" strike="noStrike" kern="1200" baseline="0" dirty="0">
              <a:solidFill>
                <a:schemeClr val="tx1"/>
              </a:solidFill>
              <a:latin typeface="+mn-lt"/>
              <a:ea typeface="+mn-ea"/>
              <a:cs typeface="+mn-cs"/>
            </a:endParaRPr>
          </a:p>
          <a:p>
            <a:r>
              <a:rPr lang="en-CA" sz="1200" b="0" i="0" u="none" strike="noStrike" kern="1200" baseline="0" dirty="0">
                <a:solidFill>
                  <a:schemeClr val="tx1"/>
                </a:solidFill>
                <a:latin typeface="+mn-lt"/>
                <a:ea typeface="+mn-ea"/>
                <a:cs typeface="+mn-cs"/>
              </a:rPr>
              <a:t>The second objective is to </a:t>
            </a:r>
            <a:r>
              <a:rPr lang="en-CA" sz="1200" b="1" i="0" u="none" strike="noStrike" kern="1200" baseline="0" dirty="0">
                <a:solidFill>
                  <a:schemeClr val="tx1"/>
                </a:solidFill>
                <a:latin typeface="+mn-lt"/>
                <a:ea typeface="+mn-ea"/>
                <a:cs typeface="+mn-cs"/>
              </a:rPr>
              <a:t>assess progress towards national goals in priority areas</a:t>
            </a:r>
            <a:r>
              <a:rPr lang="en-CA" sz="1200" b="0" i="0" u="none" strike="noStrike" kern="1200" baseline="0" dirty="0">
                <a:solidFill>
                  <a:schemeClr val="tx1"/>
                </a:solidFill>
                <a:latin typeface="+mn-lt"/>
                <a:ea typeface="+mn-ea"/>
                <a:cs typeface="+mn-cs"/>
              </a:rPr>
              <a:t>. The framework allows countries to include national indicators and targets in their “customised GEP” measurement framework to track progress in specific areas. The GEP Measurement Framework can serve as a signal to countries to change their development paths by designing or reforming national policies to promote the transition to an IGE. By tracking their green economy progress over time, countries can evaluate how quickly they are able to achieve specific targets and so measure the speed of their movement towards an IGE.</a:t>
            </a:r>
          </a:p>
          <a:p>
            <a:endParaRPr lang="en-CA" sz="1200" b="0" i="0" u="none" strike="noStrike" kern="1200" baseline="0" dirty="0">
              <a:solidFill>
                <a:schemeClr val="tx1"/>
              </a:solidFill>
              <a:latin typeface="+mn-lt"/>
              <a:ea typeface="+mn-ea"/>
              <a:cs typeface="+mn-cs"/>
            </a:endParaRPr>
          </a:p>
          <a:p>
            <a:r>
              <a:rPr lang="en-CA" sz="1200" b="0" i="0" u="none" strike="noStrike" kern="1200" baseline="0" dirty="0">
                <a:solidFill>
                  <a:schemeClr val="tx1"/>
                </a:solidFill>
                <a:latin typeface="+mn-lt"/>
                <a:ea typeface="+mn-ea"/>
                <a:cs typeface="+mn-cs"/>
              </a:rPr>
              <a:t>Thirdly, the GEP Measurement Framework </a:t>
            </a:r>
            <a:r>
              <a:rPr lang="en-CA" sz="1200" b="1" i="0" u="none" strike="noStrike" kern="1200" baseline="0" dirty="0">
                <a:solidFill>
                  <a:schemeClr val="tx1"/>
                </a:solidFill>
                <a:latin typeface="+mn-lt"/>
                <a:ea typeface="+mn-ea"/>
                <a:cs typeface="+mn-cs"/>
              </a:rPr>
              <a:t>brings transparency and accountability to policymaking </a:t>
            </a:r>
            <a:r>
              <a:rPr lang="en-CA" sz="1200" b="0" i="0" u="none" strike="noStrike" kern="1200" baseline="0" dirty="0">
                <a:solidFill>
                  <a:schemeClr val="tx1"/>
                </a:solidFill>
                <a:latin typeface="+mn-lt"/>
                <a:ea typeface="+mn-ea"/>
                <a:cs typeface="+mn-cs"/>
              </a:rPr>
              <a:t>and draws public attention to sustainable development challenges, also highlighting the importance of achieving progress in an integrated manner across a range of IGE concerns. It can reveal both the challenges in reducing reliance on carbon fuels and the opportunities to become resource efficient and socially inclusive. Thus, it may serve to inspire policymakers and to galvanise civil society to push for more ambitious IGE agendas. It may also help policymakers to identify policy gaps where more resources are required to increase the speed and scope of making their economies greener and more inclusive.</a:t>
            </a:r>
          </a:p>
          <a:p>
            <a:endParaRPr lang="en-CA" sz="1200" b="0" i="0" u="none" strike="noStrike" kern="1200" baseline="0" dirty="0">
              <a:solidFill>
                <a:schemeClr val="tx1"/>
              </a:solidFill>
              <a:latin typeface="+mn-lt"/>
              <a:ea typeface="+mn-ea"/>
              <a:cs typeface="+mn-cs"/>
            </a:endParaRPr>
          </a:p>
          <a:p>
            <a:r>
              <a:rPr lang="en-CA" sz="1200" b="0" i="0" u="none" strike="noStrike" kern="1200" baseline="0" dirty="0">
                <a:solidFill>
                  <a:schemeClr val="tx1"/>
                </a:solidFill>
                <a:latin typeface="+mn-lt"/>
                <a:ea typeface="+mn-ea"/>
                <a:cs typeface="+mn-cs"/>
              </a:rPr>
              <a:t>In addition, when applied across countries, the GEP Measurement Framework can </a:t>
            </a:r>
            <a:r>
              <a:rPr lang="en-CA" sz="1200" b="1" i="0" u="none" strike="noStrike" kern="1200" baseline="0" dirty="0">
                <a:solidFill>
                  <a:schemeClr val="tx1"/>
                </a:solidFill>
                <a:latin typeface="+mn-lt"/>
                <a:ea typeface="+mn-ea"/>
                <a:cs typeface="+mn-cs"/>
              </a:rPr>
              <a:t>compare countries’ efforts </a:t>
            </a:r>
            <a:r>
              <a:rPr lang="en-CA" sz="1200" b="0" i="0" u="none" strike="noStrike" kern="1200" baseline="0" dirty="0">
                <a:solidFill>
                  <a:schemeClr val="tx1"/>
                </a:solidFill>
                <a:latin typeface="+mn-lt"/>
                <a:ea typeface="+mn-ea"/>
                <a:cs typeface="+mn-cs"/>
              </a:rPr>
              <a:t>towards the transition to an IGE. The GEP Measurement Framework helps countries to assess where they stand, relative to other countries, in key IGE areas.</a:t>
            </a:r>
            <a:endParaRPr lang="en-US" dirty="0"/>
          </a:p>
        </p:txBody>
      </p:sp>
      <p:sp>
        <p:nvSpPr>
          <p:cNvPr id="4" name="Slide Number Placeholder 3"/>
          <p:cNvSpPr>
            <a:spLocks noGrp="1"/>
          </p:cNvSpPr>
          <p:nvPr>
            <p:ph type="sldNum" sz="quarter" idx="10"/>
          </p:nvPr>
        </p:nvSpPr>
        <p:spPr/>
        <p:txBody>
          <a:bodyPr/>
          <a:lstStyle/>
          <a:p>
            <a:fld id="{E19955FC-5269-4013-8949-7302CA9D9FDB}" type="slidenum">
              <a:rPr lang="en-GB" smtClean="0">
                <a:solidFill>
                  <a:prstClr val="black"/>
                </a:solidFill>
              </a:rPr>
              <a:pPr/>
              <a:t>56</a:t>
            </a:fld>
            <a:endParaRPr lang="en-GB">
              <a:solidFill>
                <a:prstClr val="black"/>
              </a:solidFill>
            </a:endParaRPr>
          </a:p>
        </p:txBody>
      </p:sp>
    </p:spTree>
    <p:extLst>
      <p:ext uri="{BB962C8B-B14F-4D97-AF65-F5344CB8AC3E}">
        <p14:creationId xmlns:p14="http://schemas.microsoft.com/office/powerpoint/2010/main" val="36433176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146800" cy="3457575"/>
          </a:xfrm>
        </p:spPr>
      </p:sp>
      <p:sp>
        <p:nvSpPr>
          <p:cNvPr id="3" name="Notes Placeholder 2"/>
          <p:cNvSpPr>
            <a:spLocks noGrp="1"/>
          </p:cNvSpPr>
          <p:nvPr>
            <p:ph type="body" idx="1"/>
          </p:nvPr>
        </p:nvSpPr>
        <p:spPr/>
        <p:txBody>
          <a:bodyPr/>
          <a:lstStyle/>
          <a:p>
            <a:r>
              <a:rPr lang="en-CA" sz="1200" b="1" i="0" u="none" strike="noStrike" kern="1200" baseline="0" dirty="0">
                <a:solidFill>
                  <a:schemeClr val="tx1"/>
                </a:solidFill>
                <a:latin typeface="+mn-lt"/>
                <a:ea typeface="+mn-ea"/>
                <a:cs typeface="+mn-cs"/>
              </a:rPr>
              <a:t>The GEP Measurement Framework is composed of a GEP Index and a companion Dashboard of Sustainability indicators. </a:t>
            </a:r>
            <a:r>
              <a:rPr lang="en-CA" sz="1200" b="0" i="0" u="none" strike="noStrike" kern="1200" baseline="0" dirty="0">
                <a:solidFill>
                  <a:schemeClr val="tx1"/>
                </a:solidFill>
                <a:latin typeface="+mn-lt"/>
                <a:ea typeface="+mn-ea"/>
                <a:cs typeface="+mn-cs"/>
              </a:rPr>
              <a:t>The Figure presents the GEP Measurement Framework and its parts.</a:t>
            </a:r>
          </a:p>
          <a:p>
            <a:endParaRPr lang="en-CA" sz="1200" b="0" i="0" u="none" strike="noStrike" kern="1200" baseline="0" dirty="0">
              <a:solidFill>
                <a:schemeClr val="tx1"/>
              </a:solidFill>
              <a:latin typeface="+mn-lt"/>
              <a:ea typeface="+mn-ea"/>
              <a:cs typeface="+mn-cs"/>
            </a:endParaRPr>
          </a:p>
          <a:p>
            <a:r>
              <a:rPr lang="en-CA" sz="1200" b="0" i="0" u="none" strike="noStrike" kern="1200" baseline="0" dirty="0">
                <a:solidFill>
                  <a:schemeClr val="tx1"/>
                </a:solidFill>
                <a:latin typeface="+mn-lt"/>
                <a:ea typeface="+mn-ea"/>
                <a:cs typeface="+mn-cs"/>
              </a:rPr>
              <a:t>The </a:t>
            </a:r>
            <a:r>
              <a:rPr lang="en-CA" sz="1200" b="1" i="0" u="none" strike="noStrike" kern="1200" baseline="0" dirty="0">
                <a:solidFill>
                  <a:schemeClr val="tx1"/>
                </a:solidFill>
                <a:latin typeface="+mn-lt"/>
                <a:ea typeface="+mn-ea"/>
                <a:cs typeface="+mn-cs"/>
              </a:rPr>
              <a:t>GEP Index </a:t>
            </a:r>
            <a:r>
              <a:rPr lang="en-CA" sz="1200" b="0" i="0" u="none" strike="noStrike" kern="1200" baseline="0" dirty="0">
                <a:solidFill>
                  <a:schemeClr val="tx1"/>
                </a:solidFill>
                <a:latin typeface="+mn-lt"/>
                <a:ea typeface="+mn-ea"/>
                <a:cs typeface="+mn-cs"/>
              </a:rPr>
              <a:t>is used to track the changes in green economy indicators relative to desired changes, which directly or indirectly impact current human well-being. It captures particular characteristics of the Inclusive Green Economy concept with a set of multidimensional indicators that cover aspects of the dimensions of sustainability. The GEP Index reflects the weighted progress achieved by countries with respect to targets set within planetary boundaries and relevant thresholds across several indicators. The value of the GEP Index enables countries to gain an overview of their progress towards greening the economy. </a:t>
            </a:r>
          </a:p>
          <a:p>
            <a:endParaRPr lang="en-CA" sz="1200" b="0" i="0" u="none" strike="noStrike" kern="1200" baseline="0" dirty="0">
              <a:solidFill>
                <a:schemeClr val="tx1"/>
              </a:solidFill>
              <a:latin typeface="+mn-lt"/>
              <a:ea typeface="+mn-ea"/>
              <a:cs typeface="+mn-cs"/>
            </a:endParaRPr>
          </a:p>
          <a:p>
            <a:r>
              <a:rPr lang="en-CA" sz="1200" b="0" i="0" u="none" strike="noStrike" kern="1200" baseline="0" dirty="0">
                <a:solidFill>
                  <a:schemeClr val="tx1"/>
                </a:solidFill>
                <a:latin typeface="+mn-lt"/>
                <a:ea typeface="+mn-ea"/>
                <a:cs typeface="+mn-cs"/>
              </a:rPr>
              <a:t>The </a:t>
            </a:r>
            <a:r>
              <a:rPr lang="en-CA" sz="1200" b="1" i="0" u="none" strike="noStrike" kern="1200" baseline="0" dirty="0">
                <a:solidFill>
                  <a:schemeClr val="tx1"/>
                </a:solidFill>
                <a:latin typeface="+mn-lt"/>
                <a:ea typeface="+mn-ea"/>
                <a:cs typeface="+mn-cs"/>
              </a:rPr>
              <a:t>Dashboard of Sustainability </a:t>
            </a:r>
            <a:r>
              <a:rPr lang="en-CA" sz="1200" b="0" i="0" u="none" strike="noStrike" kern="1200" baseline="0" dirty="0">
                <a:solidFill>
                  <a:schemeClr val="tx1"/>
                </a:solidFill>
                <a:latin typeface="+mn-lt"/>
                <a:ea typeface="+mn-ea"/>
                <a:cs typeface="+mn-cs"/>
              </a:rPr>
              <a:t>aims to monitor the long-term sustainability of any short-term progress, as measured by the GEP Index. It tracks some of the main forms of natural capital, such as freshwater and land, as well as other key stocks of capital, such as human health, which affect long-term sustainability. A country that manages to conserve the value of its natural assets (i.e. non-decreasing stocks of natural capital), for example, will be considered to be making progress. In this way, the dashboard acts to monitor the lasting prospects of green economy progress within a given country, highlighting impacts on the environment and society. </a:t>
            </a:r>
          </a:p>
          <a:p>
            <a:endParaRPr lang="en-CA" sz="1200" b="0" i="0" u="none" strike="noStrike" kern="1200" baseline="0" dirty="0">
              <a:solidFill>
                <a:schemeClr val="tx1"/>
              </a:solidFill>
              <a:latin typeface="+mn-lt"/>
              <a:ea typeface="+mn-ea"/>
              <a:cs typeface="+mn-cs"/>
            </a:endParaRPr>
          </a:p>
          <a:p>
            <a:r>
              <a:rPr lang="en-CA" sz="1200" b="0" i="0" u="none" strike="noStrike" kern="1200" baseline="0" dirty="0">
                <a:solidFill>
                  <a:schemeClr val="tx1"/>
                </a:solidFill>
                <a:latin typeface="+mn-lt"/>
                <a:ea typeface="+mn-ea"/>
                <a:cs typeface="+mn-cs"/>
              </a:rPr>
              <a:t>A final ranking of progress in achieving targets is obtained by comparing progress on the indicators in the dashboard with any green economy progress made, as measured by the GEP Index. This ranking is called the </a:t>
            </a:r>
            <a:r>
              <a:rPr lang="en-CA" sz="1200" b="1" i="0" u="none" strike="noStrike" kern="1200" baseline="0" dirty="0">
                <a:solidFill>
                  <a:schemeClr val="tx1"/>
                </a:solidFill>
                <a:latin typeface="+mn-lt"/>
                <a:ea typeface="+mn-ea"/>
                <a:cs typeface="+mn-cs"/>
              </a:rPr>
              <a:t>GEP+. </a:t>
            </a:r>
            <a:endParaRPr lang="en-US" dirty="0"/>
          </a:p>
        </p:txBody>
      </p:sp>
      <p:sp>
        <p:nvSpPr>
          <p:cNvPr id="4" name="Slide Number Placeholder 3"/>
          <p:cNvSpPr>
            <a:spLocks noGrp="1"/>
          </p:cNvSpPr>
          <p:nvPr>
            <p:ph type="sldNum" sz="quarter" idx="10"/>
          </p:nvPr>
        </p:nvSpPr>
        <p:spPr/>
        <p:txBody>
          <a:bodyPr/>
          <a:lstStyle/>
          <a:p>
            <a:fld id="{E19955FC-5269-4013-8949-7302CA9D9FDB}" type="slidenum">
              <a:rPr lang="en-GB" smtClean="0">
                <a:solidFill>
                  <a:prstClr val="black"/>
                </a:solidFill>
              </a:rPr>
              <a:pPr/>
              <a:t>57</a:t>
            </a:fld>
            <a:endParaRPr lang="en-GB">
              <a:solidFill>
                <a:prstClr val="black"/>
              </a:solidFill>
            </a:endParaRPr>
          </a:p>
        </p:txBody>
      </p:sp>
    </p:spTree>
    <p:extLst>
      <p:ext uri="{BB962C8B-B14F-4D97-AF65-F5344CB8AC3E}">
        <p14:creationId xmlns:p14="http://schemas.microsoft.com/office/powerpoint/2010/main" val="26182368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146800" cy="3457575"/>
          </a:xfrm>
        </p:spPr>
      </p:sp>
      <p:sp>
        <p:nvSpPr>
          <p:cNvPr id="3" name="Notes Placeholder 2"/>
          <p:cNvSpPr>
            <a:spLocks noGrp="1"/>
          </p:cNvSpPr>
          <p:nvPr>
            <p:ph type="body" idx="1"/>
          </p:nvPr>
        </p:nvSpPr>
        <p:spPr/>
        <p:txBody>
          <a:bodyPr/>
          <a:lstStyle/>
          <a:p>
            <a:r>
              <a:rPr lang="en-CA" sz="1200" b="0" i="0" u="none" strike="noStrike" kern="1200" baseline="0" dirty="0">
                <a:solidFill>
                  <a:schemeClr val="tx1"/>
                </a:solidFill>
                <a:latin typeface="+mn-lt"/>
                <a:ea typeface="+mn-ea"/>
                <a:cs typeface="+mn-cs"/>
              </a:rPr>
              <a:t>To decide which indicators should be included in the GEP Measurement Framework, the following selection criteria were used: </a:t>
            </a:r>
          </a:p>
          <a:p>
            <a:endParaRPr lang="en-CA"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CA" sz="1200" b="0" i="0" u="none" strike="noStrike" kern="1200" baseline="0" dirty="0">
                <a:solidFill>
                  <a:schemeClr val="tx1"/>
                </a:solidFill>
                <a:latin typeface="+mn-lt"/>
                <a:ea typeface="+mn-ea"/>
                <a:cs typeface="+mn-cs"/>
              </a:rPr>
              <a:t>The first selection criterion is to identify indicators that are related to the challenge that an Inclusive Green Economy seeks to address and/or to a category of the new generation of capital. The indicators should capture policy outcomes in areas in which policymakers could invest more resources to green their economies and make them more inclusive, such as access to basic services. </a:t>
            </a:r>
          </a:p>
          <a:p>
            <a:pPr marL="0" indent="0">
              <a:buFont typeface="Arial" panose="020B0604020202020204" pitchFamily="34" charset="0"/>
              <a:buNone/>
            </a:pPr>
            <a:endParaRPr lang="en-CA"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CA" sz="1200" b="0" i="0" u="none" strike="noStrike" kern="1200" baseline="0" dirty="0">
                <a:solidFill>
                  <a:schemeClr val="tx1"/>
                </a:solidFill>
                <a:latin typeface="+mn-lt"/>
                <a:ea typeface="+mn-ea"/>
                <a:cs typeface="+mn-cs"/>
              </a:rPr>
              <a:t>The second selection criterion is data coverage. For indicators to be useful in comparing the progress made by countries in greening their economies, indicators must be adequate in terms of country development, both developed and developing, and time coverage, with information for countries from all regions and degrees of development, and with observations over a period of at least two years. The two years considered in the GEP Index in this initial instance are 2004 and 2014, and the data is averaged over a five-year period around these years. This approach was chosen based on the availability of comparative data and because it takes time for green economy indicators to fully reflect policy changes. The temporal frame can be updated as more data becomes readily accessible. Indicators that fulfil the first selection criterion and for which there is good data coverage were preferred. </a:t>
            </a:r>
          </a:p>
          <a:p>
            <a:pPr marL="0" indent="0">
              <a:buFont typeface="Arial" panose="020B0604020202020204" pitchFamily="34" charset="0"/>
              <a:buNone/>
            </a:pPr>
            <a:endParaRPr lang="en-CA"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CA" sz="1200" b="0" i="0" u="none" strike="noStrike" kern="1200" baseline="0" dirty="0">
                <a:solidFill>
                  <a:schemeClr val="tx1"/>
                </a:solidFill>
                <a:latin typeface="+mn-lt"/>
                <a:ea typeface="+mn-ea"/>
                <a:cs typeface="+mn-cs"/>
              </a:rPr>
              <a:t>The third selection criterion is data access. Data should be publicly available through international organisations with the mandate of collecting and harmonising global databases and, in some cases, from NGOs with excellent records of accomplishment in the regular production of indicators, such as the World Resources Institute and the Global Footprint Network. This will allow the results of the GEP Index to be replicated, tested and expanded. </a:t>
            </a:r>
          </a:p>
          <a:p>
            <a:pPr marL="171450" indent="-171450">
              <a:buFont typeface="Arial" panose="020B0604020202020204" pitchFamily="34" charset="0"/>
              <a:buChar char="•"/>
            </a:pPr>
            <a:endParaRPr lang="en-CA"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CA" sz="1200" b="0" i="0" u="none" strike="noStrike" kern="1200" baseline="0" dirty="0">
                <a:solidFill>
                  <a:schemeClr val="tx1"/>
                </a:solidFill>
                <a:latin typeface="+mn-lt"/>
                <a:ea typeface="+mn-ea"/>
                <a:cs typeface="+mn-cs"/>
              </a:rPr>
              <a:t>The fourth and final criterion, which applies solely to the indicators in the Dashboard of Sustainability, is that they should be widely recognised as representing a planetary boundary, such as land, water and emissions, and have an estimated threshold value derived from the literature. </a:t>
            </a:r>
          </a:p>
          <a:p>
            <a:endParaRPr lang="en-CA" sz="1200" b="0" i="0" u="none" strike="noStrike" kern="1200" baseline="0" dirty="0">
              <a:solidFill>
                <a:schemeClr val="tx1"/>
              </a:solidFill>
              <a:latin typeface="+mn-lt"/>
              <a:ea typeface="+mn-ea"/>
              <a:cs typeface="+mn-cs"/>
            </a:endParaRPr>
          </a:p>
          <a:p>
            <a:r>
              <a:rPr lang="en-CA" sz="1200" b="0" i="0" u="none" strike="noStrike" kern="1200" baseline="0" dirty="0">
                <a:solidFill>
                  <a:schemeClr val="tx1"/>
                </a:solidFill>
                <a:latin typeface="+mn-lt"/>
                <a:ea typeface="+mn-ea"/>
                <a:cs typeface="+mn-cs"/>
              </a:rPr>
              <a:t>It is important to note that it was not possible to include some indicators of interest in the GEP Index, either because they are still at a preliminary stage of development, such as green jobs, or because data is proprietary, such as renewable energy investments. </a:t>
            </a:r>
            <a:endParaRPr lang="en-US" dirty="0"/>
          </a:p>
        </p:txBody>
      </p:sp>
      <p:sp>
        <p:nvSpPr>
          <p:cNvPr id="4" name="Slide Number Placeholder 3"/>
          <p:cNvSpPr>
            <a:spLocks noGrp="1"/>
          </p:cNvSpPr>
          <p:nvPr>
            <p:ph type="sldNum" sz="quarter" idx="10"/>
          </p:nvPr>
        </p:nvSpPr>
        <p:spPr/>
        <p:txBody>
          <a:bodyPr/>
          <a:lstStyle/>
          <a:p>
            <a:fld id="{E19955FC-5269-4013-8949-7302CA9D9FDB}" type="slidenum">
              <a:rPr lang="en-GB" smtClean="0">
                <a:solidFill>
                  <a:prstClr val="black"/>
                </a:solidFill>
              </a:rPr>
              <a:pPr/>
              <a:t>58</a:t>
            </a:fld>
            <a:endParaRPr lang="en-GB">
              <a:solidFill>
                <a:prstClr val="black"/>
              </a:solidFill>
            </a:endParaRPr>
          </a:p>
        </p:txBody>
      </p:sp>
    </p:spTree>
    <p:extLst>
      <p:ext uri="{BB962C8B-B14F-4D97-AF65-F5344CB8AC3E}">
        <p14:creationId xmlns:p14="http://schemas.microsoft.com/office/powerpoint/2010/main" val="17186089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C4C4C"/>
                </a:solidFill>
                <a:latin typeface="Calibri" panose="020F0502020204030204" pitchFamily="34" charset="0"/>
                <a:ea typeface="Microsoft Sans Serif" panose="020B0604020202020204" pitchFamily="34" charset="0"/>
                <a:cs typeface="Calibri" panose="020F0502020204030204" pitchFamily="34" charset="0"/>
              </a:rPr>
              <a:t>The GEP Measurement Framework has strong linkages with many of the SGDs. It has 14 direct links to 10 of the 17 SDGs.</a:t>
            </a:r>
            <a:endParaRPr lang="en-CA" sz="1200" dirty="0">
              <a:solidFill>
                <a:srgbClr val="4C4C4C"/>
              </a:solidFill>
              <a:latin typeface="Calibri" panose="020F0502020204030204" pitchFamily="34" charset="0"/>
              <a:ea typeface="Microsoft Sans Serif" panose="020B0604020202020204" pitchFamily="34" charset="0"/>
              <a:cs typeface="Calibri" panose="020F0502020204030204" pitchFamily="34" charset="0"/>
            </a:endParaRPr>
          </a:p>
          <a:p>
            <a:r>
              <a:rPr lang="en-CA" sz="1200" b="0" i="0" u="none" strike="noStrike" kern="1200" baseline="0" dirty="0">
                <a:solidFill>
                  <a:schemeClr val="tx1"/>
                </a:solidFill>
                <a:latin typeface="+mn-lt"/>
                <a:ea typeface="+mn-ea"/>
                <a:cs typeface="+mn-cs"/>
              </a:rPr>
              <a:t>Regardless of the nature of its future use, the GEP Measurement Framework constitutes a useful tool in bridging national and international assessment of progress and assisting countries as they seek to monitor and deliver on the SDGs. This will help not only in the monitoring process but also in the integration and articulation of policies by enhancing the linkages between IGE policies to the overall objectives of sustainable development. </a:t>
            </a:r>
            <a:endParaRPr lang="en-CA" dirty="0"/>
          </a:p>
        </p:txBody>
      </p:sp>
      <p:sp>
        <p:nvSpPr>
          <p:cNvPr id="4" name="Slide Number Placeholder 3"/>
          <p:cNvSpPr>
            <a:spLocks noGrp="1"/>
          </p:cNvSpPr>
          <p:nvPr>
            <p:ph type="sldNum" sz="quarter" idx="5"/>
          </p:nvPr>
        </p:nvSpPr>
        <p:spPr/>
        <p:txBody>
          <a:bodyPr/>
          <a:lstStyle/>
          <a:p>
            <a:fld id="{46CB1BC0-3BBB-5148-866E-5F72B0D631B6}" type="slidenum">
              <a:rPr lang="de-DE" smtClean="0"/>
              <a:t>59</a:t>
            </a:fld>
            <a:endParaRPr lang="de-DE"/>
          </a:p>
        </p:txBody>
      </p:sp>
    </p:spTree>
    <p:extLst>
      <p:ext uri="{BB962C8B-B14F-4D97-AF65-F5344CB8AC3E}">
        <p14:creationId xmlns:p14="http://schemas.microsoft.com/office/powerpoint/2010/main" val="2882263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C4C4C"/>
                </a:solidFill>
                <a:latin typeface="Calibri" panose="020F0502020204030204" pitchFamily="34" charset="0"/>
                <a:ea typeface="Microsoft Sans Serif" panose="020B0604020202020204" pitchFamily="34" charset="0"/>
                <a:cs typeface="Calibri" panose="020F0502020204030204" pitchFamily="34" charset="0"/>
              </a:rPr>
              <a:t>The GEP Measurement Framework has strong linkages with many of the SGDs. It has 14 direct links to 10 of the 17 SDGs.</a:t>
            </a:r>
            <a:endParaRPr lang="en-CA" sz="1200" dirty="0">
              <a:solidFill>
                <a:srgbClr val="4C4C4C"/>
              </a:solidFill>
              <a:latin typeface="Calibri" panose="020F0502020204030204" pitchFamily="34" charset="0"/>
              <a:ea typeface="Microsoft Sans Serif" panose="020B0604020202020204" pitchFamily="34" charset="0"/>
              <a:cs typeface="Calibri" panose="020F0502020204030204" pitchFamily="34" charset="0"/>
            </a:endParaRPr>
          </a:p>
          <a:p>
            <a:r>
              <a:rPr lang="en-CA" sz="1200" b="0" i="0" u="none" strike="noStrike" kern="1200" baseline="0" dirty="0">
                <a:solidFill>
                  <a:schemeClr val="tx1"/>
                </a:solidFill>
                <a:latin typeface="+mn-lt"/>
                <a:ea typeface="+mn-ea"/>
                <a:cs typeface="+mn-cs"/>
              </a:rPr>
              <a:t>Regardless of the nature of its future use, the GEP Measurement Framework constitutes a useful tool in bridging national and international assessment of progress and assisting countries as they seek to monitor and deliver on the SDGs. This will help not only in the monitoring process but also in the integration and articulation of policies by enhancing the linkages between IGE policies to the overall objectives of sustainable development. </a:t>
            </a:r>
            <a:endParaRPr lang="en-CA" dirty="0"/>
          </a:p>
        </p:txBody>
      </p:sp>
      <p:sp>
        <p:nvSpPr>
          <p:cNvPr id="4" name="Slide Number Placeholder 3"/>
          <p:cNvSpPr>
            <a:spLocks noGrp="1"/>
          </p:cNvSpPr>
          <p:nvPr>
            <p:ph type="sldNum" sz="quarter" idx="5"/>
          </p:nvPr>
        </p:nvSpPr>
        <p:spPr/>
        <p:txBody>
          <a:bodyPr/>
          <a:lstStyle/>
          <a:p>
            <a:fld id="{46CB1BC0-3BBB-5148-866E-5F72B0D631B6}" type="slidenum">
              <a:rPr lang="de-DE" smtClean="0"/>
              <a:t>60</a:t>
            </a:fld>
            <a:endParaRPr lang="de-DE"/>
          </a:p>
        </p:txBody>
      </p:sp>
    </p:spTree>
    <p:extLst>
      <p:ext uri="{BB962C8B-B14F-4D97-AF65-F5344CB8AC3E}">
        <p14:creationId xmlns:p14="http://schemas.microsoft.com/office/powerpoint/2010/main" val="34615061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C4C4C"/>
                </a:solidFill>
                <a:latin typeface="Calibri" panose="020F0502020204030204" pitchFamily="34" charset="0"/>
                <a:ea typeface="Microsoft Sans Serif" panose="020B0604020202020204" pitchFamily="34" charset="0"/>
                <a:cs typeface="Calibri" panose="020F0502020204030204" pitchFamily="34" charset="0"/>
              </a:rPr>
              <a:t>The GEP Measurement Framework has strong linkages with many of the SGDs. It has 14 direct links to 10 of the 17 SDGs.</a:t>
            </a:r>
            <a:endParaRPr lang="en-CA" sz="1200" dirty="0">
              <a:solidFill>
                <a:srgbClr val="4C4C4C"/>
              </a:solidFill>
              <a:latin typeface="Calibri" panose="020F0502020204030204" pitchFamily="34" charset="0"/>
              <a:ea typeface="Microsoft Sans Serif" panose="020B0604020202020204" pitchFamily="34" charset="0"/>
              <a:cs typeface="Calibri" panose="020F0502020204030204" pitchFamily="34" charset="0"/>
            </a:endParaRPr>
          </a:p>
          <a:p>
            <a:r>
              <a:rPr lang="en-CA" sz="1200" b="0" i="0" u="none" strike="noStrike" kern="1200" baseline="0" dirty="0">
                <a:solidFill>
                  <a:schemeClr val="tx1"/>
                </a:solidFill>
                <a:latin typeface="+mn-lt"/>
                <a:ea typeface="+mn-ea"/>
                <a:cs typeface="+mn-cs"/>
              </a:rPr>
              <a:t>Regardless of the nature of its future use, the GEP Measurement Framework constitutes a useful tool in bridging national and international assessment of progress and assisting countries as they seek to monitor and deliver on the SDGs. This will help not only in the monitoring process but also in the integration and articulation of policies by enhancing the linkages between IGE policies to the overall objectives of sustainable development. </a:t>
            </a:r>
            <a:endParaRPr lang="en-CA" dirty="0"/>
          </a:p>
        </p:txBody>
      </p:sp>
      <p:sp>
        <p:nvSpPr>
          <p:cNvPr id="4" name="Slide Number Placeholder 3"/>
          <p:cNvSpPr>
            <a:spLocks noGrp="1"/>
          </p:cNvSpPr>
          <p:nvPr>
            <p:ph type="sldNum" sz="quarter" idx="5"/>
          </p:nvPr>
        </p:nvSpPr>
        <p:spPr/>
        <p:txBody>
          <a:bodyPr/>
          <a:lstStyle/>
          <a:p>
            <a:fld id="{46CB1BC0-3BBB-5148-866E-5F72B0D631B6}" type="slidenum">
              <a:rPr lang="de-DE" smtClean="0"/>
              <a:t>61</a:t>
            </a:fld>
            <a:endParaRPr lang="de-DE"/>
          </a:p>
        </p:txBody>
      </p:sp>
    </p:spTree>
    <p:extLst>
      <p:ext uri="{BB962C8B-B14F-4D97-AF65-F5344CB8AC3E}">
        <p14:creationId xmlns:p14="http://schemas.microsoft.com/office/powerpoint/2010/main" val="28868516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146800" cy="3457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9955FC-5269-4013-8949-7302CA9D9FDB}" type="slidenum">
              <a:rPr lang="en-GB" smtClean="0">
                <a:solidFill>
                  <a:prstClr val="black"/>
                </a:solidFill>
              </a:rPr>
              <a:pPr/>
              <a:t>62</a:t>
            </a:fld>
            <a:endParaRPr lang="en-GB">
              <a:solidFill>
                <a:prstClr val="black"/>
              </a:solidFill>
            </a:endParaRPr>
          </a:p>
        </p:txBody>
      </p:sp>
    </p:spTree>
    <p:extLst>
      <p:ext uri="{BB962C8B-B14F-4D97-AF65-F5344CB8AC3E}">
        <p14:creationId xmlns:p14="http://schemas.microsoft.com/office/powerpoint/2010/main" val="17579469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146800" cy="3457575"/>
          </a:xfrm>
        </p:spPr>
      </p:sp>
      <p:sp>
        <p:nvSpPr>
          <p:cNvPr id="3" name="Notes Placeholder 2"/>
          <p:cNvSpPr>
            <a:spLocks noGrp="1"/>
          </p:cNvSpPr>
          <p:nvPr>
            <p:ph type="body" idx="1"/>
          </p:nvPr>
        </p:nvSpPr>
        <p:spPr/>
        <p:txBody>
          <a:bodyPr/>
          <a:lstStyle/>
          <a:p>
            <a:r>
              <a:rPr lang="en-CA" sz="1200" b="0" i="0" u="none" strike="noStrike" kern="1200" baseline="0" dirty="0">
                <a:solidFill>
                  <a:schemeClr val="tx1"/>
                </a:solidFill>
                <a:latin typeface="+mn-lt"/>
                <a:ea typeface="+mn-ea"/>
                <a:cs typeface="+mn-cs"/>
              </a:rPr>
              <a:t>Green economy progress on each individual indicator is measured as the ratio between the actual change observed and the desired change with respect to a target for that indicator.</a:t>
            </a:r>
            <a:endParaRPr lang="en-US" dirty="0"/>
          </a:p>
        </p:txBody>
      </p:sp>
      <p:sp>
        <p:nvSpPr>
          <p:cNvPr id="4" name="Slide Number Placeholder 3"/>
          <p:cNvSpPr>
            <a:spLocks noGrp="1"/>
          </p:cNvSpPr>
          <p:nvPr>
            <p:ph type="sldNum" sz="quarter" idx="10"/>
          </p:nvPr>
        </p:nvSpPr>
        <p:spPr/>
        <p:txBody>
          <a:bodyPr/>
          <a:lstStyle/>
          <a:p>
            <a:fld id="{E19955FC-5269-4013-8949-7302CA9D9FDB}" type="slidenum">
              <a:rPr lang="en-GB" smtClean="0">
                <a:solidFill>
                  <a:prstClr val="black"/>
                </a:solidFill>
              </a:rPr>
              <a:pPr/>
              <a:t>63</a:t>
            </a:fld>
            <a:endParaRPr lang="en-GB">
              <a:solidFill>
                <a:prstClr val="black"/>
              </a:solidFill>
            </a:endParaRPr>
          </a:p>
        </p:txBody>
      </p:sp>
    </p:spTree>
    <p:extLst>
      <p:ext uri="{BB962C8B-B14F-4D97-AF65-F5344CB8AC3E}">
        <p14:creationId xmlns:p14="http://schemas.microsoft.com/office/powerpoint/2010/main" val="18412822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146800" cy="3457575"/>
          </a:xfrm>
        </p:spPr>
      </p:sp>
      <p:sp>
        <p:nvSpPr>
          <p:cNvPr id="3" name="Notes Placeholder 2"/>
          <p:cNvSpPr>
            <a:spLocks noGrp="1"/>
          </p:cNvSpPr>
          <p:nvPr>
            <p:ph type="body" idx="1"/>
          </p:nvPr>
        </p:nvSpPr>
        <p:spPr/>
        <p:txBody>
          <a:bodyPr/>
          <a:lstStyle/>
          <a:p>
            <a:r>
              <a:rPr lang="en-CA" sz="1200" b="0" i="0" u="none" strike="noStrike" kern="1200" baseline="0" dirty="0">
                <a:solidFill>
                  <a:schemeClr val="tx1"/>
                </a:solidFill>
                <a:latin typeface="+mn-lt"/>
                <a:ea typeface="+mn-ea"/>
                <a:cs typeface="+mn-cs"/>
              </a:rPr>
              <a:t>Green economy progress in the multidimensional case is measured by the aggregation of progress across indicators for each country into a composite index. This index provides an overall picture of progress achieved by each country and allows cross-country comparisons within peer groups of countries. For a meaningful comparison across indicators within a country and across countries, a weighting system combines progress across different indicators and emphasises the areas most in need of improvement. This is, in essence, the GEP Index.</a:t>
            </a:r>
            <a:endParaRPr lang="en-US" dirty="0"/>
          </a:p>
        </p:txBody>
      </p:sp>
      <p:sp>
        <p:nvSpPr>
          <p:cNvPr id="4" name="Slide Number Placeholder 3"/>
          <p:cNvSpPr>
            <a:spLocks noGrp="1"/>
          </p:cNvSpPr>
          <p:nvPr>
            <p:ph type="sldNum" sz="quarter" idx="10"/>
          </p:nvPr>
        </p:nvSpPr>
        <p:spPr/>
        <p:txBody>
          <a:bodyPr/>
          <a:lstStyle/>
          <a:p>
            <a:fld id="{E19955FC-5269-4013-8949-7302CA9D9FDB}" type="slidenum">
              <a:rPr lang="en-GB" smtClean="0">
                <a:solidFill>
                  <a:prstClr val="black"/>
                </a:solidFill>
              </a:rPr>
              <a:pPr/>
              <a:t>64</a:t>
            </a:fld>
            <a:endParaRPr lang="en-GB">
              <a:solidFill>
                <a:prstClr val="black"/>
              </a:solidFill>
            </a:endParaRPr>
          </a:p>
        </p:txBody>
      </p:sp>
    </p:spTree>
    <p:extLst>
      <p:ext uri="{BB962C8B-B14F-4D97-AF65-F5344CB8AC3E}">
        <p14:creationId xmlns:p14="http://schemas.microsoft.com/office/powerpoint/2010/main" val="17387946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146800" cy="3457575"/>
          </a:xfrm>
        </p:spPr>
      </p:sp>
      <p:sp>
        <p:nvSpPr>
          <p:cNvPr id="3" name="Notes Placeholder 2"/>
          <p:cNvSpPr>
            <a:spLocks noGrp="1"/>
          </p:cNvSpPr>
          <p:nvPr>
            <p:ph type="body" idx="1"/>
          </p:nvPr>
        </p:nvSpPr>
        <p:spPr/>
        <p:txBody>
          <a:bodyPr/>
          <a:lstStyle/>
          <a:p>
            <a:r>
              <a:rPr lang="en-CA" sz="1200" b="0" i="0" u="none" strike="noStrike" kern="1200" baseline="0" dirty="0">
                <a:solidFill>
                  <a:schemeClr val="tx1"/>
                </a:solidFill>
                <a:latin typeface="+mn-lt"/>
                <a:ea typeface="+mn-ea"/>
                <a:cs typeface="+mn-cs"/>
              </a:rPr>
              <a:t>Finally, to assess GEP relative to planetary boundaries, the progress achieved in the GEP Index indicators is compared with progress made in the indicators of the Dashboard of Sustainability. The purpose is to highlight whether planetary boundaries have been overstepped. It should be noted that the thresholds of indicators in the Dashboard and of some indicators in the GEP Index are determined on the basis of scientific literature, while other thresholds in the GEP Index are empirically determined. </a:t>
            </a:r>
          </a:p>
          <a:p>
            <a:endParaRPr lang="en-CA" sz="1200" b="0" i="0" u="none" strike="noStrike" kern="1200" baseline="0" dirty="0">
              <a:solidFill>
                <a:schemeClr val="tx1"/>
              </a:solidFill>
              <a:latin typeface="+mn-lt"/>
              <a:ea typeface="+mn-ea"/>
              <a:cs typeface="+mn-cs"/>
            </a:endParaRPr>
          </a:p>
          <a:p>
            <a:r>
              <a:rPr lang="en-CA" sz="1200" b="0" i="0" u="none" strike="noStrike" kern="1200" baseline="0" dirty="0">
                <a:solidFill>
                  <a:schemeClr val="tx1"/>
                </a:solidFill>
                <a:latin typeface="+mn-lt"/>
                <a:ea typeface="+mn-ea"/>
                <a:cs typeface="+mn-cs"/>
              </a:rPr>
              <a:t>Although the GEP Index should not be combined with the Dashboard of Sustainability as a composite measure of sustainable development, the information from the two instruments can, nonetheless, tell us which countries are in more favourable positions than others. This methodology allows us to rank all Index–Dashboard profiles but not to combine the index and dashboard information into a synthetic index. The ranking is produced by applying the Protective Criterion, which allows us to order countries in terms of their worst achievement but considering only the dimensions on which they differ. When comparing countries’ progress based on the GEP Index and the Dashboard, countries are ranked according to their least-performing type of progress, based on the principle of Priority to the Worst Achievement. This methodology sends the policy message that a country making substantial progress on only a few aspects of an IGE will not necessarily be doing better than one that is moving forward in all areas. Ranking countries based on the area in which they are making the least progress gives countries the incentive to implement a more balanced and integrated policy approach that is aimed at moving forward across the broad spectrum of an IGE.</a:t>
            </a:r>
          </a:p>
          <a:p>
            <a:endParaRPr lang="en-US" dirty="0"/>
          </a:p>
        </p:txBody>
      </p:sp>
      <p:sp>
        <p:nvSpPr>
          <p:cNvPr id="4" name="Slide Number Placeholder 3"/>
          <p:cNvSpPr>
            <a:spLocks noGrp="1"/>
          </p:cNvSpPr>
          <p:nvPr>
            <p:ph type="sldNum" sz="quarter" idx="10"/>
          </p:nvPr>
        </p:nvSpPr>
        <p:spPr/>
        <p:txBody>
          <a:bodyPr/>
          <a:lstStyle/>
          <a:p>
            <a:fld id="{E19955FC-5269-4013-8949-7302CA9D9FDB}" type="slidenum">
              <a:rPr lang="en-GB" smtClean="0">
                <a:solidFill>
                  <a:prstClr val="black"/>
                </a:solidFill>
              </a:rPr>
              <a:pPr/>
              <a:t>65</a:t>
            </a:fld>
            <a:endParaRPr lang="en-GB">
              <a:solidFill>
                <a:prstClr val="black"/>
              </a:solidFill>
            </a:endParaRPr>
          </a:p>
        </p:txBody>
      </p:sp>
    </p:spTree>
    <p:extLst>
      <p:ext uri="{BB962C8B-B14F-4D97-AF65-F5344CB8AC3E}">
        <p14:creationId xmlns:p14="http://schemas.microsoft.com/office/powerpoint/2010/main" val="674779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image presents in more</a:t>
            </a:r>
            <a:r>
              <a:rPr lang="en-US" baseline="0" dirty="0"/>
              <a:t> detail the role of various assessments, including the use of indicators and models to support different stages of the policymaking process. It begins to highlight the synergies between using indicators to bridge past and future (scenario-based) performance. The following sections will present indicators for the different steps in the policymaking cycle: issue identification; policy formulation and assessment; and monitoring and evaluation.</a:t>
            </a:r>
            <a:endParaRPr lang="en-US" dirty="0"/>
          </a:p>
          <a:p>
            <a:endParaRPr lang="en-US" dirty="0"/>
          </a:p>
          <a:p>
            <a:r>
              <a:rPr lang="en-US" dirty="0"/>
              <a:t>Source</a:t>
            </a:r>
            <a:r>
              <a:rPr lang="it-IT" dirty="0"/>
              <a:t>:</a:t>
            </a:r>
            <a:r>
              <a:rPr lang="it-IT" baseline="0" dirty="0"/>
              <a:t> </a:t>
            </a:r>
            <a:r>
              <a:rPr lang="en-US" baseline="0" dirty="0"/>
              <a:t>UNEP, 2014: Using models for Green Economy policymaking.</a:t>
            </a:r>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8</a:t>
            </a:fld>
            <a:endParaRPr lang="de-DE"/>
          </a:p>
        </p:txBody>
      </p:sp>
    </p:spTree>
    <p:extLst>
      <p:ext uri="{BB962C8B-B14F-4D97-AF65-F5344CB8AC3E}">
        <p14:creationId xmlns:p14="http://schemas.microsoft.com/office/powerpoint/2010/main" val="1595353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a:solidFill>
                  <a:schemeClr val="tx1"/>
                </a:solidFill>
                <a:latin typeface="+mn-lt"/>
                <a:ea typeface="+mn-ea"/>
                <a:cs typeface="+mn-cs"/>
              </a:rPr>
              <a:t>For a “good”, the </a:t>
            </a:r>
            <a:r>
              <a:rPr lang="en-CA" sz="1200" b="1" i="0" u="none" strike="noStrike" kern="1200" baseline="0" dirty="0">
                <a:solidFill>
                  <a:schemeClr val="tx1"/>
                </a:solidFill>
                <a:latin typeface="+mn-lt"/>
                <a:ea typeface="+mn-ea"/>
                <a:cs typeface="+mn-cs"/>
              </a:rPr>
              <a:t>target</a:t>
            </a:r>
            <a:r>
              <a:rPr lang="en-CA" sz="1200" b="0" i="0" u="none" strike="noStrike" kern="1200" baseline="0" dirty="0">
                <a:solidFill>
                  <a:schemeClr val="tx1"/>
                </a:solidFill>
                <a:latin typeface="+mn-lt"/>
                <a:ea typeface="+mn-ea"/>
                <a:cs typeface="+mn-cs"/>
              </a:rPr>
              <a:t> of a country is calculated on the basis of the 10 per cent best performing countries in the distribution. In other words, a country should achieve a target that is based on an increase in </a:t>
            </a:r>
            <a:r>
              <a:rPr lang="en-CA" sz="1200" b="0" i="1" u="none" strike="noStrike" kern="1200" baseline="0" dirty="0">
                <a:solidFill>
                  <a:schemeClr val="tx1"/>
                </a:solidFill>
                <a:latin typeface="+mn-lt"/>
                <a:ea typeface="+mn-ea"/>
                <a:cs typeface="+mn-cs"/>
              </a:rPr>
              <a:t>y </a:t>
            </a:r>
            <a:r>
              <a:rPr lang="en-CA" sz="1200" b="0" i="0" u="none" strike="noStrike" kern="1200" baseline="0" dirty="0">
                <a:solidFill>
                  <a:schemeClr val="tx1"/>
                </a:solidFill>
                <a:latin typeface="+mn-lt"/>
                <a:ea typeface="+mn-ea"/>
                <a:cs typeface="+mn-cs"/>
              </a:rPr>
              <a:t>that is at least as good as the one achieved by the 10 per cent best performing countries in its relevant comparison group. Similarly, for a “bad”, the </a:t>
            </a:r>
            <a:r>
              <a:rPr lang="en-CA" sz="1200" b="1" i="0" u="none" strike="noStrike" kern="1200" baseline="0" dirty="0">
                <a:solidFill>
                  <a:schemeClr val="tx1"/>
                </a:solidFill>
                <a:latin typeface="+mn-lt"/>
                <a:ea typeface="+mn-ea"/>
                <a:cs typeface="+mn-cs"/>
              </a:rPr>
              <a:t>target</a:t>
            </a:r>
            <a:r>
              <a:rPr lang="en-CA" sz="1200" b="0" i="0" u="none" strike="noStrike" kern="1200" baseline="0" dirty="0">
                <a:solidFill>
                  <a:schemeClr val="tx1"/>
                </a:solidFill>
                <a:latin typeface="+mn-lt"/>
                <a:ea typeface="+mn-ea"/>
                <a:cs typeface="+mn-cs"/>
              </a:rPr>
              <a:t> of the country is set to achieve a reduction as significant as the reduction of the 10 per cent best performing countries in the relevant comparison group. In other words, a country should have as a target a reduction in </a:t>
            </a:r>
            <a:r>
              <a:rPr lang="en-CA" sz="1200" b="0" i="1" u="none" strike="noStrike" kern="1200" baseline="0" dirty="0">
                <a:solidFill>
                  <a:schemeClr val="tx1"/>
                </a:solidFill>
                <a:latin typeface="+mn-lt"/>
                <a:ea typeface="+mn-ea"/>
                <a:cs typeface="+mn-cs"/>
              </a:rPr>
              <a:t>y </a:t>
            </a:r>
            <a:r>
              <a:rPr lang="en-CA" sz="1200" b="0" i="0" u="none" strike="noStrike" kern="1200" baseline="0" dirty="0">
                <a:solidFill>
                  <a:schemeClr val="tx1"/>
                </a:solidFill>
                <a:latin typeface="+mn-lt"/>
                <a:ea typeface="+mn-ea"/>
                <a:cs typeface="+mn-cs"/>
              </a:rPr>
              <a:t>that is as big as the one achieved by the 10 per cent best performing countries in the relevant comparison group. </a:t>
            </a:r>
          </a:p>
          <a:p>
            <a:endParaRPr lang="en-CA" sz="1200" b="0" i="0" u="none" strike="noStrike" kern="1200" baseline="0" dirty="0">
              <a:solidFill>
                <a:schemeClr val="tx1"/>
              </a:solidFill>
              <a:latin typeface="+mn-lt"/>
              <a:ea typeface="+mn-ea"/>
              <a:cs typeface="+mn-cs"/>
            </a:endParaRPr>
          </a:p>
          <a:p>
            <a:r>
              <a:rPr lang="en-CA" sz="1200" b="1" i="0" u="none" strike="noStrike" kern="1200" baseline="0" dirty="0">
                <a:solidFill>
                  <a:schemeClr val="tx1"/>
                </a:solidFill>
                <a:latin typeface="+mn-lt"/>
                <a:ea typeface="+mn-ea"/>
                <a:cs typeface="+mn-cs"/>
              </a:rPr>
              <a:t>Thresholds </a:t>
            </a:r>
            <a:r>
              <a:rPr lang="en-CA" sz="1200" b="0" i="0" u="none" strike="noStrike" kern="1200" baseline="0" dirty="0">
                <a:solidFill>
                  <a:schemeClr val="tx1"/>
                </a:solidFill>
                <a:latin typeface="+mn-lt"/>
                <a:ea typeface="+mn-ea"/>
                <a:cs typeface="+mn-cs"/>
              </a:rPr>
              <a:t>are determined based on the data and internationally recognised scientific sources. For “goods” (“</a:t>
            </a:r>
            <a:r>
              <a:rPr lang="en-CA" sz="1200" b="0" i="0" u="none" strike="noStrike" kern="1200" baseline="0" dirty="0" err="1">
                <a:solidFill>
                  <a:schemeClr val="tx1"/>
                </a:solidFill>
                <a:latin typeface="+mn-lt"/>
                <a:ea typeface="+mn-ea"/>
                <a:cs typeface="+mn-cs"/>
              </a:rPr>
              <a:t>bads</a:t>
            </a:r>
            <a:r>
              <a:rPr lang="en-CA" sz="1200" b="0" i="0" u="none" strike="noStrike" kern="1200" baseline="0" dirty="0">
                <a:solidFill>
                  <a:schemeClr val="tx1"/>
                </a:solidFill>
                <a:latin typeface="+mn-lt"/>
                <a:ea typeface="+mn-ea"/>
                <a:cs typeface="+mn-cs"/>
              </a:rPr>
              <a:t>”), the value of the threshold is set at the value of the 25th (75th) percentile of the distribution in 2004. Countries should never go below (or above) the value achieved by the bottom 25 per cent (top 75 per cent) of countries in 2004 for this indicator. Internationally recognised scientific sources are used for environmental indicators, including recommendations on air pollution from the World Health Organization (WHO, 2014); on material footprint per capita from Stefan </a:t>
            </a:r>
            <a:r>
              <a:rPr lang="en-CA" sz="1200" b="0" i="0" u="none" strike="noStrike" kern="1200" baseline="0" dirty="0" err="1">
                <a:solidFill>
                  <a:schemeClr val="tx1"/>
                </a:solidFill>
                <a:latin typeface="+mn-lt"/>
                <a:ea typeface="+mn-ea"/>
                <a:cs typeface="+mn-cs"/>
              </a:rPr>
              <a:t>Bringezu</a:t>
            </a:r>
            <a:r>
              <a:rPr lang="en-CA" sz="1200" b="0" i="0" u="none" strike="noStrike" kern="1200" baseline="0" dirty="0">
                <a:solidFill>
                  <a:schemeClr val="tx1"/>
                </a:solidFill>
                <a:latin typeface="+mn-lt"/>
                <a:ea typeface="+mn-ea"/>
                <a:cs typeface="+mn-cs"/>
              </a:rPr>
              <a:t> (2015); and on protected areas from Aichi Biodiversity Targets (</a:t>
            </a:r>
            <a:r>
              <a:rPr lang="en-CA" sz="1200" b="0" i="0" u="none" strike="noStrike" kern="1200" baseline="0" dirty="0" err="1">
                <a:solidFill>
                  <a:schemeClr val="tx1"/>
                </a:solidFill>
                <a:latin typeface="+mn-lt"/>
                <a:ea typeface="+mn-ea"/>
                <a:cs typeface="+mn-cs"/>
              </a:rPr>
              <a:t>Leadly</a:t>
            </a:r>
            <a:r>
              <a:rPr lang="en-CA" sz="1200" b="0" i="0" u="none" strike="noStrike" kern="1200" baseline="0" dirty="0">
                <a:solidFill>
                  <a:schemeClr val="tx1"/>
                </a:solidFill>
                <a:latin typeface="+mn-lt"/>
                <a:ea typeface="+mn-ea"/>
                <a:cs typeface="+mn-cs"/>
              </a:rPr>
              <a:t> et. al., 2014). </a:t>
            </a:r>
            <a:endParaRPr lang="en-CA" dirty="0"/>
          </a:p>
        </p:txBody>
      </p:sp>
      <p:sp>
        <p:nvSpPr>
          <p:cNvPr id="4" name="Slide Number Placeholder 3"/>
          <p:cNvSpPr>
            <a:spLocks noGrp="1"/>
          </p:cNvSpPr>
          <p:nvPr>
            <p:ph type="sldNum" sz="quarter" idx="5"/>
          </p:nvPr>
        </p:nvSpPr>
        <p:spPr/>
        <p:txBody>
          <a:bodyPr/>
          <a:lstStyle/>
          <a:p>
            <a:fld id="{46CB1BC0-3BBB-5148-866E-5F72B0D631B6}" type="slidenum">
              <a:rPr lang="de-DE" smtClean="0"/>
              <a:t>66</a:t>
            </a:fld>
            <a:endParaRPr lang="de-DE"/>
          </a:p>
        </p:txBody>
      </p:sp>
    </p:spTree>
    <p:extLst>
      <p:ext uri="{BB962C8B-B14F-4D97-AF65-F5344CB8AC3E}">
        <p14:creationId xmlns:p14="http://schemas.microsoft.com/office/powerpoint/2010/main" val="18971663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146800" cy="3457575"/>
          </a:xfrm>
        </p:spPr>
      </p:sp>
      <p:sp>
        <p:nvSpPr>
          <p:cNvPr id="3" name="Notes Placeholder 2"/>
          <p:cNvSpPr>
            <a:spLocks noGrp="1"/>
          </p:cNvSpPr>
          <p:nvPr>
            <p:ph type="body" idx="1"/>
          </p:nvPr>
        </p:nvSpPr>
        <p:spPr/>
        <p:txBody>
          <a:bodyPr/>
          <a:lstStyle/>
          <a:p>
            <a:r>
              <a:rPr lang="en-CA" sz="1200" b="0" i="0" u="none" strike="noStrike" kern="1200" baseline="0" dirty="0">
                <a:solidFill>
                  <a:schemeClr val="tx1"/>
                </a:solidFill>
                <a:latin typeface="+mn-lt"/>
                <a:ea typeface="+mn-ea"/>
                <a:cs typeface="+mn-cs"/>
              </a:rPr>
              <a:t>Given data availability, it was possible to calculate progress for 13 indicators for the two data points of analysis, 2004 and 2014, for a total of 105 countries. The table presents summary statistics for these 13 indicators (to later be aggregated into the GEP Index, which will be covered in the next section). </a:t>
            </a:r>
            <a:r>
              <a:rPr lang="en-CA" sz="1200" b="1" i="0" u="none" strike="noStrike" kern="1200" baseline="0" dirty="0">
                <a:solidFill>
                  <a:schemeClr val="tx1"/>
                </a:solidFill>
                <a:latin typeface="+mn-lt"/>
                <a:ea typeface="+mn-ea"/>
                <a:cs typeface="+mn-cs"/>
              </a:rPr>
              <a:t>On average, progress by countries in the sample was highest on the indicators measuring education, life expectancy, gender inequality and energy use, meaning education and life expectancy increased while gender inequality and energy use decreased. </a:t>
            </a:r>
            <a:r>
              <a:rPr lang="en-CA" sz="1200" b="0" i="0" u="none" strike="noStrike" kern="1200" baseline="0" dirty="0">
                <a:solidFill>
                  <a:schemeClr val="tx1"/>
                </a:solidFill>
                <a:latin typeface="+mn-lt"/>
                <a:ea typeface="+mn-ea"/>
                <a:cs typeface="+mn-cs"/>
              </a:rPr>
              <a:t>On the other hand, </a:t>
            </a:r>
            <a:r>
              <a:rPr lang="en-CA" sz="1200" b="1" i="0" u="none" strike="noStrike" kern="1200" baseline="0" dirty="0">
                <a:solidFill>
                  <a:schemeClr val="tx1"/>
                </a:solidFill>
                <a:latin typeface="+mn-lt"/>
                <a:ea typeface="+mn-ea"/>
                <a:cs typeface="+mn-cs"/>
              </a:rPr>
              <a:t>material footprint and air pollution saw, on average, the most significant regress, with material footprint and air pollution increasing. </a:t>
            </a:r>
          </a:p>
          <a:p>
            <a:endParaRPr lang="en-CA" sz="1200" b="1"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19955FC-5269-4013-8949-7302CA9D9FDB}" type="slidenum">
              <a:rPr lang="en-GB" smtClean="0">
                <a:solidFill>
                  <a:prstClr val="black"/>
                </a:solidFill>
              </a:rPr>
              <a:pPr/>
              <a:t>67</a:t>
            </a:fld>
            <a:endParaRPr lang="en-GB">
              <a:solidFill>
                <a:prstClr val="black"/>
              </a:solidFill>
            </a:endParaRPr>
          </a:p>
        </p:txBody>
      </p:sp>
    </p:spTree>
    <p:extLst>
      <p:ext uri="{BB962C8B-B14F-4D97-AF65-F5344CB8AC3E}">
        <p14:creationId xmlns:p14="http://schemas.microsoft.com/office/powerpoint/2010/main" val="7005611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146800" cy="3457575"/>
          </a:xfrm>
        </p:spPr>
      </p:sp>
      <p:sp>
        <p:nvSpPr>
          <p:cNvPr id="3" name="Notes Placeholder 2"/>
          <p:cNvSpPr>
            <a:spLocks noGrp="1"/>
          </p:cNvSpPr>
          <p:nvPr>
            <p:ph type="body" idx="1"/>
          </p:nvPr>
        </p:nvSpPr>
        <p:spPr/>
        <p:txBody>
          <a:bodyPr/>
          <a:lstStyle/>
          <a:p>
            <a:r>
              <a:rPr lang="en-CA" sz="1200" b="0" i="0" u="none" strike="noStrike" kern="1200" baseline="0" dirty="0">
                <a:solidFill>
                  <a:schemeClr val="tx1"/>
                </a:solidFill>
                <a:latin typeface="+mn-lt"/>
                <a:ea typeface="+mn-ea"/>
                <a:cs typeface="+mn-cs"/>
              </a:rPr>
              <a:t>The figure shows the values of the GEP Index for each of the 105 countries in the sample. Most of the countries are above the 0 line, meaning that they are making progress towards an Inclusive Green Economy. However, the figure also shows that some countries are making significant regress, such as Mongolia and Uruguay. </a:t>
            </a:r>
            <a:endParaRPr lang="en-US" dirty="0"/>
          </a:p>
        </p:txBody>
      </p:sp>
      <p:sp>
        <p:nvSpPr>
          <p:cNvPr id="4" name="Slide Number Placeholder 3"/>
          <p:cNvSpPr>
            <a:spLocks noGrp="1"/>
          </p:cNvSpPr>
          <p:nvPr>
            <p:ph type="sldNum" sz="quarter" idx="10"/>
          </p:nvPr>
        </p:nvSpPr>
        <p:spPr/>
        <p:txBody>
          <a:bodyPr/>
          <a:lstStyle/>
          <a:p>
            <a:fld id="{E19955FC-5269-4013-8949-7302CA9D9FDB}" type="slidenum">
              <a:rPr lang="en-GB" smtClean="0">
                <a:solidFill>
                  <a:prstClr val="black"/>
                </a:solidFill>
              </a:rPr>
              <a:pPr/>
              <a:t>68</a:t>
            </a:fld>
            <a:endParaRPr lang="en-GB">
              <a:solidFill>
                <a:prstClr val="black"/>
              </a:solidFill>
            </a:endParaRPr>
          </a:p>
        </p:txBody>
      </p:sp>
    </p:spTree>
    <p:extLst>
      <p:ext uri="{BB962C8B-B14F-4D97-AF65-F5344CB8AC3E}">
        <p14:creationId xmlns:p14="http://schemas.microsoft.com/office/powerpoint/2010/main" val="24743375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146800" cy="3457575"/>
          </a:xfrm>
        </p:spPr>
      </p:sp>
      <p:sp>
        <p:nvSpPr>
          <p:cNvPr id="3" name="Notes Placeholder 2"/>
          <p:cNvSpPr>
            <a:spLocks noGrp="1"/>
          </p:cNvSpPr>
          <p:nvPr>
            <p:ph type="body" idx="1"/>
          </p:nvPr>
        </p:nvSpPr>
        <p:spPr/>
        <p:txBody>
          <a:bodyPr/>
          <a:lstStyle/>
          <a:p>
            <a:r>
              <a:rPr lang="de-DE" dirty="0"/>
              <a:t>The </a:t>
            </a:r>
            <a:r>
              <a:rPr lang="en-CA" sz="1200" b="0" i="0" u="none" strike="noStrike" kern="1200" baseline="0" dirty="0">
                <a:solidFill>
                  <a:schemeClr val="tx1"/>
                </a:solidFill>
                <a:latin typeface="+mn-lt"/>
                <a:ea typeface="+mn-ea"/>
                <a:cs typeface="+mn-cs"/>
              </a:rPr>
              <a:t>table shows that, </a:t>
            </a:r>
            <a:r>
              <a:rPr lang="en-CA" sz="1200" b="1" i="0" u="none" strike="noStrike" kern="1200" baseline="0" dirty="0">
                <a:solidFill>
                  <a:schemeClr val="tx1"/>
                </a:solidFill>
                <a:latin typeface="+mn-lt"/>
                <a:ea typeface="+mn-ea"/>
                <a:cs typeface="+mn-cs"/>
              </a:rPr>
              <a:t>on average, countries are experiencing regress in the dashboard indicators. In other words, countries are on average exceeding planetary boundaries. </a:t>
            </a:r>
            <a:r>
              <a:rPr lang="en-CA" sz="1200" b="0" i="0" u="none" strike="noStrike" kern="1200" baseline="0" dirty="0">
                <a:solidFill>
                  <a:schemeClr val="tx1"/>
                </a:solidFill>
                <a:latin typeface="+mn-lt"/>
                <a:ea typeface="+mn-ea"/>
                <a:cs typeface="+mn-cs"/>
              </a:rPr>
              <a:t>The only indicator for which the majority of countries are making progress is the Inclusive Wealth Index, with an average progress of 0.31. One striking result is that, across all indicators, some countries are experiencing significant regress, where progress is lower than -1. In addition, no country has a progress value greater than one for greenhouse gas emissions, one of the areas for which there are significant global concerns in terms of environmental sustainability (</a:t>
            </a:r>
            <a:r>
              <a:rPr lang="en-CA" sz="1200" b="0" i="0" u="none" strike="noStrike" kern="1200" baseline="0" dirty="0" err="1">
                <a:solidFill>
                  <a:schemeClr val="tx1"/>
                </a:solidFill>
                <a:latin typeface="+mn-lt"/>
                <a:ea typeface="+mn-ea"/>
                <a:cs typeface="+mn-cs"/>
              </a:rPr>
              <a:t>Rockstrom</a:t>
            </a:r>
            <a:r>
              <a:rPr lang="en-CA" sz="1200" b="0" i="0" u="none" strike="noStrike" kern="1200" baseline="0" dirty="0">
                <a:solidFill>
                  <a:schemeClr val="tx1"/>
                </a:solidFill>
                <a:latin typeface="+mn-lt"/>
                <a:ea typeface="+mn-ea"/>
                <a:cs typeface="+mn-cs"/>
              </a:rPr>
              <a:t>, J. et al., 2009). </a:t>
            </a:r>
            <a:endParaRPr lang="en-US" dirty="0"/>
          </a:p>
        </p:txBody>
      </p:sp>
      <p:sp>
        <p:nvSpPr>
          <p:cNvPr id="4" name="Slide Number Placeholder 3"/>
          <p:cNvSpPr>
            <a:spLocks noGrp="1"/>
          </p:cNvSpPr>
          <p:nvPr>
            <p:ph type="sldNum" sz="quarter" idx="10"/>
          </p:nvPr>
        </p:nvSpPr>
        <p:spPr/>
        <p:txBody>
          <a:bodyPr/>
          <a:lstStyle/>
          <a:p>
            <a:fld id="{E19955FC-5269-4013-8949-7302CA9D9FDB}" type="slidenum">
              <a:rPr lang="en-GB" smtClean="0">
                <a:solidFill>
                  <a:prstClr val="black"/>
                </a:solidFill>
              </a:rPr>
              <a:pPr/>
              <a:t>69</a:t>
            </a:fld>
            <a:endParaRPr lang="en-GB">
              <a:solidFill>
                <a:prstClr val="black"/>
              </a:solidFill>
            </a:endParaRPr>
          </a:p>
        </p:txBody>
      </p:sp>
    </p:spTree>
    <p:extLst>
      <p:ext uri="{BB962C8B-B14F-4D97-AF65-F5344CB8AC3E}">
        <p14:creationId xmlns:p14="http://schemas.microsoft.com/office/powerpoint/2010/main" val="15497706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146800" cy="34575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panose="020F0502020204030204" pitchFamily="34" charset="0"/>
              </a:rPr>
              <a:t>There are important challenges: increasing material footprint and overstepped planetary boundaries.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cs typeface="Calibri" panose="020F0502020204030204" pitchFamily="34" charset="0"/>
              </a:rPr>
              <a:t>The overall ranking (applying the Protective Criterion) shows that only 17 out of 100 countries were able to make progress in the dashboard and the GEP index.</a:t>
            </a:r>
          </a:p>
          <a:p>
            <a:pPr marL="0" indent="0">
              <a:buFont typeface="Arial" panose="020B0604020202020204" pitchFamily="34" charset="0"/>
              <a:buNone/>
            </a:pPr>
            <a:endParaRPr lang="en-US" dirty="0">
              <a:cs typeface="Calibri" panose="020F0502020204030204" pitchFamily="34" charset="0"/>
            </a:endParaRPr>
          </a:p>
          <a:p>
            <a:pPr marL="0" indent="0">
              <a:buFont typeface="Arial" panose="020B0604020202020204" pitchFamily="34" charset="0"/>
              <a:buNone/>
            </a:pPr>
            <a:r>
              <a:rPr lang="en-US" dirty="0">
                <a:cs typeface="Calibri" panose="020F0502020204030204" pitchFamily="34" charset="0"/>
              </a:rPr>
              <a:t>Methodology is flexible for country application, even across subjects. </a:t>
            </a:r>
            <a:r>
              <a:rPr lang="en-US" sz="2000" dirty="0"/>
              <a:t>Specific indicators reflecting national priorities, sub-national measurement, time frame, etc.</a:t>
            </a:r>
          </a:p>
          <a:p>
            <a:pPr marL="0" indent="0">
              <a:buFont typeface="Arial" panose="020B0604020202020204" pitchFamily="34" charset="0"/>
              <a:buNone/>
            </a:pPr>
            <a:endParaRPr lang="en-US" sz="2000" dirty="0"/>
          </a:p>
          <a:p>
            <a:pPr marL="0" indent="0">
              <a:buFont typeface="Arial" panose="020B0604020202020204" pitchFamily="34" charset="0"/>
              <a:buNone/>
            </a:pPr>
            <a:r>
              <a:rPr lang="en-US" dirty="0"/>
              <a:t>Integration with modelling. </a:t>
            </a:r>
            <a:r>
              <a:rPr lang="en-US" sz="2000" dirty="0"/>
              <a:t>Subset of core indicators that can be tracked when implementing the IGEM, so that we could also see the potential impact on overall progress.</a:t>
            </a:r>
          </a:p>
          <a:p>
            <a:endParaRPr lang="en-US" dirty="0"/>
          </a:p>
        </p:txBody>
      </p:sp>
      <p:sp>
        <p:nvSpPr>
          <p:cNvPr id="4" name="Slide Number Placeholder 3"/>
          <p:cNvSpPr>
            <a:spLocks noGrp="1"/>
          </p:cNvSpPr>
          <p:nvPr>
            <p:ph type="sldNum" sz="quarter" idx="10"/>
          </p:nvPr>
        </p:nvSpPr>
        <p:spPr/>
        <p:txBody>
          <a:bodyPr/>
          <a:lstStyle/>
          <a:p>
            <a:fld id="{E19955FC-5269-4013-8949-7302CA9D9FDB}" type="slidenum">
              <a:rPr lang="en-GB" smtClean="0">
                <a:solidFill>
                  <a:prstClr val="black"/>
                </a:solidFill>
              </a:rPr>
              <a:pPr/>
              <a:t>70</a:t>
            </a:fld>
            <a:endParaRPr lang="en-GB">
              <a:solidFill>
                <a:prstClr val="black"/>
              </a:solidFill>
            </a:endParaRPr>
          </a:p>
        </p:txBody>
      </p:sp>
    </p:spTree>
    <p:extLst>
      <p:ext uri="{BB962C8B-B14F-4D97-AF65-F5344CB8AC3E}">
        <p14:creationId xmlns:p14="http://schemas.microsoft.com/office/powerpoint/2010/main" val="23585509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CB1BC0-3BBB-5148-866E-5F72B0D631B6}" type="slidenum">
              <a:rPr lang="de-DE" smtClean="0"/>
              <a:t>71</a:t>
            </a:fld>
            <a:endParaRPr lang="de-DE"/>
          </a:p>
        </p:txBody>
      </p:sp>
    </p:spTree>
    <p:extLst>
      <p:ext uri="{BB962C8B-B14F-4D97-AF65-F5344CB8AC3E}">
        <p14:creationId xmlns:p14="http://schemas.microsoft.com/office/powerpoint/2010/main" val="1350198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lgn="l"/>
            <a:r>
              <a:rPr lang="en-US" dirty="0"/>
              <a:t>Potential issues, present and/or upcoming, may have various causes: environmental, social and economic.</a:t>
            </a:r>
          </a:p>
          <a:p>
            <a:pPr marL="0" lvl="1" indent="0" algn="l"/>
            <a:r>
              <a:rPr lang="it-IT" dirty="0"/>
              <a:t>The outcomes of these issues, as well IGE interventions, can also affect </a:t>
            </a:r>
            <a:r>
              <a:rPr lang="en-US" dirty="0"/>
              <a:t>environmental, social and economic indicators.</a:t>
            </a:r>
            <a:endParaRPr lang="it-IT" dirty="0"/>
          </a:p>
          <a:p>
            <a:pPr marL="342900" indent="-342900"/>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10</a:t>
            </a:fld>
            <a:endParaRPr lang="de-DE"/>
          </a:p>
        </p:txBody>
      </p:sp>
    </p:spTree>
    <p:extLst>
      <p:ext uri="{BB962C8B-B14F-4D97-AF65-F5344CB8AC3E}">
        <p14:creationId xmlns:p14="http://schemas.microsoft.com/office/powerpoint/2010/main" val="3716758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Segoe UI" panose="020B0502040204020203" pitchFamily="34" charset="0"/>
              </a:rPr>
              <a:t>The combination of different indicators for the analysis of simultaneous environmental, social and economic trends is essential for identifying potential issues, present and/or upcoming, and clearly determines their causes and effects within and across sectors.</a:t>
            </a:r>
            <a:endParaRPr lang="fr-CH" dirty="0"/>
          </a:p>
          <a:p>
            <a:endParaRPr lang="fr-CH" dirty="0"/>
          </a:p>
          <a:p>
            <a:r>
              <a:rPr lang="en-US" noProof="0" dirty="0"/>
              <a:t>Question for students: To what extent do the indicators on this slide cover environmental, social and economic factors?</a:t>
            </a:r>
          </a:p>
          <a:p>
            <a:endParaRPr lang="en-US" dirty="0"/>
          </a:p>
        </p:txBody>
      </p:sp>
      <p:sp>
        <p:nvSpPr>
          <p:cNvPr id="4" name="Slide Number Placeholder 3"/>
          <p:cNvSpPr>
            <a:spLocks noGrp="1"/>
          </p:cNvSpPr>
          <p:nvPr>
            <p:ph type="sldNum" sz="quarter" idx="5"/>
          </p:nvPr>
        </p:nvSpPr>
        <p:spPr/>
        <p:txBody>
          <a:bodyPr/>
          <a:lstStyle/>
          <a:p>
            <a:fld id="{46CB1BC0-3BBB-5148-866E-5F72B0D631B6}" type="slidenum">
              <a:rPr lang="de-DE" smtClean="0"/>
              <a:t>11</a:t>
            </a:fld>
            <a:endParaRPr lang="de-DE"/>
          </a:p>
        </p:txBody>
      </p:sp>
    </p:spTree>
    <p:extLst>
      <p:ext uri="{BB962C8B-B14F-4D97-AF65-F5344CB8AC3E}">
        <p14:creationId xmlns:p14="http://schemas.microsoft.com/office/powerpoint/2010/main" val="2759856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Source</a:t>
            </a:r>
            <a:r>
              <a:rPr lang="it-IT" dirty="0"/>
              <a:t>:</a:t>
            </a:r>
            <a:r>
              <a:rPr lang="it-IT" baseline="0" dirty="0"/>
              <a:t> </a:t>
            </a:r>
            <a:r>
              <a:rPr lang="en-US" baseline="0" dirty="0"/>
              <a:t>UNEP, 2014: Using models for Green Economy policymaking.</a:t>
            </a:r>
            <a:endParaRPr lang="en-US" dirty="0"/>
          </a:p>
          <a:p>
            <a:pPr marL="457200" lvl="0" indent="-457200">
              <a:buFont typeface="+mj-lt"/>
              <a:buAutoNum type="arabicPeriod"/>
            </a:pPr>
            <a:endParaRPr lang="it-IT" dirty="0"/>
          </a:p>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12</a:t>
            </a:fld>
            <a:endParaRPr lang="de-DE"/>
          </a:p>
        </p:txBody>
      </p:sp>
    </p:spTree>
    <p:extLst>
      <p:ext uri="{BB962C8B-B14F-4D97-AF65-F5344CB8AC3E}">
        <p14:creationId xmlns:p14="http://schemas.microsoft.com/office/powerpoint/2010/main" val="16514810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6.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7" name="Rechteck 16"/>
          <p:cNvSpPr/>
          <p:nvPr userDrawn="1"/>
        </p:nvSpPr>
        <p:spPr>
          <a:xfrm>
            <a:off x="407988" y="873125"/>
            <a:ext cx="11430182" cy="4936491"/>
          </a:xfrm>
          <a:prstGeom prst="rect">
            <a:avLst/>
          </a:prstGeom>
          <a:solidFill>
            <a:srgbClr val="E8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Untertitel 2"/>
          <p:cNvSpPr>
            <a:spLocks noGrp="1"/>
          </p:cNvSpPr>
          <p:nvPr>
            <p:ph type="subTitle" idx="1" hasCustomPrompt="1"/>
          </p:nvPr>
        </p:nvSpPr>
        <p:spPr>
          <a:xfrm>
            <a:off x="1019175" y="3141569"/>
            <a:ext cx="9144000" cy="873330"/>
          </a:xfrm>
          <a:prstGeom prst="rect">
            <a:avLst/>
          </a:prstGeom>
        </p:spPr>
        <p:txBody>
          <a:bodyPr lIns="0"/>
          <a:lstStyle>
            <a:lvl1pPr marL="0" indent="0" algn="l">
              <a:buNone/>
              <a:defRPr sz="2400" baseline="0">
                <a:solidFill>
                  <a:srgbClr val="71A54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Edit master subheading format</a:t>
            </a:r>
          </a:p>
        </p:txBody>
      </p:sp>
      <p:pic>
        <p:nvPicPr>
          <p:cNvPr id="16" name="Bild 1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654894" y="1343025"/>
            <a:ext cx="5173504" cy="4466591"/>
          </a:xfrm>
          <a:prstGeom prst="rect">
            <a:avLst/>
          </a:prstGeom>
        </p:spPr>
      </p:pic>
      <p:pic>
        <p:nvPicPr>
          <p:cNvPr id="20" name="Bild 1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7988" y="6029902"/>
            <a:ext cx="643128" cy="551688"/>
          </a:xfrm>
          <a:prstGeom prst="rect">
            <a:avLst/>
          </a:prstGeom>
        </p:spPr>
      </p:pic>
      <p:pic>
        <p:nvPicPr>
          <p:cNvPr id="21" name="Bild 20"/>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248202" y="5809616"/>
            <a:ext cx="2917065" cy="897415"/>
          </a:xfrm>
          <a:prstGeom prst="rect">
            <a:avLst/>
          </a:prstGeom>
        </p:spPr>
      </p:pic>
      <p:sp>
        <p:nvSpPr>
          <p:cNvPr id="22" name="Titel 21"/>
          <p:cNvSpPr>
            <a:spLocks noGrp="1"/>
          </p:cNvSpPr>
          <p:nvPr>
            <p:ph type="title" hasCustomPrompt="1"/>
          </p:nvPr>
        </p:nvSpPr>
        <p:spPr>
          <a:xfrm>
            <a:off x="1019175" y="1618439"/>
            <a:ext cx="11489675" cy="1272875"/>
          </a:xfrm>
        </p:spPr>
        <p:txBody>
          <a:bodyPr lIns="0" anchor="b"/>
          <a:lstStyle/>
          <a:p>
            <a:r>
              <a:rPr lang="en-US" dirty="0"/>
              <a:t>Edit Master </a:t>
            </a:r>
            <a:br>
              <a:rPr lang="en-US" dirty="0"/>
            </a:br>
            <a:r>
              <a:rPr lang="en-US" dirty="0"/>
              <a:t>heading format – </a:t>
            </a:r>
            <a:br>
              <a:rPr lang="en-US" dirty="0"/>
            </a:br>
            <a:r>
              <a:rPr lang="en-US" dirty="0"/>
              <a:t>up to three lines possible</a:t>
            </a:r>
            <a:endParaRPr lang="de-DE" dirty="0"/>
          </a:p>
        </p:txBody>
      </p:sp>
      <p:sp>
        <p:nvSpPr>
          <p:cNvPr id="11" name="Untertitel 2"/>
          <p:cNvSpPr txBox="1">
            <a:spLocks/>
          </p:cNvSpPr>
          <p:nvPr userDrawn="1"/>
        </p:nvSpPr>
        <p:spPr>
          <a:xfrm>
            <a:off x="644716" y="4688842"/>
            <a:ext cx="9144000" cy="8733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6"/>
              </a:buClr>
              <a:buSzPct val="80000"/>
              <a:buFont typeface="Arial" charset="0"/>
              <a:buNone/>
              <a:defRPr sz="2400" kern="1200" baseline="0">
                <a:solidFill>
                  <a:srgbClr val="71A547"/>
                </a:solidFill>
                <a:latin typeface="+mn-lt"/>
                <a:ea typeface="+mn-ea"/>
                <a:cs typeface="+mn-cs"/>
              </a:defRPr>
            </a:lvl1pPr>
            <a:lvl2pPr marL="457200" marR="0" indent="0" algn="ctr" defTabSz="914400" rtl="0" eaLnBrk="1" fontAlgn="auto" latinLnBrk="0" hangingPunct="1">
              <a:lnSpc>
                <a:spcPct val="90000"/>
              </a:lnSpc>
              <a:spcBef>
                <a:spcPts val="500"/>
              </a:spcBef>
              <a:spcAft>
                <a:spcPts val="0"/>
              </a:spcAft>
              <a:buClr>
                <a:srgbClr val="71A522"/>
              </a:buClr>
              <a:buSzPct val="100000"/>
              <a:buFont typeface="Arial" charset="0"/>
              <a:buNone/>
              <a:tabLst/>
              <a:defRPr sz="2000" b="0" i="0" kern="1200" baseline="0">
                <a:solidFill>
                  <a:schemeClr val="tx1"/>
                </a:solidFill>
                <a:latin typeface="Arial" charset="0"/>
                <a:ea typeface="Arial" charset="0"/>
                <a:cs typeface="Arial" charset="0"/>
              </a:defRPr>
            </a:lvl2pPr>
            <a:lvl3pPr marL="914400" marR="0" indent="0" algn="ctr" defTabSz="914400" rtl="0" eaLnBrk="1" fontAlgn="auto" latinLnBrk="0" hangingPunct="1">
              <a:lnSpc>
                <a:spcPct val="90000"/>
              </a:lnSpc>
              <a:spcBef>
                <a:spcPts val="500"/>
              </a:spcBef>
              <a:spcAft>
                <a:spcPts val="0"/>
              </a:spcAft>
              <a:buClr>
                <a:srgbClr val="71A522"/>
              </a:buClr>
              <a:buSzPct val="100000"/>
              <a:buFont typeface=".AppleSystemUIFont" charset="-120"/>
              <a:buNone/>
              <a:tabLst/>
              <a:defRPr sz="1800" b="1" kern="1200">
                <a:solidFill>
                  <a:srgbClr val="71A522"/>
                </a:solidFill>
                <a:latin typeface="+mn-lt"/>
                <a:ea typeface="+mn-ea"/>
                <a:cs typeface="+mn-cs"/>
              </a:defRPr>
            </a:lvl3pPr>
            <a:lvl4pPr marL="13716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4pPr>
            <a:lvl5pPr marL="1828800" marR="0" indent="0" algn="ctr" defTabSz="914400" rtl="0" eaLnBrk="1" fontAlgn="auto" latinLnBrk="0" hangingPunct="1">
              <a:lnSpc>
                <a:spcPct val="100000"/>
              </a:lnSpc>
              <a:spcBef>
                <a:spcPts val="24"/>
              </a:spcBef>
              <a:spcAft>
                <a:spcPts val="0"/>
              </a:spcAft>
              <a:buClr>
                <a:srgbClr val="71A522"/>
              </a:buClr>
              <a:buSzPct val="100000"/>
              <a:buFont typeface="Arial"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de-DE" sz="1600"/>
          </a:p>
        </p:txBody>
      </p:sp>
      <p:sp>
        <p:nvSpPr>
          <p:cNvPr id="12" name="Untertitel 2"/>
          <p:cNvSpPr txBox="1">
            <a:spLocks/>
          </p:cNvSpPr>
          <p:nvPr userDrawn="1"/>
        </p:nvSpPr>
        <p:spPr>
          <a:xfrm>
            <a:off x="729552" y="4846351"/>
            <a:ext cx="9144000" cy="873330"/>
          </a:xfrm>
          <a:prstGeom prst="rect">
            <a:avLst/>
          </a:prstGeom>
        </p:spPr>
        <p:txBody>
          <a:bodyPr vert="horz" lIns="91440" tIns="45720" rIns="91440" bIns="45720" rtlCol="0">
            <a:normAutofit/>
          </a:bodyPr>
          <a:lstStyle>
            <a:lvl1pPr marL="0" indent="0" algn="l" defTabSz="914400" rtl="0" eaLnBrk="1" latinLnBrk="0" hangingPunct="1">
              <a:lnSpc>
                <a:spcPts val="2600"/>
              </a:lnSpc>
              <a:spcBef>
                <a:spcPts val="1000"/>
              </a:spcBef>
              <a:buClr>
                <a:schemeClr val="accent6"/>
              </a:buClr>
              <a:buSzPct val="80000"/>
              <a:buFont typeface="Arial" charset="0"/>
              <a:buNone/>
              <a:defRPr sz="2400" kern="1200" baseline="0">
                <a:solidFill>
                  <a:srgbClr val="71A547"/>
                </a:solidFill>
                <a:latin typeface="+mn-lt"/>
                <a:ea typeface="+mn-ea"/>
                <a:cs typeface="+mn-cs"/>
              </a:defRPr>
            </a:lvl1pPr>
            <a:lvl2pPr marL="457200" marR="0" indent="0" algn="ctr" defTabSz="914400" rtl="0" eaLnBrk="1" fontAlgn="auto" latinLnBrk="0" hangingPunct="1">
              <a:lnSpc>
                <a:spcPts val="2000"/>
              </a:lnSpc>
              <a:spcBef>
                <a:spcPts val="500"/>
              </a:spcBef>
              <a:spcAft>
                <a:spcPts val="0"/>
              </a:spcAft>
              <a:buClr>
                <a:srgbClr val="71A522"/>
              </a:buClr>
              <a:buSzPct val="100000"/>
              <a:buFont typeface="Arial" charset="0"/>
              <a:buNone/>
              <a:tabLst/>
              <a:defRPr sz="2000" b="0" i="0" kern="1200" baseline="0">
                <a:solidFill>
                  <a:schemeClr val="tx1"/>
                </a:solidFill>
                <a:latin typeface="Arial" charset="0"/>
                <a:ea typeface="Arial" charset="0"/>
                <a:cs typeface="Arial" charset="0"/>
              </a:defRPr>
            </a:lvl2pPr>
            <a:lvl3pPr marL="914400" marR="0" indent="0" algn="ctr" defTabSz="914400" rtl="0" eaLnBrk="1" fontAlgn="auto" latinLnBrk="0" hangingPunct="1">
              <a:lnSpc>
                <a:spcPts val="2200"/>
              </a:lnSpc>
              <a:spcBef>
                <a:spcPts val="500"/>
              </a:spcBef>
              <a:spcAft>
                <a:spcPts val="0"/>
              </a:spcAft>
              <a:buClr>
                <a:srgbClr val="71A522"/>
              </a:buClr>
              <a:buSzPct val="100000"/>
              <a:buFont typeface=".AppleSystemUIFont" charset="-120"/>
              <a:buNone/>
              <a:tabLst/>
              <a:defRPr sz="1800" b="1" kern="1200">
                <a:solidFill>
                  <a:srgbClr val="71A522"/>
                </a:solidFill>
                <a:latin typeface="+mn-lt"/>
                <a:ea typeface="+mn-ea"/>
                <a:cs typeface="+mn-cs"/>
              </a:defRPr>
            </a:lvl3pPr>
            <a:lvl4pPr marL="13716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4pPr>
            <a:lvl5pPr marL="1828800" marR="0" indent="0" algn="ctr" defTabSz="914400" rtl="0" eaLnBrk="1" fontAlgn="auto" latinLnBrk="0" hangingPunct="1">
              <a:lnSpc>
                <a:spcPct val="100000"/>
              </a:lnSpc>
              <a:spcBef>
                <a:spcPts val="24"/>
              </a:spcBef>
              <a:spcAft>
                <a:spcPts val="0"/>
              </a:spcAft>
              <a:buClr>
                <a:srgbClr val="71A522"/>
              </a:buClr>
              <a:buSzPct val="100000"/>
              <a:buFont typeface="Arial"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de-DE" sz="2400"/>
          </a:p>
        </p:txBody>
      </p:sp>
      <p:sp>
        <p:nvSpPr>
          <p:cNvPr id="5" name="Textplatzhalter 4"/>
          <p:cNvSpPr>
            <a:spLocks noGrp="1"/>
          </p:cNvSpPr>
          <p:nvPr>
            <p:ph type="body" sz="quarter" idx="10" hasCustomPrompt="1"/>
          </p:nvPr>
        </p:nvSpPr>
        <p:spPr>
          <a:xfrm>
            <a:off x="1019175" y="4990285"/>
            <a:ext cx="5811837" cy="593725"/>
          </a:xfrm>
        </p:spPr>
        <p:txBody>
          <a:bodyPr lIns="0">
            <a:normAutofit/>
          </a:bodyPr>
          <a:lstStyle>
            <a:lvl1pPr marL="0" indent="0">
              <a:buNone/>
              <a:defRPr sz="1600" baseline="0">
                <a:solidFill>
                  <a:schemeClr val="accent6"/>
                </a:solidFill>
                <a:latin typeface="+mn-lt"/>
              </a:defRPr>
            </a:lvl1pPr>
          </a:lstStyle>
          <a:p>
            <a:r>
              <a:rPr lang="en-US" sz="1600" noProof="0" dirty="0">
                <a:latin typeface="+mj-lt"/>
              </a:rPr>
              <a:t>Date / Place / Name</a:t>
            </a:r>
            <a:endParaRPr lang="en-US" sz="2400" noProof="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07988" y="1063499"/>
            <a:ext cx="11412537" cy="954488"/>
          </a:xfrm>
        </p:spPr>
        <p:txBody>
          <a:bodyPr/>
          <a:lstStyle>
            <a:lvl1pPr>
              <a:defRPr baseline="0"/>
            </a:lvl1pPr>
          </a:lstStyle>
          <a:p>
            <a:r>
              <a:rPr lang="en-US" noProof="0" dirty="0"/>
              <a:t>Add title</a:t>
            </a:r>
            <a:br>
              <a:rPr lang="en-US" noProof="0" dirty="0"/>
            </a:br>
            <a:r>
              <a:rPr lang="en-US" noProof="0" dirty="0"/>
              <a:t>up to two lines</a:t>
            </a:r>
          </a:p>
        </p:txBody>
      </p:sp>
      <p:sp>
        <p:nvSpPr>
          <p:cNvPr id="14" name="Inhaltsplatzhalter 13"/>
          <p:cNvSpPr>
            <a:spLocks noGrp="1"/>
          </p:cNvSpPr>
          <p:nvPr>
            <p:ph sz="quarter" idx="10" hasCustomPrompt="1"/>
          </p:nvPr>
        </p:nvSpPr>
        <p:spPr>
          <a:xfrm>
            <a:off x="407988" y="2060575"/>
            <a:ext cx="8459787" cy="4176713"/>
          </a:xfrm>
        </p:spPr>
        <p:txBody>
          <a:bodyPr/>
          <a:lstStyle/>
          <a:p>
            <a:pPr lvl="0"/>
            <a:r>
              <a:rPr lang="en-US" noProof="0" dirty="0"/>
              <a:t>Click to edit text</a:t>
            </a:r>
          </a:p>
          <a:p>
            <a:pPr lvl="1"/>
            <a:r>
              <a:rPr lang="en-US" noProof="0" dirty="0"/>
              <a:t>Layer 2</a:t>
            </a:r>
          </a:p>
          <a:p>
            <a:pPr lvl="2"/>
            <a:r>
              <a:rPr lang="en-US" noProof="0" dirty="0"/>
              <a:t>Quote (Layer 3)</a:t>
            </a:r>
          </a:p>
          <a:p>
            <a:pPr lvl="3"/>
            <a:r>
              <a:rPr lang="en-US" noProof="0" dirty="0"/>
              <a:t>Layer 4</a:t>
            </a:r>
          </a:p>
          <a:p>
            <a:pPr lvl="4"/>
            <a:r>
              <a:rPr lang="en-US" noProof="0" dirty="0"/>
              <a:t>Captions (Layer 5)</a:t>
            </a:r>
          </a:p>
        </p:txBody>
      </p:sp>
      <p:sp>
        <p:nvSpPr>
          <p:cNvPr id="3" name="Datumsplatzhalter 2"/>
          <p:cNvSpPr>
            <a:spLocks noGrp="1"/>
          </p:cNvSpPr>
          <p:nvPr>
            <p:ph type="dt" sz="half" idx="11"/>
          </p:nvPr>
        </p:nvSpPr>
        <p:spPr/>
        <p:txBody>
          <a:bodyPr/>
          <a:lstStyle/>
          <a:p>
            <a:fld id="{2E73CFC1-5776-F241-8185-B2DAE2DB4A87}" type="datetime1">
              <a:rPr lang="en-US" noProof="0" smtClean="0"/>
              <a:t>9/8/2020</a:t>
            </a:fld>
            <a:endParaRPr lang="en-US" noProof="0" dirty="0"/>
          </a:p>
        </p:txBody>
      </p:sp>
      <p:sp>
        <p:nvSpPr>
          <p:cNvPr id="4" name="Foliennummernplatzhalter 3"/>
          <p:cNvSpPr>
            <a:spLocks noGrp="1"/>
          </p:cNvSpPr>
          <p:nvPr>
            <p:ph type="sldNum" sz="quarter" idx="12"/>
          </p:nvPr>
        </p:nvSpPr>
        <p:spPr/>
        <p:txBody>
          <a:bodyPr/>
          <a:lstStyle/>
          <a:p>
            <a:fld id="{84059D9C-83B2-9046-9FF6-87A09DB9F967}" type="slidenum">
              <a:rPr lang="en-US" noProof="0" smtClean="0"/>
              <a:pPr/>
              <a:t>‹#›</a:t>
            </a:fld>
            <a:endParaRPr lang="en-US" noProof="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07988" y="1063499"/>
            <a:ext cx="11412537" cy="954488"/>
          </a:xfrm>
        </p:spPr>
        <p:txBody>
          <a:bodyPr/>
          <a:lstStyle>
            <a:lvl1pPr>
              <a:defRPr sz="2400" baseline="0"/>
            </a:lvl1pPr>
          </a:lstStyle>
          <a:p>
            <a:r>
              <a:rPr lang="en-US" noProof="0" dirty="0"/>
              <a:t>ADD TITLE</a:t>
            </a:r>
            <a:br>
              <a:rPr lang="en-US" noProof="0" dirty="0"/>
            </a:br>
            <a:r>
              <a:rPr lang="en-US" noProof="0" dirty="0"/>
              <a:t>UP TO TWO LINES</a:t>
            </a:r>
          </a:p>
        </p:txBody>
      </p:sp>
      <p:pic>
        <p:nvPicPr>
          <p:cNvPr id="6" name="Picture 5">
            <a:extLst>
              <a:ext uri="{FF2B5EF4-FFF2-40B4-BE49-F238E27FC236}">
                <a16:creationId xmlns:a16="http://schemas.microsoft.com/office/drawing/2014/main" id="{AD17E2DA-F975-9543-8EC4-D88E449654E9}"/>
              </a:ext>
            </a:extLst>
          </p:cNvPr>
          <p:cNvPicPr>
            <a:picLocks noChangeAspect="1"/>
          </p:cNvPicPr>
          <p:nvPr userDrawn="1"/>
        </p:nvPicPr>
        <p:blipFill>
          <a:blip r:embed="rId2"/>
          <a:stretch>
            <a:fillRect/>
          </a:stretch>
        </p:blipFill>
        <p:spPr>
          <a:xfrm rot="19350404">
            <a:off x="5181345" y="-166223"/>
            <a:ext cx="8195946" cy="8304502"/>
          </a:xfrm>
          <a:prstGeom prst="rect">
            <a:avLst/>
          </a:prstGeom>
        </p:spPr>
      </p:pic>
      <p:pic>
        <p:nvPicPr>
          <p:cNvPr id="7" name="Picture 6">
            <a:extLst>
              <a:ext uri="{FF2B5EF4-FFF2-40B4-BE49-F238E27FC236}">
                <a16:creationId xmlns:a16="http://schemas.microsoft.com/office/drawing/2014/main" id="{DE9A3F53-3073-AA4D-B1B4-FA207A0749CE}"/>
              </a:ext>
            </a:extLst>
          </p:cNvPr>
          <p:cNvPicPr>
            <a:picLocks noChangeAspect="1"/>
          </p:cNvPicPr>
          <p:nvPr userDrawn="1"/>
        </p:nvPicPr>
        <p:blipFill>
          <a:blip r:embed="rId3"/>
          <a:stretch>
            <a:fillRect/>
          </a:stretch>
        </p:blipFill>
        <p:spPr>
          <a:xfrm>
            <a:off x="10860400" y="5255951"/>
            <a:ext cx="774800" cy="1181570"/>
          </a:xfrm>
          <a:prstGeom prst="rect">
            <a:avLst/>
          </a:prstGeom>
        </p:spPr>
      </p:pic>
      <p:sp>
        <p:nvSpPr>
          <p:cNvPr id="8" name="Datumsplatzhalter 2">
            <a:extLst>
              <a:ext uri="{FF2B5EF4-FFF2-40B4-BE49-F238E27FC236}">
                <a16:creationId xmlns:a16="http://schemas.microsoft.com/office/drawing/2014/main" id="{C894672E-F799-BB4F-996B-2976C4FD1EBB}"/>
              </a:ext>
            </a:extLst>
          </p:cNvPr>
          <p:cNvSpPr>
            <a:spLocks noGrp="1"/>
          </p:cNvSpPr>
          <p:nvPr>
            <p:ph type="dt" sz="half" idx="11"/>
          </p:nvPr>
        </p:nvSpPr>
        <p:spPr>
          <a:xfrm>
            <a:off x="418069" y="6356350"/>
            <a:ext cx="1143102" cy="365125"/>
          </a:xfrm>
        </p:spPr>
        <p:txBody>
          <a:bodyPr/>
          <a:lstStyle/>
          <a:p>
            <a:fld id="{2E73CFC1-5776-F241-8185-B2DAE2DB4A87}" type="datetime1">
              <a:rPr lang="en-US" noProof="0" smtClean="0"/>
              <a:t>9/8/2020</a:t>
            </a:fld>
            <a:endParaRPr lang="en-US" noProof="0" dirty="0"/>
          </a:p>
        </p:txBody>
      </p:sp>
    </p:spTree>
    <p:extLst>
      <p:ext uri="{BB962C8B-B14F-4D97-AF65-F5344CB8AC3E}">
        <p14:creationId xmlns:p14="http://schemas.microsoft.com/office/powerpoint/2010/main" val="4072393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elements">
    <p:spTree>
      <p:nvGrpSpPr>
        <p:cNvPr id="1" name=""/>
        <p:cNvGrpSpPr/>
        <p:nvPr/>
      </p:nvGrpSpPr>
      <p:grpSpPr>
        <a:xfrm>
          <a:off x="0" y="0"/>
          <a:ext cx="0" cy="0"/>
          <a:chOff x="0" y="0"/>
          <a:chExt cx="0" cy="0"/>
        </a:xfrm>
      </p:grpSpPr>
      <p:sp>
        <p:nvSpPr>
          <p:cNvPr id="9" name="Titel 1"/>
          <p:cNvSpPr>
            <a:spLocks noGrp="1"/>
          </p:cNvSpPr>
          <p:nvPr>
            <p:ph type="title" hasCustomPrompt="1"/>
          </p:nvPr>
        </p:nvSpPr>
        <p:spPr>
          <a:xfrm>
            <a:off x="407988" y="1063499"/>
            <a:ext cx="11412537" cy="954488"/>
          </a:xfrm>
        </p:spPr>
        <p:txBody>
          <a:bodyPr/>
          <a:lstStyle>
            <a:lvl1pPr>
              <a:defRPr baseline="0"/>
            </a:lvl1pPr>
          </a:lstStyle>
          <a:p>
            <a:r>
              <a:rPr lang="en-US" noProof="0" dirty="0"/>
              <a:t>Add title</a:t>
            </a:r>
            <a:br>
              <a:rPr lang="en-US" noProof="0" dirty="0"/>
            </a:br>
            <a:r>
              <a:rPr lang="en-US" noProof="0" dirty="0"/>
              <a:t>up to two lines</a:t>
            </a:r>
          </a:p>
        </p:txBody>
      </p:sp>
      <p:sp>
        <p:nvSpPr>
          <p:cNvPr id="3" name="Datumsplatzhalter 2"/>
          <p:cNvSpPr>
            <a:spLocks noGrp="1"/>
          </p:cNvSpPr>
          <p:nvPr>
            <p:ph type="dt" sz="half" idx="15"/>
          </p:nvPr>
        </p:nvSpPr>
        <p:spPr/>
        <p:txBody>
          <a:bodyPr/>
          <a:lstStyle/>
          <a:p>
            <a:fld id="{2E73CFC1-5776-F241-8185-B2DAE2DB4A87}" type="datetime1">
              <a:rPr lang="en-US" noProof="0" smtClean="0"/>
              <a:t>9/8/2020</a:t>
            </a:fld>
            <a:endParaRPr lang="en-US" noProof="0" dirty="0"/>
          </a:p>
        </p:txBody>
      </p:sp>
      <p:sp>
        <p:nvSpPr>
          <p:cNvPr id="12" name="Foliennummernplatzhalter 11"/>
          <p:cNvSpPr>
            <a:spLocks noGrp="1"/>
          </p:cNvSpPr>
          <p:nvPr>
            <p:ph type="sldNum" sz="quarter" idx="16"/>
          </p:nvPr>
        </p:nvSpPr>
        <p:spPr/>
        <p:txBody>
          <a:bodyPr/>
          <a:lstStyle/>
          <a:p>
            <a:fld id="{84059D9C-83B2-9046-9FF6-87A09DB9F967}" type="slidenum">
              <a:rPr lang="en-US" noProof="0" smtClean="0"/>
              <a:pPr/>
              <a:t>‹#›</a:t>
            </a:fld>
            <a:endParaRPr lang="en-US" noProof="0" dirty="0"/>
          </a:p>
        </p:txBody>
      </p:sp>
      <p:sp>
        <p:nvSpPr>
          <p:cNvPr id="13" name="Inhaltsplatzhalter 11"/>
          <p:cNvSpPr>
            <a:spLocks noGrp="1"/>
          </p:cNvSpPr>
          <p:nvPr>
            <p:ph sz="quarter" idx="14" hasCustomPrompt="1"/>
          </p:nvPr>
        </p:nvSpPr>
        <p:spPr>
          <a:xfrm>
            <a:off x="407989" y="2060575"/>
            <a:ext cx="5580062" cy="4176713"/>
          </a:xfrm>
        </p:spPr>
        <p:txBody>
          <a:bodyPr/>
          <a:lstStyle/>
          <a:p>
            <a:pPr lvl="0"/>
            <a:r>
              <a:rPr lang="en-US" noProof="0" dirty="0"/>
              <a:t>Click to edit text</a:t>
            </a:r>
          </a:p>
          <a:p>
            <a:pPr lvl="1"/>
            <a:r>
              <a:rPr lang="en-US" noProof="0" dirty="0"/>
              <a:t>Layer 2</a:t>
            </a:r>
          </a:p>
          <a:p>
            <a:pPr lvl="2"/>
            <a:r>
              <a:rPr lang="en-US" noProof="0" dirty="0"/>
              <a:t>Quote (Layer 3)</a:t>
            </a:r>
          </a:p>
          <a:p>
            <a:pPr lvl="3"/>
            <a:r>
              <a:rPr lang="en-US" noProof="0" dirty="0"/>
              <a:t>Layer 4</a:t>
            </a:r>
          </a:p>
          <a:p>
            <a:pPr lvl="4"/>
            <a:r>
              <a:rPr lang="en-US" noProof="0" dirty="0"/>
              <a:t>Captions (Layer 5)</a:t>
            </a:r>
          </a:p>
        </p:txBody>
      </p:sp>
      <p:sp>
        <p:nvSpPr>
          <p:cNvPr id="14" name="Inhaltsplatzhalter 11"/>
          <p:cNvSpPr>
            <a:spLocks noGrp="1"/>
          </p:cNvSpPr>
          <p:nvPr>
            <p:ph sz="quarter" idx="17" hasCustomPrompt="1"/>
          </p:nvPr>
        </p:nvSpPr>
        <p:spPr>
          <a:xfrm>
            <a:off x="6203950" y="2060575"/>
            <a:ext cx="5580062" cy="4176713"/>
          </a:xfrm>
        </p:spPr>
        <p:txBody>
          <a:bodyPr/>
          <a:lstStyle/>
          <a:p>
            <a:pPr lvl="0"/>
            <a:r>
              <a:rPr lang="en-US" noProof="0" dirty="0"/>
              <a:t>Click to edit text</a:t>
            </a:r>
          </a:p>
          <a:p>
            <a:pPr lvl="1"/>
            <a:r>
              <a:rPr lang="en-US" noProof="0" dirty="0"/>
              <a:t>Layer 2</a:t>
            </a:r>
          </a:p>
          <a:p>
            <a:pPr lvl="2"/>
            <a:r>
              <a:rPr lang="en-US" noProof="0" dirty="0"/>
              <a:t>Quote (Layer 3)</a:t>
            </a:r>
          </a:p>
          <a:p>
            <a:pPr lvl="3"/>
            <a:r>
              <a:rPr lang="en-US" noProof="0" dirty="0"/>
              <a:t>Layer 4</a:t>
            </a:r>
          </a:p>
          <a:p>
            <a:pPr lvl="4"/>
            <a:r>
              <a:rPr lang="en-US" noProof="0" dirty="0"/>
              <a:t>Captions (Layer 5)</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and quote">
    <p:bg>
      <p:bgPr>
        <a:solidFill>
          <a:schemeClr val="bg1">
            <a:alpha val="26000"/>
          </a:schemeClr>
        </a:solidFill>
        <a:effectLst/>
      </p:bgPr>
    </p:bg>
    <p:spTree>
      <p:nvGrpSpPr>
        <p:cNvPr id="1" name=""/>
        <p:cNvGrpSpPr/>
        <p:nvPr/>
      </p:nvGrpSpPr>
      <p:grpSpPr>
        <a:xfrm>
          <a:off x="0" y="0"/>
          <a:ext cx="0" cy="0"/>
          <a:chOff x="0" y="0"/>
          <a:chExt cx="0" cy="0"/>
        </a:xfrm>
      </p:grpSpPr>
      <p:sp>
        <p:nvSpPr>
          <p:cNvPr id="17" name="Bildplatzhalter 22"/>
          <p:cNvSpPr>
            <a:spLocks noGrp="1"/>
          </p:cNvSpPr>
          <p:nvPr>
            <p:ph type="pic" sz="quarter" idx="13" hasCustomPrompt="1"/>
          </p:nvPr>
        </p:nvSpPr>
        <p:spPr>
          <a:xfrm>
            <a:off x="407988" y="876697"/>
            <a:ext cx="11412537" cy="5364163"/>
          </a:xfrm>
          <a:prstGeom prst="rect">
            <a:avLst/>
          </a:prstGeom>
        </p:spPr>
        <p:txBody>
          <a:bodyPr/>
          <a:lstStyle>
            <a:lvl1pPr>
              <a:defRPr baseline="0"/>
            </a:lvl1pPr>
          </a:lstStyle>
          <a:p>
            <a:r>
              <a:rPr lang="en-US" noProof="0" dirty="0"/>
              <a:t>Place image</a:t>
            </a:r>
          </a:p>
        </p:txBody>
      </p:sp>
      <p:sp>
        <p:nvSpPr>
          <p:cNvPr id="18" name="Inhaltsplatzhalter 24"/>
          <p:cNvSpPr>
            <a:spLocks noGrp="1"/>
          </p:cNvSpPr>
          <p:nvPr>
            <p:ph sz="quarter" idx="14" hasCustomPrompt="1"/>
          </p:nvPr>
        </p:nvSpPr>
        <p:spPr>
          <a:xfrm>
            <a:off x="4146614" y="1790380"/>
            <a:ext cx="3888121" cy="3888121"/>
          </a:xfrm>
          <a:prstGeom prst="ellipse">
            <a:avLst/>
          </a:prstGeom>
          <a:solidFill>
            <a:srgbClr val="71A522"/>
          </a:solidFill>
        </p:spPr>
        <p:txBody>
          <a:bodyPr vert="horz" tIns="360000" rIns="360000" bIns="46800" anchor="ctr" anchorCtr="0">
            <a:noAutofit/>
          </a:bodyPr>
          <a:lstStyle>
            <a:lvl1pPr marL="0" indent="0">
              <a:lnSpc>
                <a:spcPts val="2600"/>
              </a:lnSpc>
              <a:buNone/>
              <a:defRPr b="0" i="0" baseline="0">
                <a:solidFill>
                  <a:schemeClr val="bg1"/>
                </a:solidFill>
                <a:latin typeface="+mn-lt"/>
                <a:ea typeface="Roboto Medium" charset="0"/>
                <a:cs typeface="Roboto Medium"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text</a:t>
            </a:r>
          </a:p>
          <a:p>
            <a:pPr lvl="0"/>
            <a:r>
              <a:rPr lang="en-US" noProof="0" dirty="0"/>
              <a:t>here</a:t>
            </a:r>
          </a:p>
        </p:txBody>
      </p:sp>
      <p:sp>
        <p:nvSpPr>
          <p:cNvPr id="2" name="Datumsplatzhalter 1"/>
          <p:cNvSpPr>
            <a:spLocks noGrp="1"/>
          </p:cNvSpPr>
          <p:nvPr>
            <p:ph type="dt" sz="half" idx="15"/>
          </p:nvPr>
        </p:nvSpPr>
        <p:spPr/>
        <p:txBody>
          <a:bodyPr/>
          <a:lstStyle/>
          <a:p>
            <a:fld id="{2E73CFC1-5776-F241-8185-B2DAE2DB4A87}" type="datetime1">
              <a:rPr lang="en-US" noProof="0" smtClean="0"/>
              <a:t>9/8/2020</a:t>
            </a:fld>
            <a:endParaRPr lang="en-US" noProof="0" dirty="0"/>
          </a:p>
        </p:txBody>
      </p:sp>
      <p:sp>
        <p:nvSpPr>
          <p:cNvPr id="3" name="Foliennummernplatzhalter 2"/>
          <p:cNvSpPr>
            <a:spLocks noGrp="1"/>
          </p:cNvSpPr>
          <p:nvPr>
            <p:ph type="sldNum" sz="quarter" idx="16"/>
          </p:nvPr>
        </p:nvSpPr>
        <p:spPr/>
        <p:txBody>
          <a:bodyPr/>
          <a:lstStyle/>
          <a:p>
            <a:fld id="{84059D9C-83B2-9046-9FF6-87A09DB9F967}" type="slidenum">
              <a:rPr lang="en-GB" noProof="0" smtClean="0"/>
              <a:pPr/>
              <a:t>‹#›</a:t>
            </a:fld>
            <a:endParaRPr lang="en-GB" noProof="0"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mall column and image">
    <p:spTree>
      <p:nvGrpSpPr>
        <p:cNvPr id="1" name=""/>
        <p:cNvGrpSpPr/>
        <p:nvPr/>
      </p:nvGrpSpPr>
      <p:grpSpPr>
        <a:xfrm>
          <a:off x="0" y="0"/>
          <a:ext cx="0" cy="0"/>
          <a:chOff x="0" y="0"/>
          <a:chExt cx="0" cy="0"/>
        </a:xfrm>
      </p:grpSpPr>
      <p:sp>
        <p:nvSpPr>
          <p:cNvPr id="3" name="Datumsplatzhalter 2"/>
          <p:cNvSpPr>
            <a:spLocks noGrp="1"/>
          </p:cNvSpPr>
          <p:nvPr>
            <p:ph type="dt" sz="half" idx="14"/>
          </p:nvPr>
        </p:nvSpPr>
        <p:spPr/>
        <p:txBody>
          <a:bodyPr/>
          <a:lstStyle/>
          <a:p>
            <a:fld id="{2E73CFC1-5776-F241-8185-B2DAE2DB4A87}" type="datetime1">
              <a:rPr lang="en-US" noProof="0" smtClean="0"/>
              <a:t>9/8/2020</a:t>
            </a:fld>
            <a:endParaRPr lang="en-US" noProof="0" dirty="0"/>
          </a:p>
        </p:txBody>
      </p:sp>
      <p:sp>
        <p:nvSpPr>
          <p:cNvPr id="12" name="Foliennummernplatzhalter 11"/>
          <p:cNvSpPr>
            <a:spLocks noGrp="1"/>
          </p:cNvSpPr>
          <p:nvPr>
            <p:ph type="sldNum" sz="quarter" idx="15"/>
          </p:nvPr>
        </p:nvSpPr>
        <p:spPr/>
        <p:txBody>
          <a:bodyPr/>
          <a:lstStyle/>
          <a:p>
            <a:fld id="{84059D9C-83B2-9046-9FF6-87A09DB9F967}" type="slidenum">
              <a:rPr lang="en-US" noProof="0" smtClean="0"/>
              <a:pPr/>
              <a:t>‹#›</a:t>
            </a:fld>
            <a:endParaRPr lang="en-US" noProof="0" dirty="0"/>
          </a:p>
        </p:txBody>
      </p:sp>
      <p:sp>
        <p:nvSpPr>
          <p:cNvPr id="14" name="Bildplatzhalter 13"/>
          <p:cNvSpPr>
            <a:spLocks noGrp="1"/>
          </p:cNvSpPr>
          <p:nvPr>
            <p:ph type="pic" sz="quarter" idx="16" hasCustomPrompt="1"/>
          </p:nvPr>
        </p:nvSpPr>
        <p:spPr>
          <a:xfrm>
            <a:off x="3359150" y="1063625"/>
            <a:ext cx="8461375" cy="5173663"/>
          </a:xfrm>
        </p:spPr>
        <p:txBody>
          <a:bodyPr/>
          <a:lstStyle/>
          <a:p>
            <a:r>
              <a:rPr lang="en-US" noProof="0" dirty="0"/>
              <a:t>Place image</a:t>
            </a:r>
          </a:p>
        </p:txBody>
      </p:sp>
      <p:sp>
        <p:nvSpPr>
          <p:cNvPr id="16" name="Textplatzhalter 15"/>
          <p:cNvSpPr>
            <a:spLocks noGrp="1"/>
          </p:cNvSpPr>
          <p:nvPr>
            <p:ph type="body" sz="quarter" idx="17" hasCustomPrompt="1"/>
          </p:nvPr>
        </p:nvSpPr>
        <p:spPr>
          <a:xfrm>
            <a:off x="407988" y="1063625"/>
            <a:ext cx="2735262" cy="5173663"/>
          </a:xfrm>
        </p:spPr>
        <p:txBody>
          <a:bodyPr/>
          <a:lstStyle/>
          <a:p>
            <a:pPr lvl="0"/>
            <a:r>
              <a:rPr lang="en-US" noProof="0" dirty="0"/>
              <a:t>Click to edit text</a:t>
            </a:r>
          </a:p>
          <a:p>
            <a:pPr lvl="1"/>
            <a:r>
              <a:rPr lang="en-US" noProof="0" dirty="0"/>
              <a:t>Layer 2</a:t>
            </a:r>
          </a:p>
          <a:p>
            <a:pPr lvl="2"/>
            <a:r>
              <a:rPr lang="en-US" noProof="0" dirty="0"/>
              <a:t>Quote (Layer 3)</a:t>
            </a:r>
          </a:p>
          <a:p>
            <a:pPr lvl="3"/>
            <a:r>
              <a:rPr lang="en-US" noProof="0" dirty="0"/>
              <a:t>Layer 4</a:t>
            </a:r>
          </a:p>
          <a:p>
            <a:pPr lvl="4"/>
            <a:r>
              <a:rPr lang="en-US" noProof="0" dirty="0"/>
              <a:t>Captions (Layer 5)</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7" name="Rechteck 16"/>
          <p:cNvSpPr/>
          <p:nvPr userDrawn="1"/>
        </p:nvSpPr>
        <p:spPr>
          <a:xfrm>
            <a:off x="407988" y="873125"/>
            <a:ext cx="11430182" cy="4936491"/>
          </a:xfrm>
          <a:prstGeom prst="rect">
            <a:avLst/>
          </a:prstGeom>
          <a:solidFill>
            <a:srgbClr val="E8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Bild 1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654894" y="1343025"/>
            <a:ext cx="5176142" cy="4459518"/>
          </a:xfrm>
          <a:prstGeom prst="rect">
            <a:avLst/>
          </a:prstGeom>
        </p:spPr>
      </p:pic>
      <p:pic>
        <p:nvPicPr>
          <p:cNvPr id="20" name="Bild 1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7988" y="6029902"/>
            <a:ext cx="643128" cy="551688"/>
          </a:xfrm>
          <a:prstGeom prst="rect">
            <a:avLst/>
          </a:prstGeom>
        </p:spPr>
      </p:pic>
      <p:pic>
        <p:nvPicPr>
          <p:cNvPr id="21" name="Bild 20"/>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248202" y="5809616"/>
            <a:ext cx="2917065" cy="873330"/>
          </a:xfrm>
          <a:prstGeom prst="rect">
            <a:avLst/>
          </a:prstGeom>
        </p:spPr>
      </p:pic>
      <p:sp>
        <p:nvSpPr>
          <p:cNvPr id="11" name="Untertitel 2"/>
          <p:cNvSpPr txBox="1">
            <a:spLocks/>
          </p:cNvSpPr>
          <p:nvPr userDrawn="1"/>
        </p:nvSpPr>
        <p:spPr>
          <a:xfrm>
            <a:off x="644716" y="4688842"/>
            <a:ext cx="9144000" cy="8733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6"/>
              </a:buClr>
              <a:buSzPct val="80000"/>
              <a:buFont typeface="Arial" charset="0"/>
              <a:buNone/>
              <a:defRPr sz="2400" kern="1200" baseline="0">
                <a:solidFill>
                  <a:srgbClr val="71A547"/>
                </a:solidFill>
                <a:latin typeface="+mn-lt"/>
                <a:ea typeface="+mn-ea"/>
                <a:cs typeface="+mn-cs"/>
              </a:defRPr>
            </a:lvl1pPr>
            <a:lvl2pPr marL="457200" marR="0" indent="0" algn="ctr" defTabSz="914400" rtl="0" eaLnBrk="1" fontAlgn="auto" latinLnBrk="0" hangingPunct="1">
              <a:lnSpc>
                <a:spcPct val="90000"/>
              </a:lnSpc>
              <a:spcBef>
                <a:spcPts val="500"/>
              </a:spcBef>
              <a:spcAft>
                <a:spcPts val="0"/>
              </a:spcAft>
              <a:buClr>
                <a:srgbClr val="71A522"/>
              </a:buClr>
              <a:buSzPct val="100000"/>
              <a:buFont typeface="Arial" charset="0"/>
              <a:buNone/>
              <a:tabLst/>
              <a:defRPr sz="2000" b="0" i="0" kern="1200" baseline="0">
                <a:solidFill>
                  <a:schemeClr val="tx1"/>
                </a:solidFill>
                <a:latin typeface="Arial" charset="0"/>
                <a:ea typeface="Arial" charset="0"/>
                <a:cs typeface="Arial" charset="0"/>
              </a:defRPr>
            </a:lvl2pPr>
            <a:lvl3pPr marL="914400" marR="0" indent="0" algn="ctr" defTabSz="914400" rtl="0" eaLnBrk="1" fontAlgn="auto" latinLnBrk="0" hangingPunct="1">
              <a:lnSpc>
                <a:spcPct val="90000"/>
              </a:lnSpc>
              <a:spcBef>
                <a:spcPts val="500"/>
              </a:spcBef>
              <a:spcAft>
                <a:spcPts val="0"/>
              </a:spcAft>
              <a:buClr>
                <a:srgbClr val="71A522"/>
              </a:buClr>
              <a:buSzPct val="100000"/>
              <a:buFont typeface=".AppleSystemUIFont" charset="-120"/>
              <a:buNone/>
              <a:tabLst/>
              <a:defRPr sz="1800" b="1" kern="1200">
                <a:solidFill>
                  <a:srgbClr val="71A522"/>
                </a:solidFill>
                <a:latin typeface="+mn-lt"/>
                <a:ea typeface="+mn-ea"/>
                <a:cs typeface="+mn-cs"/>
              </a:defRPr>
            </a:lvl3pPr>
            <a:lvl4pPr marL="13716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4pPr>
            <a:lvl5pPr marL="1828800" marR="0" indent="0" algn="ctr" defTabSz="914400" rtl="0" eaLnBrk="1" fontAlgn="auto" latinLnBrk="0" hangingPunct="1">
              <a:lnSpc>
                <a:spcPct val="100000"/>
              </a:lnSpc>
              <a:spcBef>
                <a:spcPts val="24"/>
              </a:spcBef>
              <a:spcAft>
                <a:spcPts val="0"/>
              </a:spcAft>
              <a:buClr>
                <a:srgbClr val="71A522"/>
              </a:buClr>
              <a:buSzPct val="100000"/>
              <a:buFont typeface="Arial"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de-DE" sz="1600"/>
          </a:p>
        </p:txBody>
      </p:sp>
      <p:sp>
        <p:nvSpPr>
          <p:cNvPr id="12" name="Untertitel 2"/>
          <p:cNvSpPr txBox="1">
            <a:spLocks/>
          </p:cNvSpPr>
          <p:nvPr userDrawn="1"/>
        </p:nvSpPr>
        <p:spPr>
          <a:xfrm>
            <a:off x="729552" y="4846351"/>
            <a:ext cx="9144000" cy="873330"/>
          </a:xfrm>
          <a:prstGeom prst="rect">
            <a:avLst/>
          </a:prstGeom>
        </p:spPr>
        <p:txBody>
          <a:bodyPr vert="horz" lIns="91440" tIns="45720" rIns="91440" bIns="45720" rtlCol="0">
            <a:normAutofit/>
          </a:bodyPr>
          <a:lstStyle>
            <a:lvl1pPr marL="0" indent="0" algn="l" defTabSz="914400" rtl="0" eaLnBrk="1" latinLnBrk="0" hangingPunct="1">
              <a:lnSpc>
                <a:spcPts val="2600"/>
              </a:lnSpc>
              <a:spcBef>
                <a:spcPts val="1000"/>
              </a:spcBef>
              <a:buClr>
                <a:schemeClr val="accent6"/>
              </a:buClr>
              <a:buSzPct val="80000"/>
              <a:buFont typeface="Arial" charset="0"/>
              <a:buNone/>
              <a:defRPr sz="2400" kern="1200" baseline="0">
                <a:solidFill>
                  <a:srgbClr val="71A547"/>
                </a:solidFill>
                <a:latin typeface="+mn-lt"/>
                <a:ea typeface="+mn-ea"/>
                <a:cs typeface="+mn-cs"/>
              </a:defRPr>
            </a:lvl1pPr>
            <a:lvl2pPr marL="457200" marR="0" indent="0" algn="ctr" defTabSz="914400" rtl="0" eaLnBrk="1" fontAlgn="auto" latinLnBrk="0" hangingPunct="1">
              <a:lnSpc>
                <a:spcPts val="2000"/>
              </a:lnSpc>
              <a:spcBef>
                <a:spcPts val="500"/>
              </a:spcBef>
              <a:spcAft>
                <a:spcPts val="0"/>
              </a:spcAft>
              <a:buClr>
                <a:srgbClr val="71A522"/>
              </a:buClr>
              <a:buSzPct val="100000"/>
              <a:buFont typeface="Arial" charset="0"/>
              <a:buNone/>
              <a:tabLst/>
              <a:defRPr sz="2000" b="0" i="0" kern="1200" baseline="0">
                <a:solidFill>
                  <a:schemeClr val="tx1"/>
                </a:solidFill>
                <a:latin typeface="Arial" charset="0"/>
                <a:ea typeface="Arial" charset="0"/>
                <a:cs typeface="Arial" charset="0"/>
              </a:defRPr>
            </a:lvl2pPr>
            <a:lvl3pPr marL="914400" marR="0" indent="0" algn="ctr" defTabSz="914400" rtl="0" eaLnBrk="1" fontAlgn="auto" latinLnBrk="0" hangingPunct="1">
              <a:lnSpc>
                <a:spcPts val="2200"/>
              </a:lnSpc>
              <a:spcBef>
                <a:spcPts val="500"/>
              </a:spcBef>
              <a:spcAft>
                <a:spcPts val="0"/>
              </a:spcAft>
              <a:buClr>
                <a:srgbClr val="71A522"/>
              </a:buClr>
              <a:buSzPct val="100000"/>
              <a:buFont typeface=".AppleSystemUIFont" charset="-120"/>
              <a:buNone/>
              <a:tabLst/>
              <a:defRPr sz="1800" b="1" kern="1200">
                <a:solidFill>
                  <a:srgbClr val="71A522"/>
                </a:solidFill>
                <a:latin typeface="+mn-lt"/>
                <a:ea typeface="+mn-ea"/>
                <a:cs typeface="+mn-cs"/>
              </a:defRPr>
            </a:lvl3pPr>
            <a:lvl4pPr marL="13716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4pPr>
            <a:lvl5pPr marL="1828800" marR="0" indent="0" algn="ctr" defTabSz="914400" rtl="0" eaLnBrk="1" fontAlgn="auto" latinLnBrk="0" hangingPunct="1">
              <a:lnSpc>
                <a:spcPct val="100000"/>
              </a:lnSpc>
              <a:spcBef>
                <a:spcPts val="24"/>
              </a:spcBef>
              <a:spcAft>
                <a:spcPts val="0"/>
              </a:spcAft>
              <a:buClr>
                <a:srgbClr val="71A522"/>
              </a:buClr>
              <a:buSzPct val="100000"/>
              <a:buFont typeface="Arial"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de-DE" sz="2400"/>
          </a:p>
        </p:txBody>
      </p:sp>
      <p:sp>
        <p:nvSpPr>
          <p:cNvPr id="13" name="Titel 21"/>
          <p:cNvSpPr>
            <a:spLocks noGrp="1"/>
          </p:cNvSpPr>
          <p:nvPr>
            <p:ph type="title" hasCustomPrompt="1"/>
          </p:nvPr>
        </p:nvSpPr>
        <p:spPr>
          <a:xfrm>
            <a:off x="1019175" y="1608343"/>
            <a:ext cx="11489675" cy="3659805"/>
          </a:xfrm>
        </p:spPr>
        <p:txBody>
          <a:bodyPr lIns="0" anchor="ctr"/>
          <a:lstStyle/>
          <a:p>
            <a:r>
              <a:rPr lang="en-US" dirty="0"/>
              <a:t>Edit Master </a:t>
            </a:r>
            <a:br>
              <a:rPr lang="en-US" dirty="0"/>
            </a:br>
            <a:r>
              <a:rPr lang="en-US" dirty="0"/>
              <a:t>heading format – </a:t>
            </a:r>
            <a:br>
              <a:rPr lang="en-US" dirty="0"/>
            </a:br>
            <a:r>
              <a:rPr lang="en-US" dirty="0"/>
              <a:t>up to three lines possible</a:t>
            </a:r>
            <a:endParaRPr lang="de-DE"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16264" y="6021288"/>
            <a:ext cx="777512" cy="836712"/>
          </a:xfrm>
          <a:prstGeom prst="rect">
            <a:avLst/>
          </a:prstGeom>
        </p:spPr>
      </p:pic>
      <p:sp>
        <p:nvSpPr>
          <p:cNvPr id="2" name="Title 1"/>
          <p:cNvSpPr>
            <a:spLocks noGrp="1"/>
          </p:cNvSpPr>
          <p:nvPr>
            <p:ph type="title"/>
          </p:nvPr>
        </p:nvSpPr>
        <p:spPr>
          <a:xfrm>
            <a:off x="623392" y="332656"/>
            <a:ext cx="10983720" cy="720080"/>
          </a:xfrm>
          <a:prstGeom prst="rect">
            <a:avLst/>
          </a:prstGeom>
        </p:spPr>
        <p:txBody>
          <a:bodyPr/>
          <a:lstStyle>
            <a:lvl1pPr>
              <a:defRPr b="1">
                <a:solidFill>
                  <a:srgbClr val="7DBFB0"/>
                </a:solidFill>
                <a:latin typeface="Arial" pitchFamily="34" charset="0"/>
                <a:cs typeface="Arial" pitchFamily="34" charset="0"/>
              </a:defRPr>
            </a:lvl1pPr>
          </a:lstStyle>
          <a:p>
            <a:r>
              <a:rPr lang="en-US" dirty="0"/>
              <a:t>Click to edit Master title style</a:t>
            </a:r>
            <a:endParaRPr lang="en-GB" dirty="0"/>
          </a:p>
        </p:txBody>
      </p:sp>
      <p:sp>
        <p:nvSpPr>
          <p:cNvPr id="9" name="Content Placeholder 8"/>
          <p:cNvSpPr>
            <a:spLocks noGrp="1"/>
          </p:cNvSpPr>
          <p:nvPr>
            <p:ph sz="quarter" idx="13"/>
          </p:nvPr>
        </p:nvSpPr>
        <p:spPr>
          <a:xfrm>
            <a:off x="624207" y="1124744"/>
            <a:ext cx="10969113" cy="4824536"/>
          </a:xfrm>
          <a:prstGeom prst="rect">
            <a:avLst/>
          </a:prstGeom>
        </p:spPr>
        <p:txBody>
          <a:bodyPr/>
          <a:lstStyle>
            <a:lvl1pPr>
              <a:buClr>
                <a:srgbClr val="7DBFB0"/>
              </a:buClr>
              <a:defRPr sz="2000">
                <a:solidFill>
                  <a:schemeClr val="tx1"/>
                </a:solidFill>
                <a:latin typeface="Arial" panose="020B0604020202020204" pitchFamily="34" charset="0"/>
                <a:cs typeface="Arial" panose="020B0604020202020204" pitchFamily="34" charset="0"/>
              </a:defRPr>
            </a:lvl1pPr>
            <a:lvl2pPr>
              <a:buClr>
                <a:srgbClr val="7DBFB0"/>
              </a:buClr>
              <a:defRPr sz="1800">
                <a:solidFill>
                  <a:schemeClr val="tx1"/>
                </a:solidFill>
                <a:latin typeface="Arial" panose="020B0604020202020204" pitchFamily="34" charset="0"/>
                <a:cs typeface="Arial" panose="020B0604020202020204" pitchFamily="34" charset="0"/>
              </a:defRPr>
            </a:lvl2pPr>
            <a:lvl3pPr>
              <a:buClr>
                <a:srgbClr val="7DBFB0"/>
              </a:buClr>
              <a:defRPr sz="1600">
                <a:solidFill>
                  <a:schemeClr val="tx1"/>
                </a:solidFill>
                <a:latin typeface="Arial" panose="020B0604020202020204" pitchFamily="34" charset="0"/>
                <a:cs typeface="Arial" panose="020B0604020202020204" pitchFamily="34" charset="0"/>
              </a:defRPr>
            </a:lvl3pPr>
            <a:lvl4pPr>
              <a:buClr>
                <a:srgbClr val="7DBFB0"/>
              </a:buClr>
              <a:defRPr sz="1400">
                <a:solidFill>
                  <a:schemeClr val="tx1"/>
                </a:solidFill>
                <a:latin typeface="Arial" panose="020B0604020202020204" pitchFamily="34" charset="0"/>
                <a:cs typeface="Arial" panose="020B0604020202020204" pitchFamily="34" charset="0"/>
              </a:defRPr>
            </a:lvl4pPr>
            <a:lvl5pPr>
              <a:buClr>
                <a:srgbClr val="7DBFB0"/>
              </a:buClr>
              <a:defRPr sz="1400">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Box 5"/>
          <p:cNvSpPr txBox="1"/>
          <p:nvPr userDrawn="1"/>
        </p:nvSpPr>
        <p:spPr bwMode="auto">
          <a:xfrm>
            <a:off x="11689720" y="6462872"/>
            <a:ext cx="504056" cy="307777"/>
          </a:xfrm>
          <a:prstGeom prst="rect">
            <a:avLst/>
          </a:prstGeom>
          <a:noFill/>
          <a:ln w="9525">
            <a:noFill/>
            <a:miter lim="800000"/>
            <a:headEnd/>
            <a:tailEnd/>
          </a:ln>
          <a:effectLst/>
        </p:spPr>
        <p:txBody>
          <a:bodyPr wrap="square" rtlCol="0" anchor="ctr">
            <a:spAutoFit/>
          </a:bodyPr>
          <a:lstStyle/>
          <a:p>
            <a:pPr algn="ctr" eaLnBrk="1" hangingPunct="1"/>
            <a:fld id="{E2A07C8C-FD00-4B9D-8165-CAA8C52F08BA}" type="slidenum">
              <a:rPr lang="en-GB" sz="1400" i="0" noProof="0" smtClean="0">
                <a:solidFill>
                  <a:srgbClr val="7DBFB0"/>
                </a:solidFill>
                <a:cs typeface="Arial" charset="0"/>
              </a:rPr>
              <a:pPr algn="ctr" eaLnBrk="1" hangingPunct="1"/>
              <a:t>‹#›</a:t>
            </a:fld>
            <a:endParaRPr lang="en-GB" sz="1400" i="0" noProof="0" dirty="0">
              <a:solidFill>
                <a:srgbClr val="7DBFB0"/>
              </a:solidFill>
              <a:cs typeface="Arial" charset="0"/>
            </a:endParaRPr>
          </a:p>
        </p:txBody>
      </p:sp>
    </p:spTree>
    <p:custDataLst>
      <p:tags r:id="rId1"/>
    </p:custDataLst>
    <p:extLst>
      <p:ext uri="{BB962C8B-B14F-4D97-AF65-F5344CB8AC3E}">
        <p14:creationId xmlns:p14="http://schemas.microsoft.com/office/powerpoint/2010/main" val="3535910777"/>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7" name="Titel 1"/>
          <p:cNvSpPr>
            <a:spLocks noGrp="1"/>
          </p:cNvSpPr>
          <p:nvPr>
            <p:ph type="title" hasCustomPrompt="1"/>
          </p:nvPr>
        </p:nvSpPr>
        <p:spPr>
          <a:xfrm>
            <a:off x="420640" y="1149671"/>
            <a:ext cx="9296400" cy="580926"/>
          </a:xfrm>
        </p:spPr>
        <p:txBody>
          <a:bodyPr/>
          <a:lstStyle>
            <a:lvl1pPr>
              <a:defRPr>
                <a:solidFill>
                  <a:srgbClr val="71A522"/>
                </a:solidFill>
              </a:defRPr>
            </a:lvl1pPr>
          </a:lstStyle>
          <a:p>
            <a:r>
              <a:rPr lang="en-US" noProof="0" dirty="0"/>
              <a:t>Agenda</a:t>
            </a:r>
          </a:p>
        </p:txBody>
      </p:sp>
      <p:sp>
        <p:nvSpPr>
          <p:cNvPr id="3" name="Textplatzhalter 2"/>
          <p:cNvSpPr>
            <a:spLocks noGrp="1"/>
          </p:cNvSpPr>
          <p:nvPr>
            <p:ph type="body" sz="quarter" idx="23" hasCustomPrompt="1"/>
          </p:nvPr>
        </p:nvSpPr>
        <p:spPr>
          <a:xfrm>
            <a:off x="1019175" y="1985473"/>
            <a:ext cx="9776127" cy="805024"/>
          </a:xfrm>
        </p:spPr>
        <p:txBody>
          <a:bodyPr anchor="t"/>
          <a:lstStyle>
            <a:lvl1pPr marL="144000" marR="0" indent="-144000" algn="l" defTabSz="444489" rtl="0" eaLnBrk="1" fontAlgn="auto" latinLnBrk="0" hangingPunct="1">
              <a:lnSpc>
                <a:spcPts val="2480"/>
              </a:lnSpc>
              <a:spcBef>
                <a:spcPts val="600"/>
              </a:spcBef>
              <a:spcAft>
                <a:spcPts val="0"/>
              </a:spcAft>
              <a:buClr>
                <a:schemeClr val="accent6"/>
              </a:buClr>
              <a:buSzPct val="100000"/>
              <a:buFont typeface="Menlo-Regular" charset="0"/>
              <a:buChar char="⎮"/>
              <a:tabLst/>
              <a:defRPr b="1" baseline="0">
                <a:solidFill>
                  <a:srgbClr val="71A522"/>
                </a:solidFill>
              </a:defRPr>
            </a:lvl1pPr>
            <a:lvl2pPr marL="144000" indent="0" defTabSz="108000">
              <a:lnSpc>
                <a:spcPct val="100000"/>
              </a:lnSpc>
              <a:spcBef>
                <a:spcPts val="0"/>
              </a:spcBef>
              <a:buNone/>
              <a:defRPr sz="1800"/>
            </a:lvl2pPr>
          </a:lstStyle>
          <a:p>
            <a:pPr marL="0" marR="0" lvl="0" indent="0" algn="l" defTabSz="444489" rtl="0" eaLnBrk="1" fontAlgn="auto" latinLnBrk="0" hangingPunct="1">
              <a:lnSpc>
                <a:spcPct val="90000"/>
              </a:lnSpc>
              <a:spcBef>
                <a:spcPts val="1000"/>
              </a:spcBef>
              <a:spcAft>
                <a:spcPts val="0"/>
              </a:spcAft>
              <a:buClr>
                <a:schemeClr val="accent6"/>
              </a:buClr>
              <a:buSzPct val="80000"/>
              <a:tabLst/>
              <a:defRPr/>
            </a:pPr>
            <a:r>
              <a:rPr lang="en-US" noProof="0" dirty="0"/>
              <a:t>Click to edit chapter</a:t>
            </a:r>
          </a:p>
        </p:txBody>
      </p:sp>
      <p:sp>
        <p:nvSpPr>
          <p:cNvPr id="19" name="Textplatzhalter 2"/>
          <p:cNvSpPr>
            <a:spLocks noGrp="1"/>
          </p:cNvSpPr>
          <p:nvPr>
            <p:ph type="body" sz="quarter" idx="24" hasCustomPrompt="1"/>
          </p:nvPr>
        </p:nvSpPr>
        <p:spPr>
          <a:xfrm>
            <a:off x="407988" y="1985473"/>
            <a:ext cx="611187" cy="805024"/>
          </a:xfrm>
        </p:spPr>
        <p:txBody>
          <a:bodyPr/>
          <a:lstStyle>
            <a:lvl1pPr marL="342900" marR="0" indent="-342900" algn="l" defTabSz="444489" rtl="0" eaLnBrk="1" fontAlgn="auto" latinLnBrk="0" hangingPunct="1">
              <a:lnSpc>
                <a:spcPct val="90000"/>
              </a:lnSpc>
              <a:spcBef>
                <a:spcPts val="1000"/>
              </a:spcBef>
              <a:spcAft>
                <a:spcPts val="0"/>
              </a:spcAft>
              <a:buClr>
                <a:schemeClr val="accent6"/>
              </a:buClr>
              <a:buSzPct val="80000"/>
              <a:buFont typeface="Arial" charset="0"/>
              <a:buNone/>
              <a:tabLst/>
              <a:defRPr b="1" baseline="0">
                <a:solidFill>
                  <a:srgbClr val="71A522"/>
                </a:solidFill>
              </a:defRPr>
            </a:lvl1pPr>
          </a:lstStyle>
          <a:p>
            <a:pPr marL="0" marR="0" lvl="0" indent="0" algn="l" defTabSz="444489" rtl="0" eaLnBrk="1" fontAlgn="auto" latinLnBrk="0" hangingPunct="1">
              <a:lnSpc>
                <a:spcPct val="90000"/>
              </a:lnSpc>
              <a:spcBef>
                <a:spcPts val="1000"/>
              </a:spcBef>
              <a:spcAft>
                <a:spcPts val="0"/>
              </a:spcAft>
              <a:buClr>
                <a:schemeClr val="accent6"/>
              </a:buClr>
              <a:buSzPct val="80000"/>
              <a:tabLst/>
              <a:defRPr/>
            </a:pPr>
            <a:r>
              <a:rPr lang="en-US" noProof="0" dirty="0"/>
              <a:t>XX</a:t>
            </a:r>
          </a:p>
        </p:txBody>
      </p:sp>
      <p:sp>
        <p:nvSpPr>
          <p:cNvPr id="16" name="Textplatzhalter 2"/>
          <p:cNvSpPr>
            <a:spLocks noGrp="1"/>
          </p:cNvSpPr>
          <p:nvPr>
            <p:ph type="body" sz="quarter" idx="25" hasCustomPrompt="1"/>
          </p:nvPr>
        </p:nvSpPr>
        <p:spPr>
          <a:xfrm>
            <a:off x="1019175" y="2790497"/>
            <a:ext cx="9776127" cy="805024"/>
          </a:xfrm>
        </p:spPr>
        <p:txBody>
          <a:bodyPr anchor="t"/>
          <a:lstStyle>
            <a:lvl1pPr marL="144000" marR="0" indent="-144000" algn="l" defTabSz="444489" rtl="0" eaLnBrk="1" fontAlgn="auto" latinLnBrk="0" hangingPunct="1">
              <a:lnSpc>
                <a:spcPts val="2480"/>
              </a:lnSpc>
              <a:spcBef>
                <a:spcPts val="600"/>
              </a:spcBef>
              <a:spcAft>
                <a:spcPts val="0"/>
              </a:spcAft>
              <a:buClr>
                <a:schemeClr val="accent6"/>
              </a:buClr>
              <a:buSzPct val="100000"/>
              <a:buFont typeface="Menlo-Regular" charset="0"/>
              <a:buChar char="⎮"/>
              <a:tabLst/>
              <a:defRPr b="1" baseline="0">
                <a:solidFill>
                  <a:srgbClr val="71A522"/>
                </a:solidFill>
              </a:defRPr>
            </a:lvl1pPr>
            <a:lvl2pPr marL="144000" indent="0" defTabSz="108000">
              <a:lnSpc>
                <a:spcPct val="100000"/>
              </a:lnSpc>
              <a:spcBef>
                <a:spcPts val="0"/>
              </a:spcBef>
              <a:buNone/>
              <a:defRPr sz="1800"/>
            </a:lvl2pPr>
          </a:lstStyle>
          <a:p>
            <a:pPr marL="0" marR="0" lvl="0" indent="0" algn="l" defTabSz="444489" rtl="0" eaLnBrk="1" fontAlgn="auto" latinLnBrk="0" hangingPunct="1">
              <a:lnSpc>
                <a:spcPct val="90000"/>
              </a:lnSpc>
              <a:spcBef>
                <a:spcPts val="1000"/>
              </a:spcBef>
              <a:spcAft>
                <a:spcPts val="0"/>
              </a:spcAft>
              <a:buClr>
                <a:schemeClr val="accent6"/>
              </a:buClr>
              <a:buSzPct val="80000"/>
              <a:tabLst/>
              <a:defRPr/>
            </a:pPr>
            <a:r>
              <a:rPr lang="en-US" noProof="0" dirty="0"/>
              <a:t>Click to edit chapter</a:t>
            </a:r>
          </a:p>
        </p:txBody>
      </p:sp>
      <p:sp>
        <p:nvSpPr>
          <p:cNvPr id="18" name="Textplatzhalter 2"/>
          <p:cNvSpPr>
            <a:spLocks noGrp="1"/>
          </p:cNvSpPr>
          <p:nvPr>
            <p:ph type="body" sz="quarter" idx="26" hasCustomPrompt="1"/>
          </p:nvPr>
        </p:nvSpPr>
        <p:spPr>
          <a:xfrm>
            <a:off x="407987" y="2790497"/>
            <a:ext cx="611187" cy="805024"/>
          </a:xfrm>
        </p:spPr>
        <p:txBody>
          <a:bodyPr/>
          <a:lstStyle>
            <a:lvl1pPr marL="0" marR="0" indent="0" algn="l" defTabSz="444489" rtl="0" eaLnBrk="1" fontAlgn="auto" latinLnBrk="0" hangingPunct="1">
              <a:lnSpc>
                <a:spcPct val="90000"/>
              </a:lnSpc>
              <a:spcBef>
                <a:spcPts val="1000"/>
              </a:spcBef>
              <a:spcAft>
                <a:spcPts val="0"/>
              </a:spcAft>
              <a:buClr>
                <a:schemeClr val="accent6"/>
              </a:buClr>
              <a:buSzPct val="80000"/>
              <a:buFont typeface="Arial" charset="0"/>
              <a:buNone/>
              <a:tabLst/>
              <a:defRPr b="1" baseline="0">
                <a:solidFill>
                  <a:srgbClr val="71A522"/>
                </a:solidFill>
              </a:defRPr>
            </a:lvl1pPr>
          </a:lstStyle>
          <a:p>
            <a:pPr marL="0" marR="0" lvl="0" indent="0" algn="l" defTabSz="444489" rtl="0" eaLnBrk="1" fontAlgn="auto" latinLnBrk="0" hangingPunct="1">
              <a:lnSpc>
                <a:spcPct val="90000"/>
              </a:lnSpc>
              <a:spcBef>
                <a:spcPts val="1000"/>
              </a:spcBef>
              <a:spcAft>
                <a:spcPts val="0"/>
              </a:spcAft>
              <a:buClr>
                <a:schemeClr val="accent6"/>
              </a:buClr>
              <a:buSzPct val="80000"/>
              <a:buFont typeface="Arial" charset="0"/>
              <a:buNone/>
              <a:tabLst/>
              <a:defRPr/>
            </a:pPr>
            <a:r>
              <a:rPr lang="en-US" noProof="0" dirty="0"/>
              <a:t>XX</a:t>
            </a:r>
            <a:endParaRPr lang="en-US" dirty="0"/>
          </a:p>
          <a:p>
            <a:pPr marL="0" marR="0" lvl="0" indent="0" algn="l" defTabSz="444489" rtl="0" eaLnBrk="1" fontAlgn="auto" latinLnBrk="0" hangingPunct="1">
              <a:lnSpc>
                <a:spcPct val="90000"/>
              </a:lnSpc>
              <a:spcBef>
                <a:spcPts val="1000"/>
              </a:spcBef>
              <a:spcAft>
                <a:spcPts val="0"/>
              </a:spcAft>
              <a:buClr>
                <a:schemeClr val="accent6"/>
              </a:buClr>
              <a:buSzPct val="80000"/>
              <a:tabLst/>
              <a:defRPr/>
            </a:pPr>
            <a:endParaRPr lang="en-US" dirty="0"/>
          </a:p>
        </p:txBody>
      </p:sp>
      <p:sp>
        <p:nvSpPr>
          <p:cNvPr id="22" name="Textplatzhalter 2"/>
          <p:cNvSpPr>
            <a:spLocks noGrp="1"/>
          </p:cNvSpPr>
          <p:nvPr>
            <p:ph type="body" sz="quarter" idx="27" hasCustomPrompt="1"/>
          </p:nvPr>
        </p:nvSpPr>
        <p:spPr>
          <a:xfrm>
            <a:off x="1022667" y="3595521"/>
            <a:ext cx="9776127" cy="805024"/>
          </a:xfrm>
        </p:spPr>
        <p:txBody>
          <a:bodyPr anchor="t"/>
          <a:lstStyle>
            <a:lvl1pPr marL="144000" marR="0" indent="-144000" algn="l" defTabSz="444489" rtl="0" eaLnBrk="1" fontAlgn="auto" latinLnBrk="0" hangingPunct="1">
              <a:lnSpc>
                <a:spcPts val="2480"/>
              </a:lnSpc>
              <a:spcBef>
                <a:spcPts val="600"/>
              </a:spcBef>
              <a:spcAft>
                <a:spcPts val="0"/>
              </a:spcAft>
              <a:buClr>
                <a:schemeClr val="accent6"/>
              </a:buClr>
              <a:buSzPct val="100000"/>
              <a:buFont typeface="Menlo-Regular" charset="0"/>
              <a:buChar char="⎮"/>
              <a:tabLst/>
              <a:defRPr b="1" baseline="0">
                <a:solidFill>
                  <a:srgbClr val="71A522"/>
                </a:solidFill>
              </a:defRPr>
            </a:lvl1pPr>
            <a:lvl2pPr marL="144000" indent="0" defTabSz="108000">
              <a:lnSpc>
                <a:spcPct val="100000"/>
              </a:lnSpc>
              <a:spcBef>
                <a:spcPts val="0"/>
              </a:spcBef>
              <a:buNone/>
              <a:defRPr sz="1800"/>
            </a:lvl2pPr>
          </a:lstStyle>
          <a:p>
            <a:pPr marL="0" marR="0" lvl="0" indent="0" algn="l" defTabSz="444489" rtl="0" eaLnBrk="1" fontAlgn="auto" latinLnBrk="0" hangingPunct="1">
              <a:lnSpc>
                <a:spcPct val="90000"/>
              </a:lnSpc>
              <a:spcBef>
                <a:spcPts val="1000"/>
              </a:spcBef>
              <a:spcAft>
                <a:spcPts val="0"/>
              </a:spcAft>
              <a:buClr>
                <a:schemeClr val="accent6"/>
              </a:buClr>
              <a:buSzPct val="80000"/>
              <a:tabLst/>
              <a:defRPr/>
            </a:pPr>
            <a:r>
              <a:rPr lang="en-US" noProof="0" dirty="0"/>
              <a:t>Click to edit chapter</a:t>
            </a:r>
          </a:p>
        </p:txBody>
      </p:sp>
      <p:sp>
        <p:nvSpPr>
          <p:cNvPr id="23" name="Textplatzhalter 2"/>
          <p:cNvSpPr>
            <a:spLocks noGrp="1"/>
          </p:cNvSpPr>
          <p:nvPr>
            <p:ph type="body" sz="quarter" idx="28" hasCustomPrompt="1"/>
          </p:nvPr>
        </p:nvSpPr>
        <p:spPr>
          <a:xfrm>
            <a:off x="404494" y="3595521"/>
            <a:ext cx="611188" cy="805024"/>
          </a:xfrm>
        </p:spPr>
        <p:txBody>
          <a:bodyPr/>
          <a:lstStyle>
            <a:lvl1pPr marL="0" marR="0" indent="0" algn="l" defTabSz="444489" rtl="0" eaLnBrk="1" fontAlgn="auto" latinLnBrk="0" hangingPunct="1">
              <a:lnSpc>
                <a:spcPct val="90000"/>
              </a:lnSpc>
              <a:spcBef>
                <a:spcPts val="1000"/>
              </a:spcBef>
              <a:spcAft>
                <a:spcPts val="0"/>
              </a:spcAft>
              <a:buClr>
                <a:schemeClr val="accent6"/>
              </a:buClr>
              <a:buSzPct val="80000"/>
              <a:buFont typeface="Arial" charset="0"/>
              <a:buNone/>
              <a:tabLst/>
              <a:defRPr b="1" baseline="0">
                <a:solidFill>
                  <a:srgbClr val="71A522"/>
                </a:solidFill>
              </a:defRPr>
            </a:lvl1pPr>
          </a:lstStyle>
          <a:p>
            <a:pPr marL="0" marR="0" lvl="0" indent="0" algn="l" defTabSz="444489" rtl="0" eaLnBrk="1" fontAlgn="auto" latinLnBrk="0" hangingPunct="1">
              <a:lnSpc>
                <a:spcPct val="90000"/>
              </a:lnSpc>
              <a:spcBef>
                <a:spcPts val="1000"/>
              </a:spcBef>
              <a:spcAft>
                <a:spcPts val="0"/>
              </a:spcAft>
              <a:buClr>
                <a:schemeClr val="accent6"/>
              </a:buClr>
              <a:buSzPct val="80000"/>
              <a:buFont typeface="Arial" charset="0"/>
              <a:buNone/>
              <a:tabLst/>
              <a:defRPr/>
            </a:pPr>
            <a:r>
              <a:rPr lang="en-US" noProof="0" dirty="0"/>
              <a:t>XX</a:t>
            </a:r>
            <a:endParaRPr lang="en-US" dirty="0"/>
          </a:p>
          <a:p>
            <a:pPr marL="0" marR="0" lvl="0" indent="0" algn="l" defTabSz="444489" rtl="0" eaLnBrk="1" fontAlgn="auto" latinLnBrk="0" hangingPunct="1">
              <a:lnSpc>
                <a:spcPct val="90000"/>
              </a:lnSpc>
              <a:spcBef>
                <a:spcPts val="1000"/>
              </a:spcBef>
              <a:spcAft>
                <a:spcPts val="0"/>
              </a:spcAft>
              <a:buClr>
                <a:schemeClr val="accent6"/>
              </a:buClr>
              <a:buSzPct val="80000"/>
              <a:tabLst/>
              <a:defRPr/>
            </a:pPr>
            <a:endParaRPr lang="en-US" dirty="0"/>
          </a:p>
        </p:txBody>
      </p:sp>
      <p:sp>
        <p:nvSpPr>
          <p:cNvPr id="24" name="Textplatzhalter 2"/>
          <p:cNvSpPr>
            <a:spLocks noGrp="1"/>
          </p:cNvSpPr>
          <p:nvPr>
            <p:ph type="body" sz="quarter" idx="29" hasCustomPrompt="1"/>
          </p:nvPr>
        </p:nvSpPr>
        <p:spPr>
          <a:xfrm>
            <a:off x="1026159" y="4398260"/>
            <a:ext cx="9776127" cy="805024"/>
          </a:xfrm>
        </p:spPr>
        <p:txBody>
          <a:bodyPr anchor="t"/>
          <a:lstStyle>
            <a:lvl1pPr marL="144000" marR="0" indent="-144000" algn="l" defTabSz="444489" rtl="0" eaLnBrk="1" fontAlgn="auto" latinLnBrk="0" hangingPunct="1">
              <a:lnSpc>
                <a:spcPts val="2480"/>
              </a:lnSpc>
              <a:spcBef>
                <a:spcPts val="600"/>
              </a:spcBef>
              <a:spcAft>
                <a:spcPts val="0"/>
              </a:spcAft>
              <a:buClr>
                <a:schemeClr val="accent6"/>
              </a:buClr>
              <a:buSzPct val="100000"/>
              <a:buFont typeface="Menlo-Regular" charset="0"/>
              <a:buChar char="⎮"/>
              <a:tabLst/>
              <a:defRPr b="1" baseline="0">
                <a:solidFill>
                  <a:srgbClr val="71A522"/>
                </a:solidFill>
              </a:defRPr>
            </a:lvl1pPr>
            <a:lvl2pPr marL="144000" indent="0" defTabSz="108000">
              <a:lnSpc>
                <a:spcPct val="100000"/>
              </a:lnSpc>
              <a:spcBef>
                <a:spcPts val="0"/>
              </a:spcBef>
              <a:buNone/>
              <a:defRPr sz="1800"/>
            </a:lvl2pPr>
          </a:lstStyle>
          <a:p>
            <a:pPr marL="0" marR="0" lvl="0" indent="0" algn="l" defTabSz="444489" rtl="0" eaLnBrk="1" fontAlgn="auto" latinLnBrk="0" hangingPunct="1">
              <a:lnSpc>
                <a:spcPct val="90000"/>
              </a:lnSpc>
              <a:spcBef>
                <a:spcPts val="1000"/>
              </a:spcBef>
              <a:spcAft>
                <a:spcPts val="0"/>
              </a:spcAft>
              <a:buClr>
                <a:schemeClr val="accent6"/>
              </a:buClr>
              <a:buSzPct val="80000"/>
              <a:tabLst/>
              <a:defRPr/>
            </a:pPr>
            <a:r>
              <a:rPr lang="en-US" noProof="0" dirty="0"/>
              <a:t>Click to edit chapter</a:t>
            </a:r>
          </a:p>
        </p:txBody>
      </p:sp>
      <p:sp>
        <p:nvSpPr>
          <p:cNvPr id="25" name="Textplatzhalter 2"/>
          <p:cNvSpPr>
            <a:spLocks noGrp="1"/>
          </p:cNvSpPr>
          <p:nvPr>
            <p:ph type="body" sz="quarter" idx="30" hasCustomPrompt="1"/>
          </p:nvPr>
        </p:nvSpPr>
        <p:spPr>
          <a:xfrm>
            <a:off x="404494" y="4400545"/>
            <a:ext cx="611188" cy="805024"/>
          </a:xfrm>
        </p:spPr>
        <p:txBody>
          <a:bodyPr/>
          <a:lstStyle>
            <a:lvl1pPr marL="0" marR="0" indent="0" algn="l" defTabSz="444489" rtl="0" eaLnBrk="1" fontAlgn="auto" latinLnBrk="0" hangingPunct="1">
              <a:lnSpc>
                <a:spcPct val="90000"/>
              </a:lnSpc>
              <a:spcBef>
                <a:spcPts val="1000"/>
              </a:spcBef>
              <a:spcAft>
                <a:spcPts val="0"/>
              </a:spcAft>
              <a:buClr>
                <a:schemeClr val="accent6"/>
              </a:buClr>
              <a:buSzPct val="80000"/>
              <a:buFont typeface="Arial" charset="0"/>
              <a:buNone/>
              <a:tabLst/>
              <a:defRPr b="1" baseline="0">
                <a:solidFill>
                  <a:srgbClr val="71A522"/>
                </a:solidFill>
              </a:defRPr>
            </a:lvl1pPr>
          </a:lstStyle>
          <a:p>
            <a:pPr marL="0" marR="0" lvl="0" indent="0" algn="l" defTabSz="444489" rtl="0" eaLnBrk="1" fontAlgn="auto" latinLnBrk="0" hangingPunct="1">
              <a:lnSpc>
                <a:spcPct val="90000"/>
              </a:lnSpc>
              <a:spcBef>
                <a:spcPts val="1000"/>
              </a:spcBef>
              <a:spcAft>
                <a:spcPts val="0"/>
              </a:spcAft>
              <a:buClr>
                <a:schemeClr val="accent6"/>
              </a:buClr>
              <a:buSzPct val="80000"/>
              <a:tabLst/>
              <a:defRPr/>
            </a:pPr>
            <a:r>
              <a:rPr lang="en-US" noProof="0" dirty="0"/>
              <a:t>XX</a:t>
            </a:r>
          </a:p>
        </p:txBody>
      </p:sp>
      <p:sp>
        <p:nvSpPr>
          <p:cNvPr id="26" name="Textplatzhalter 2"/>
          <p:cNvSpPr>
            <a:spLocks noGrp="1"/>
          </p:cNvSpPr>
          <p:nvPr>
            <p:ph type="body" sz="quarter" idx="31" hasCustomPrompt="1"/>
          </p:nvPr>
        </p:nvSpPr>
        <p:spPr>
          <a:xfrm>
            <a:off x="1023398" y="5203284"/>
            <a:ext cx="9776127" cy="805024"/>
          </a:xfrm>
        </p:spPr>
        <p:txBody>
          <a:bodyPr anchor="t"/>
          <a:lstStyle>
            <a:lvl1pPr marL="144000" marR="0" indent="-144000" algn="l" defTabSz="444489" rtl="0" eaLnBrk="1" fontAlgn="auto" latinLnBrk="0" hangingPunct="1">
              <a:lnSpc>
                <a:spcPts val="2480"/>
              </a:lnSpc>
              <a:spcBef>
                <a:spcPts val="600"/>
              </a:spcBef>
              <a:spcAft>
                <a:spcPts val="0"/>
              </a:spcAft>
              <a:buClr>
                <a:schemeClr val="accent6"/>
              </a:buClr>
              <a:buSzPct val="100000"/>
              <a:buFont typeface="Menlo-Regular" charset="0"/>
              <a:buChar char="⎮"/>
              <a:tabLst/>
              <a:defRPr b="1" baseline="0">
                <a:solidFill>
                  <a:srgbClr val="71A522"/>
                </a:solidFill>
              </a:defRPr>
            </a:lvl1pPr>
            <a:lvl2pPr marL="144000" indent="0" defTabSz="108000">
              <a:lnSpc>
                <a:spcPct val="100000"/>
              </a:lnSpc>
              <a:spcBef>
                <a:spcPts val="0"/>
              </a:spcBef>
              <a:buNone/>
              <a:defRPr sz="1800"/>
            </a:lvl2pPr>
          </a:lstStyle>
          <a:p>
            <a:pPr marL="0" marR="0" lvl="0" indent="0" algn="l" defTabSz="444489" rtl="0" eaLnBrk="1" fontAlgn="auto" latinLnBrk="0" hangingPunct="1">
              <a:lnSpc>
                <a:spcPct val="90000"/>
              </a:lnSpc>
              <a:spcBef>
                <a:spcPts val="1000"/>
              </a:spcBef>
              <a:spcAft>
                <a:spcPts val="0"/>
              </a:spcAft>
              <a:buClr>
                <a:schemeClr val="accent6"/>
              </a:buClr>
              <a:buSzPct val="80000"/>
              <a:tabLst/>
              <a:defRPr/>
            </a:pPr>
            <a:r>
              <a:rPr lang="en-US" noProof="0" dirty="0"/>
              <a:t>Click to edit chapter</a:t>
            </a:r>
          </a:p>
        </p:txBody>
      </p:sp>
      <p:sp>
        <p:nvSpPr>
          <p:cNvPr id="27" name="Textplatzhalter 2"/>
          <p:cNvSpPr>
            <a:spLocks noGrp="1"/>
          </p:cNvSpPr>
          <p:nvPr>
            <p:ph type="body" sz="quarter" idx="32" hasCustomPrompt="1"/>
          </p:nvPr>
        </p:nvSpPr>
        <p:spPr>
          <a:xfrm>
            <a:off x="405679" y="5203284"/>
            <a:ext cx="611188" cy="805024"/>
          </a:xfrm>
        </p:spPr>
        <p:txBody>
          <a:bodyPr/>
          <a:lstStyle>
            <a:lvl1pPr marL="0" marR="0" indent="0" algn="l" defTabSz="444489" rtl="0" eaLnBrk="1" fontAlgn="auto" latinLnBrk="0" hangingPunct="1">
              <a:lnSpc>
                <a:spcPct val="90000"/>
              </a:lnSpc>
              <a:spcBef>
                <a:spcPts val="1000"/>
              </a:spcBef>
              <a:spcAft>
                <a:spcPts val="0"/>
              </a:spcAft>
              <a:buClr>
                <a:schemeClr val="accent6"/>
              </a:buClr>
              <a:buSzPct val="80000"/>
              <a:buFont typeface="Arial" charset="0"/>
              <a:buNone/>
              <a:tabLst/>
              <a:defRPr b="1" baseline="0">
                <a:solidFill>
                  <a:srgbClr val="71A522"/>
                </a:solidFill>
              </a:defRPr>
            </a:lvl1pPr>
          </a:lstStyle>
          <a:p>
            <a:pPr marL="0" marR="0" lvl="0" indent="0" algn="l" defTabSz="444489" rtl="0" eaLnBrk="1" fontAlgn="auto" latinLnBrk="0" hangingPunct="1">
              <a:lnSpc>
                <a:spcPct val="90000"/>
              </a:lnSpc>
              <a:spcBef>
                <a:spcPts val="1000"/>
              </a:spcBef>
              <a:spcAft>
                <a:spcPts val="0"/>
              </a:spcAft>
              <a:buClr>
                <a:schemeClr val="accent6"/>
              </a:buClr>
              <a:buSzPct val="80000"/>
              <a:tabLst/>
              <a:defRPr/>
            </a:pPr>
            <a:r>
              <a:rPr lang="en-US" noProof="0" dirty="0"/>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17" name="Rechteck 16"/>
          <p:cNvSpPr/>
          <p:nvPr userDrawn="1"/>
        </p:nvSpPr>
        <p:spPr>
          <a:xfrm>
            <a:off x="421136" y="878816"/>
            <a:ext cx="11420409" cy="5374711"/>
          </a:xfrm>
          <a:prstGeom prst="rect">
            <a:avLst/>
          </a:prstGeom>
          <a:solidFill>
            <a:srgbClr val="E8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Bild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6822" y="1784348"/>
            <a:ext cx="6306420" cy="5808988"/>
          </a:xfrm>
          <a:prstGeom prst="rect">
            <a:avLst/>
          </a:prstGeom>
        </p:spPr>
      </p:pic>
      <p:sp>
        <p:nvSpPr>
          <p:cNvPr id="19" name="Rechteck 18"/>
          <p:cNvSpPr/>
          <p:nvPr userDrawn="1"/>
        </p:nvSpPr>
        <p:spPr>
          <a:xfrm>
            <a:off x="11828397" y="0"/>
            <a:ext cx="2599362" cy="68966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Untertitel 2"/>
          <p:cNvSpPr txBox="1">
            <a:spLocks/>
          </p:cNvSpPr>
          <p:nvPr userDrawn="1"/>
        </p:nvSpPr>
        <p:spPr>
          <a:xfrm>
            <a:off x="644716" y="4688842"/>
            <a:ext cx="9144000" cy="8733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6"/>
              </a:buClr>
              <a:buSzPct val="80000"/>
              <a:buFont typeface="Arial" charset="0"/>
              <a:buNone/>
              <a:defRPr sz="2400" kern="1200" baseline="0">
                <a:solidFill>
                  <a:srgbClr val="71A547"/>
                </a:solidFill>
                <a:latin typeface="+mn-lt"/>
                <a:ea typeface="+mn-ea"/>
                <a:cs typeface="+mn-cs"/>
              </a:defRPr>
            </a:lvl1pPr>
            <a:lvl2pPr marL="457200" marR="0" indent="0" algn="ctr" defTabSz="914400" rtl="0" eaLnBrk="1" fontAlgn="auto" latinLnBrk="0" hangingPunct="1">
              <a:lnSpc>
                <a:spcPct val="90000"/>
              </a:lnSpc>
              <a:spcBef>
                <a:spcPts val="500"/>
              </a:spcBef>
              <a:spcAft>
                <a:spcPts val="0"/>
              </a:spcAft>
              <a:buClr>
                <a:srgbClr val="71A522"/>
              </a:buClr>
              <a:buSzPct val="100000"/>
              <a:buFont typeface="Arial" charset="0"/>
              <a:buNone/>
              <a:tabLst/>
              <a:defRPr sz="2000" b="0" i="0" kern="1200" baseline="0">
                <a:solidFill>
                  <a:schemeClr val="tx1"/>
                </a:solidFill>
                <a:latin typeface="Arial" charset="0"/>
                <a:ea typeface="Arial" charset="0"/>
                <a:cs typeface="Arial" charset="0"/>
              </a:defRPr>
            </a:lvl2pPr>
            <a:lvl3pPr marL="914400" marR="0" indent="0" algn="ctr" defTabSz="914400" rtl="0" eaLnBrk="1" fontAlgn="auto" latinLnBrk="0" hangingPunct="1">
              <a:lnSpc>
                <a:spcPct val="90000"/>
              </a:lnSpc>
              <a:spcBef>
                <a:spcPts val="500"/>
              </a:spcBef>
              <a:spcAft>
                <a:spcPts val="0"/>
              </a:spcAft>
              <a:buClr>
                <a:srgbClr val="71A522"/>
              </a:buClr>
              <a:buSzPct val="100000"/>
              <a:buFont typeface=".AppleSystemUIFont" charset="-120"/>
              <a:buNone/>
              <a:tabLst/>
              <a:defRPr sz="1800" b="1" kern="1200">
                <a:solidFill>
                  <a:srgbClr val="71A522"/>
                </a:solidFill>
                <a:latin typeface="+mn-lt"/>
                <a:ea typeface="+mn-ea"/>
                <a:cs typeface="+mn-cs"/>
              </a:defRPr>
            </a:lvl3pPr>
            <a:lvl4pPr marL="13716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4pPr>
            <a:lvl5pPr marL="1828800" marR="0" indent="0" algn="ctr" defTabSz="914400" rtl="0" eaLnBrk="1" fontAlgn="auto" latinLnBrk="0" hangingPunct="1">
              <a:lnSpc>
                <a:spcPct val="100000"/>
              </a:lnSpc>
              <a:spcBef>
                <a:spcPts val="24"/>
              </a:spcBef>
              <a:spcAft>
                <a:spcPts val="0"/>
              </a:spcAft>
              <a:buClr>
                <a:srgbClr val="71A522"/>
              </a:buClr>
              <a:buSzPct val="100000"/>
              <a:buFont typeface="Arial"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de-DE" sz="1600"/>
          </a:p>
        </p:txBody>
      </p:sp>
      <p:sp>
        <p:nvSpPr>
          <p:cNvPr id="12" name="Untertitel 2"/>
          <p:cNvSpPr txBox="1">
            <a:spLocks/>
          </p:cNvSpPr>
          <p:nvPr userDrawn="1"/>
        </p:nvSpPr>
        <p:spPr>
          <a:xfrm>
            <a:off x="729552" y="4846351"/>
            <a:ext cx="9144000" cy="873330"/>
          </a:xfrm>
          <a:prstGeom prst="rect">
            <a:avLst/>
          </a:prstGeom>
        </p:spPr>
        <p:txBody>
          <a:bodyPr vert="horz" lIns="91440" tIns="45720" rIns="91440" bIns="45720" rtlCol="0">
            <a:normAutofit/>
          </a:bodyPr>
          <a:lstStyle>
            <a:lvl1pPr marL="0" indent="0" algn="l" defTabSz="914400" rtl="0" eaLnBrk="1" latinLnBrk="0" hangingPunct="1">
              <a:lnSpc>
                <a:spcPts val="2600"/>
              </a:lnSpc>
              <a:spcBef>
                <a:spcPts val="1000"/>
              </a:spcBef>
              <a:buClr>
                <a:schemeClr val="accent6"/>
              </a:buClr>
              <a:buSzPct val="80000"/>
              <a:buFont typeface="Arial" charset="0"/>
              <a:buNone/>
              <a:defRPr sz="2400" kern="1200" baseline="0">
                <a:solidFill>
                  <a:srgbClr val="71A547"/>
                </a:solidFill>
                <a:latin typeface="+mn-lt"/>
                <a:ea typeface="+mn-ea"/>
                <a:cs typeface="+mn-cs"/>
              </a:defRPr>
            </a:lvl1pPr>
            <a:lvl2pPr marL="457200" marR="0" indent="0" algn="ctr" defTabSz="914400" rtl="0" eaLnBrk="1" fontAlgn="auto" latinLnBrk="0" hangingPunct="1">
              <a:lnSpc>
                <a:spcPts val="2000"/>
              </a:lnSpc>
              <a:spcBef>
                <a:spcPts val="500"/>
              </a:spcBef>
              <a:spcAft>
                <a:spcPts val="0"/>
              </a:spcAft>
              <a:buClr>
                <a:srgbClr val="71A522"/>
              </a:buClr>
              <a:buSzPct val="100000"/>
              <a:buFont typeface="Arial" charset="0"/>
              <a:buNone/>
              <a:tabLst/>
              <a:defRPr sz="2000" b="0" i="0" kern="1200" baseline="0">
                <a:solidFill>
                  <a:schemeClr val="tx1"/>
                </a:solidFill>
                <a:latin typeface="Arial" charset="0"/>
                <a:ea typeface="Arial" charset="0"/>
                <a:cs typeface="Arial" charset="0"/>
              </a:defRPr>
            </a:lvl2pPr>
            <a:lvl3pPr marL="914400" marR="0" indent="0" algn="ctr" defTabSz="914400" rtl="0" eaLnBrk="1" fontAlgn="auto" latinLnBrk="0" hangingPunct="1">
              <a:lnSpc>
                <a:spcPts val="2200"/>
              </a:lnSpc>
              <a:spcBef>
                <a:spcPts val="500"/>
              </a:spcBef>
              <a:spcAft>
                <a:spcPts val="0"/>
              </a:spcAft>
              <a:buClr>
                <a:srgbClr val="71A522"/>
              </a:buClr>
              <a:buSzPct val="100000"/>
              <a:buFont typeface=".AppleSystemUIFont" charset="-120"/>
              <a:buNone/>
              <a:tabLst/>
              <a:defRPr sz="1800" b="1" kern="1200">
                <a:solidFill>
                  <a:srgbClr val="71A522"/>
                </a:solidFill>
                <a:latin typeface="+mn-lt"/>
                <a:ea typeface="+mn-ea"/>
                <a:cs typeface="+mn-cs"/>
              </a:defRPr>
            </a:lvl3pPr>
            <a:lvl4pPr marL="13716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4pPr>
            <a:lvl5pPr marL="1828800" marR="0" indent="0" algn="ctr" defTabSz="914400" rtl="0" eaLnBrk="1" fontAlgn="auto" latinLnBrk="0" hangingPunct="1">
              <a:lnSpc>
                <a:spcPct val="100000"/>
              </a:lnSpc>
              <a:spcBef>
                <a:spcPts val="24"/>
              </a:spcBef>
              <a:spcAft>
                <a:spcPts val="0"/>
              </a:spcAft>
              <a:buClr>
                <a:srgbClr val="71A522"/>
              </a:buClr>
              <a:buSzPct val="100000"/>
              <a:buFont typeface="Arial"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de-DE" sz="2400"/>
          </a:p>
        </p:txBody>
      </p:sp>
      <p:sp>
        <p:nvSpPr>
          <p:cNvPr id="14" name="Textplatzhalter 2"/>
          <p:cNvSpPr>
            <a:spLocks noGrp="1"/>
          </p:cNvSpPr>
          <p:nvPr>
            <p:ph type="body" sz="quarter" idx="24" hasCustomPrompt="1"/>
          </p:nvPr>
        </p:nvSpPr>
        <p:spPr>
          <a:xfrm>
            <a:off x="1019175" y="2339009"/>
            <a:ext cx="638640" cy="805024"/>
          </a:xfrm>
        </p:spPr>
        <p:txBody>
          <a:bodyPr lIns="0" tIns="0" rIns="0" bIns="0"/>
          <a:lstStyle>
            <a:lvl1pPr marL="342900" marR="0" indent="-342900" algn="l" defTabSz="444489" rtl="0" eaLnBrk="1" fontAlgn="auto" latinLnBrk="0" hangingPunct="1">
              <a:lnSpc>
                <a:spcPct val="90000"/>
              </a:lnSpc>
              <a:spcBef>
                <a:spcPts val="1000"/>
              </a:spcBef>
              <a:spcAft>
                <a:spcPts val="0"/>
              </a:spcAft>
              <a:buClr>
                <a:schemeClr val="accent6"/>
              </a:buClr>
              <a:buSzPct val="80000"/>
              <a:buFont typeface="Arial" charset="0"/>
              <a:buNone/>
              <a:tabLst/>
              <a:defRPr sz="2800" b="1" baseline="0">
                <a:solidFill>
                  <a:srgbClr val="71A522"/>
                </a:solidFill>
              </a:defRPr>
            </a:lvl1pPr>
          </a:lstStyle>
          <a:p>
            <a:pPr marL="0" marR="0" lvl="0" indent="0" algn="l" defTabSz="444489" rtl="0" eaLnBrk="1" fontAlgn="auto" latinLnBrk="0" hangingPunct="1">
              <a:lnSpc>
                <a:spcPct val="90000"/>
              </a:lnSpc>
              <a:spcBef>
                <a:spcPts val="1000"/>
              </a:spcBef>
              <a:spcAft>
                <a:spcPts val="0"/>
              </a:spcAft>
              <a:buClr>
                <a:schemeClr val="accent6"/>
              </a:buClr>
              <a:buSzPct val="80000"/>
              <a:tabLst/>
              <a:defRPr/>
            </a:pPr>
            <a:r>
              <a:rPr lang="en-US" noProof="0" dirty="0"/>
              <a:t>XX</a:t>
            </a:r>
          </a:p>
        </p:txBody>
      </p:sp>
      <p:sp>
        <p:nvSpPr>
          <p:cNvPr id="2" name="Titel 1"/>
          <p:cNvSpPr>
            <a:spLocks noGrp="1"/>
          </p:cNvSpPr>
          <p:nvPr>
            <p:ph type="title" hasCustomPrompt="1"/>
          </p:nvPr>
        </p:nvSpPr>
        <p:spPr>
          <a:xfrm>
            <a:off x="1657815" y="2339009"/>
            <a:ext cx="5273863" cy="3046961"/>
          </a:xfrm>
        </p:spPr>
        <p:txBody>
          <a:bodyPr lIns="0" tIns="0"/>
          <a:lstStyle/>
          <a:p>
            <a:r>
              <a:rPr lang="en-US" noProof="0" dirty="0"/>
              <a:t>Click to edit title</a:t>
            </a:r>
            <a:br>
              <a:rPr lang="en-US" noProof="0" dirty="0"/>
            </a:br>
            <a:endParaRPr lang="en-US" noProof="0" dirty="0"/>
          </a:p>
        </p:txBody>
      </p:sp>
      <p:sp>
        <p:nvSpPr>
          <p:cNvPr id="24" name="Rechteck 23"/>
          <p:cNvSpPr/>
          <p:nvPr userDrawn="1"/>
        </p:nvSpPr>
        <p:spPr>
          <a:xfrm>
            <a:off x="90598" y="6253527"/>
            <a:ext cx="14337161" cy="1803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hapter">
    <p:spTree>
      <p:nvGrpSpPr>
        <p:cNvPr id="1" name=""/>
        <p:cNvGrpSpPr/>
        <p:nvPr/>
      </p:nvGrpSpPr>
      <p:grpSpPr>
        <a:xfrm>
          <a:off x="0" y="0"/>
          <a:ext cx="0" cy="0"/>
          <a:chOff x="0" y="0"/>
          <a:chExt cx="0" cy="0"/>
        </a:xfrm>
      </p:grpSpPr>
      <p:sp>
        <p:nvSpPr>
          <p:cNvPr id="13" name="Rechteck 16">
            <a:extLst>
              <a:ext uri="{FF2B5EF4-FFF2-40B4-BE49-F238E27FC236}">
                <a16:creationId xmlns:a16="http://schemas.microsoft.com/office/drawing/2014/main" id="{27AE04F2-C0E2-DF45-8D5D-EEA86C46151B}"/>
              </a:ext>
            </a:extLst>
          </p:cNvPr>
          <p:cNvSpPr/>
          <p:nvPr userDrawn="1"/>
        </p:nvSpPr>
        <p:spPr>
          <a:xfrm>
            <a:off x="363604" y="878816"/>
            <a:ext cx="11464793" cy="5374711"/>
          </a:xfrm>
          <a:prstGeom prst="rect">
            <a:avLst/>
          </a:prstGeom>
          <a:solidFill>
            <a:srgbClr val="E8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Untertitel 2"/>
          <p:cNvSpPr txBox="1">
            <a:spLocks/>
          </p:cNvSpPr>
          <p:nvPr userDrawn="1"/>
        </p:nvSpPr>
        <p:spPr>
          <a:xfrm>
            <a:off x="644716" y="4688842"/>
            <a:ext cx="9144000" cy="8733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6"/>
              </a:buClr>
              <a:buSzPct val="80000"/>
              <a:buFont typeface="Arial" charset="0"/>
              <a:buNone/>
              <a:defRPr sz="2400" kern="1200" baseline="0">
                <a:solidFill>
                  <a:srgbClr val="71A547"/>
                </a:solidFill>
                <a:latin typeface="+mn-lt"/>
                <a:ea typeface="+mn-ea"/>
                <a:cs typeface="+mn-cs"/>
              </a:defRPr>
            </a:lvl1pPr>
            <a:lvl2pPr marL="457200" marR="0" indent="0" algn="ctr" defTabSz="914400" rtl="0" eaLnBrk="1" fontAlgn="auto" latinLnBrk="0" hangingPunct="1">
              <a:lnSpc>
                <a:spcPct val="90000"/>
              </a:lnSpc>
              <a:spcBef>
                <a:spcPts val="500"/>
              </a:spcBef>
              <a:spcAft>
                <a:spcPts val="0"/>
              </a:spcAft>
              <a:buClr>
                <a:srgbClr val="71A522"/>
              </a:buClr>
              <a:buSzPct val="100000"/>
              <a:buFont typeface="Arial" charset="0"/>
              <a:buNone/>
              <a:tabLst/>
              <a:defRPr sz="2000" b="0" i="0" kern="1200" baseline="0">
                <a:solidFill>
                  <a:schemeClr val="tx1"/>
                </a:solidFill>
                <a:latin typeface="Arial" charset="0"/>
                <a:ea typeface="Arial" charset="0"/>
                <a:cs typeface="Arial" charset="0"/>
              </a:defRPr>
            </a:lvl2pPr>
            <a:lvl3pPr marL="914400" marR="0" indent="0" algn="ctr" defTabSz="914400" rtl="0" eaLnBrk="1" fontAlgn="auto" latinLnBrk="0" hangingPunct="1">
              <a:lnSpc>
                <a:spcPct val="90000"/>
              </a:lnSpc>
              <a:spcBef>
                <a:spcPts val="500"/>
              </a:spcBef>
              <a:spcAft>
                <a:spcPts val="0"/>
              </a:spcAft>
              <a:buClr>
                <a:srgbClr val="71A522"/>
              </a:buClr>
              <a:buSzPct val="100000"/>
              <a:buFont typeface=".AppleSystemUIFont" charset="-120"/>
              <a:buNone/>
              <a:tabLst/>
              <a:defRPr sz="1800" b="1" kern="1200">
                <a:solidFill>
                  <a:srgbClr val="71A522"/>
                </a:solidFill>
                <a:latin typeface="+mn-lt"/>
                <a:ea typeface="+mn-ea"/>
                <a:cs typeface="+mn-cs"/>
              </a:defRPr>
            </a:lvl3pPr>
            <a:lvl4pPr marL="13716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4pPr>
            <a:lvl5pPr marL="1828800" marR="0" indent="0" algn="ctr" defTabSz="914400" rtl="0" eaLnBrk="1" fontAlgn="auto" latinLnBrk="0" hangingPunct="1">
              <a:lnSpc>
                <a:spcPct val="100000"/>
              </a:lnSpc>
              <a:spcBef>
                <a:spcPts val="24"/>
              </a:spcBef>
              <a:spcAft>
                <a:spcPts val="0"/>
              </a:spcAft>
              <a:buClr>
                <a:srgbClr val="71A522"/>
              </a:buClr>
              <a:buSzPct val="100000"/>
              <a:buFont typeface="Arial"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de-DE" sz="1600"/>
          </a:p>
        </p:txBody>
      </p:sp>
      <p:sp>
        <p:nvSpPr>
          <p:cNvPr id="12" name="Untertitel 2"/>
          <p:cNvSpPr txBox="1">
            <a:spLocks/>
          </p:cNvSpPr>
          <p:nvPr userDrawn="1"/>
        </p:nvSpPr>
        <p:spPr>
          <a:xfrm>
            <a:off x="729552" y="4846351"/>
            <a:ext cx="9144000" cy="873330"/>
          </a:xfrm>
          <a:prstGeom prst="rect">
            <a:avLst/>
          </a:prstGeom>
        </p:spPr>
        <p:txBody>
          <a:bodyPr vert="horz" lIns="91440" tIns="45720" rIns="91440" bIns="45720" rtlCol="0">
            <a:normAutofit/>
          </a:bodyPr>
          <a:lstStyle>
            <a:lvl1pPr marL="0" indent="0" algn="l" defTabSz="914400" rtl="0" eaLnBrk="1" latinLnBrk="0" hangingPunct="1">
              <a:lnSpc>
                <a:spcPts val="2600"/>
              </a:lnSpc>
              <a:spcBef>
                <a:spcPts val="1000"/>
              </a:spcBef>
              <a:buClr>
                <a:schemeClr val="accent6"/>
              </a:buClr>
              <a:buSzPct val="80000"/>
              <a:buFont typeface="Arial" charset="0"/>
              <a:buNone/>
              <a:defRPr sz="2400" kern="1200" baseline="0">
                <a:solidFill>
                  <a:srgbClr val="71A547"/>
                </a:solidFill>
                <a:latin typeface="+mn-lt"/>
                <a:ea typeface="+mn-ea"/>
                <a:cs typeface="+mn-cs"/>
              </a:defRPr>
            </a:lvl1pPr>
            <a:lvl2pPr marL="457200" marR="0" indent="0" algn="ctr" defTabSz="914400" rtl="0" eaLnBrk="1" fontAlgn="auto" latinLnBrk="0" hangingPunct="1">
              <a:lnSpc>
                <a:spcPts val="2000"/>
              </a:lnSpc>
              <a:spcBef>
                <a:spcPts val="500"/>
              </a:spcBef>
              <a:spcAft>
                <a:spcPts val="0"/>
              </a:spcAft>
              <a:buClr>
                <a:srgbClr val="71A522"/>
              </a:buClr>
              <a:buSzPct val="100000"/>
              <a:buFont typeface="Arial" charset="0"/>
              <a:buNone/>
              <a:tabLst/>
              <a:defRPr sz="2000" b="0" i="0" kern="1200" baseline="0">
                <a:solidFill>
                  <a:schemeClr val="tx1"/>
                </a:solidFill>
                <a:latin typeface="Arial" charset="0"/>
                <a:ea typeface="Arial" charset="0"/>
                <a:cs typeface="Arial" charset="0"/>
              </a:defRPr>
            </a:lvl2pPr>
            <a:lvl3pPr marL="914400" marR="0" indent="0" algn="ctr" defTabSz="914400" rtl="0" eaLnBrk="1" fontAlgn="auto" latinLnBrk="0" hangingPunct="1">
              <a:lnSpc>
                <a:spcPts val="2200"/>
              </a:lnSpc>
              <a:spcBef>
                <a:spcPts val="500"/>
              </a:spcBef>
              <a:spcAft>
                <a:spcPts val="0"/>
              </a:spcAft>
              <a:buClr>
                <a:srgbClr val="71A522"/>
              </a:buClr>
              <a:buSzPct val="100000"/>
              <a:buFont typeface=".AppleSystemUIFont" charset="-120"/>
              <a:buNone/>
              <a:tabLst/>
              <a:defRPr sz="1800" b="1" kern="1200">
                <a:solidFill>
                  <a:srgbClr val="71A522"/>
                </a:solidFill>
                <a:latin typeface="+mn-lt"/>
                <a:ea typeface="+mn-ea"/>
                <a:cs typeface="+mn-cs"/>
              </a:defRPr>
            </a:lvl3pPr>
            <a:lvl4pPr marL="13716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4pPr>
            <a:lvl5pPr marL="1828800" marR="0" indent="0" algn="ctr" defTabSz="914400" rtl="0" eaLnBrk="1" fontAlgn="auto" latinLnBrk="0" hangingPunct="1">
              <a:lnSpc>
                <a:spcPct val="100000"/>
              </a:lnSpc>
              <a:spcBef>
                <a:spcPts val="24"/>
              </a:spcBef>
              <a:spcAft>
                <a:spcPts val="0"/>
              </a:spcAft>
              <a:buClr>
                <a:srgbClr val="71A522"/>
              </a:buClr>
              <a:buSzPct val="100000"/>
              <a:buFont typeface="Arial"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de-DE" sz="2400"/>
          </a:p>
        </p:txBody>
      </p:sp>
      <p:pic>
        <p:nvPicPr>
          <p:cNvPr id="4" name="Picture 3" descr="A view of a city&#10;&#10;Description automatically generated">
            <a:extLst>
              <a:ext uri="{FF2B5EF4-FFF2-40B4-BE49-F238E27FC236}">
                <a16:creationId xmlns:a16="http://schemas.microsoft.com/office/drawing/2014/main" id="{23E7AAF9-CD01-2343-92F9-4431AE90B3E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268024" y="1855630"/>
            <a:ext cx="4560372" cy="4397897"/>
          </a:xfrm>
          <a:prstGeom prst="rect">
            <a:avLst/>
          </a:prstGeom>
        </p:spPr>
      </p:pic>
      <p:pic>
        <p:nvPicPr>
          <p:cNvPr id="16" name="Bild 1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476821" y="1784348"/>
            <a:ext cx="4351575" cy="4469179"/>
          </a:xfrm>
          <a:prstGeom prst="rect">
            <a:avLst/>
          </a:prstGeom>
        </p:spPr>
      </p:pic>
    </p:spTree>
    <p:extLst>
      <p:ext uri="{BB962C8B-B14F-4D97-AF65-F5344CB8AC3E}">
        <p14:creationId xmlns:p14="http://schemas.microsoft.com/office/powerpoint/2010/main" val="4032285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hapter">
    <p:spTree>
      <p:nvGrpSpPr>
        <p:cNvPr id="1" name=""/>
        <p:cNvGrpSpPr/>
        <p:nvPr/>
      </p:nvGrpSpPr>
      <p:grpSpPr>
        <a:xfrm>
          <a:off x="0" y="0"/>
          <a:ext cx="0" cy="0"/>
          <a:chOff x="0" y="0"/>
          <a:chExt cx="0" cy="0"/>
        </a:xfrm>
      </p:grpSpPr>
      <p:sp>
        <p:nvSpPr>
          <p:cNvPr id="13" name="Rechteck 16">
            <a:extLst>
              <a:ext uri="{FF2B5EF4-FFF2-40B4-BE49-F238E27FC236}">
                <a16:creationId xmlns:a16="http://schemas.microsoft.com/office/drawing/2014/main" id="{27AE04F2-C0E2-DF45-8D5D-EEA86C46151B}"/>
              </a:ext>
            </a:extLst>
          </p:cNvPr>
          <p:cNvSpPr/>
          <p:nvPr userDrawn="1"/>
        </p:nvSpPr>
        <p:spPr>
          <a:xfrm>
            <a:off x="363604" y="878816"/>
            <a:ext cx="11464793" cy="5374711"/>
          </a:xfrm>
          <a:prstGeom prst="rect">
            <a:avLst/>
          </a:prstGeom>
          <a:solidFill>
            <a:srgbClr val="E8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Untertitel 2"/>
          <p:cNvSpPr txBox="1">
            <a:spLocks/>
          </p:cNvSpPr>
          <p:nvPr userDrawn="1"/>
        </p:nvSpPr>
        <p:spPr>
          <a:xfrm>
            <a:off x="644716" y="4688842"/>
            <a:ext cx="9144000" cy="8733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6"/>
              </a:buClr>
              <a:buSzPct val="80000"/>
              <a:buFont typeface="Arial" charset="0"/>
              <a:buNone/>
              <a:defRPr sz="2400" kern="1200" baseline="0">
                <a:solidFill>
                  <a:srgbClr val="71A547"/>
                </a:solidFill>
                <a:latin typeface="+mn-lt"/>
                <a:ea typeface="+mn-ea"/>
                <a:cs typeface="+mn-cs"/>
              </a:defRPr>
            </a:lvl1pPr>
            <a:lvl2pPr marL="457200" marR="0" indent="0" algn="ctr" defTabSz="914400" rtl="0" eaLnBrk="1" fontAlgn="auto" latinLnBrk="0" hangingPunct="1">
              <a:lnSpc>
                <a:spcPct val="90000"/>
              </a:lnSpc>
              <a:spcBef>
                <a:spcPts val="500"/>
              </a:spcBef>
              <a:spcAft>
                <a:spcPts val="0"/>
              </a:spcAft>
              <a:buClr>
                <a:srgbClr val="71A522"/>
              </a:buClr>
              <a:buSzPct val="100000"/>
              <a:buFont typeface="Arial" charset="0"/>
              <a:buNone/>
              <a:tabLst/>
              <a:defRPr sz="2000" b="0" i="0" kern="1200" baseline="0">
                <a:solidFill>
                  <a:schemeClr val="tx1"/>
                </a:solidFill>
                <a:latin typeface="Arial" charset="0"/>
                <a:ea typeface="Arial" charset="0"/>
                <a:cs typeface="Arial" charset="0"/>
              </a:defRPr>
            </a:lvl2pPr>
            <a:lvl3pPr marL="914400" marR="0" indent="0" algn="ctr" defTabSz="914400" rtl="0" eaLnBrk="1" fontAlgn="auto" latinLnBrk="0" hangingPunct="1">
              <a:lnSpc>
                <a:spcPct val="90000"/>
              </a:lnSpc>
              <a:spcBef>
                <a:spcPts val="500"/>
              </a:spcBef>
              <a:spcAft>
                <a:spcPts val="0"/>
              </a:spcAft>
              <a:buClr>
                <a:srgbClr val="71A522"/>
              </a:buClr>
              <a:buSzPct val="100000"/>
              <a:buFont typeface=".AppleSystemUIFont" charset="-120"/>
              <a:buNone/>
              <a:tabLst/>
              <a:defRPr sz="1800" b="1" kern="1200">
                <a:solidFill>
                  <a:srgbClr val="71A522"/>
                </a:solidFill>
                <a:latin typeface="+mn-lt"/>
                <a:ea typeface="+mn-ea"/>
                <a:cs typeface="+mn-cs"/>
              </a:defRPr>
            </a:lvl3pPr>
            <a:lvl4pPr marL="13716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4pPr>
            <a:lvl5pPr marL="1828800" marR="0" indent="0" algn="ctr" defTabSz="914400" rtl="0" eaLnBrk="1" fontAlgn="auto" latinLnBrk="0" hangingPunct="1">
              <a:lnSpc>
                <a:spcPct val="100000"/>
              </a:lnSpc>
              <a:spcBef>
                <a:spcPts val="24"/>
              </a:spcBef>
              <a:spcAft>
                <a:spcPts val="0"/>
              </a:spcAft>
              <a:buClr>
                <a:srgbClr val="71A522"/>
              </a:buClr>
              <a:buSzPct val="100000"/>
              <a:buFont typeface="Arial"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de-DE" sz="1600"/>
          </a:p>
        </p:txBody>
      </p:sp>
      <p:sp>
        <p:nvSpPr>
          <p:cNvPr id="12" name="Untertitel 2"/>
          <p:cNvSpPr txBox="1">
            <a:spLocks/>
          </p:cNvSpPr>
          <p:nvPr userDrawn="1"/>
        </p:nvSpPr>
        <p:spPr>
          <a:xfrm>
            <a:off x="729552" y="4846351"/>
            <a:ext cx="9144000" cy="873330"/>
          </a:xfrm>
          <a:prstGeom prst="rect">
            <a:avLst/>
          </a:prstGeom>
        </p:spPr>
        <p:txBody>
          <a:bodyPr vert="horz" lIns="91440" tIns="45720" rIns="91440" bIns="45720" rtlCol="0">
            <a:normAutofit/>
          </a:bodyPr>
          <a:lstStyle>
            <a:lvl1pPr marL="0" indent="0" algn="l" defTabSz="914400" rtl="0" eaLnBrk="1" latinLnBrk="0" hangingPunct="1">
              <a:lnSpc>
                <a:spcPts val="2600"/>
              </a:lnSpc>
              <a:spcBef>
                <a:spcPts val="1000"/>
              </a:spcBef>
              <a:buClr>
                <a:schemeClr val="accent6"/>
              </a:buClr>
              <a:buSzPct val="80000"/>
              <a:buFont typeface="Arial" charset="0"/>
              <a:buNone/>
              <a:defRPr sz="2400" kern="1200" baseline="0">
                <a:solidFill>
                  <a:srgbClr val="71A547"/>
                </a:solidFill>
                <a:latin typeface="+mn-lt"/>
                <a:ea typeface="+mn-ea"/>
                <a:cs typeface="+mn-cs"/>
              </a:defRPr>
            </a:lvl1pPr>
            <a:lvl2pPr marL="457200" marR="0" indent="0" algn="ctr" defTabSz="914400" rtl="0" eaLnBrk="1" fontAlgn="auto" latinLnBrk="0" hangingPunct="1">
              <a:lnSpc>
                <a:spcPts val="2000"/>
              </a:lnSpc>
              <a:spcBef>
                <a:spcPts val="500"/>
              </a:spcBef>
              <a:spcAft>
                <a:spcPts val="0"/>
              </a:spcAft>
              <a:buClr>
                <a:srgbClr val="71A522"/>
              </a:buClr>
              <a:buSzPct val="100000"/>
              <a:buFont typeface="Arial" charset="0"/>
              <a:buNone/>
              <a:tabLst/>
              <a:defRPr sz="2000" b="0" i="0" kern="1200" baseline="0">
                <a:solidFill>
                  <a:schemeClr val="tx1"/>
                </a:solidFill>
                <a:latin typeface="Arial" charset="0"/>
                <a:ea typeface="Arial" charset="0"/>
                <a:cs typeface="Arial" charset="0"/>
              </a:defRPr>
            </a:lvl2pPr>
            <a:lvl3pPr marL="914400" marR="0" indent="0" algn="ctr" defTabSz="914400" rtl="0" eaLnBrk="1" fontAlgn="auto" latinLnBrk="0" hangingPunct="1">
              <a:lnSpc>
                <a:spcPts val="2200"/>
              </a:lnSpc>
              <a:spcBef>
                <a:spcPts val="500"/>
              </a:spcBef>
              <a:spcAft>
                <a:spcPts val="0"/>
              </a:spcAft>
              <a:buClr>
                <a:srgbClr val="71A522"/>
              </a:buClr>
              <a:buSzPct val="100000"/>
              <a:buFont typeface=".AppleSystemUIFont" charset="-120"/>
              <a:buNone/>
              <a:tabLst/>
              <a:defRPr sz="1800" b="1" kern="1200">
                <a:solidFill>
                  <a:srgbClr val="71A522"/>
                </a:solidFill>
                <a:latin typeface="+mn-lt"/>
                <a:ea typeface="+mn-ea"/>
                <a:cs typeface="+mn-cs"/>
              </a:defRPr>
            </a:lvl3pPr>
            <a:lvl4pPr marL="13716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4pPr>
            <a:lvl5pPr marL="1828800" marR="0" indent="0" algn="ctr" defTabSz="914400" rtl="0" eaLnBrk="1" fontAlgn="auto" latinLnBrk="0" hangingPunct="1">
              <a:lnSpc>
                <a:spcPct val="100000"/>
              </a:lnSpc>
              <a:spcBef>
                <a:spcPts val="24"/>
              </a:spcBef>
              <a:spcAft>
                <a:spcPts val="0"/>
              </a:spcAft>
              <a:buClr>
                <a:srgbClr val="71A522"/>
              </a:buClr>
              <a:buSzPct val="100000"/>
              <a:buFont typeface="Arial"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de-DE" sz="2400"/>
          </a:p>
        </p:txBody>
      </p:sp>
      <p:pic>
        <p:nvPicPr>
          <p:cNvPr id="5" name="Picture 4" descr="A picture containing train, smoke, clouds, steam&#10;&#10;Description automatically generated">
            <a:extLst>
              <a:ext uri="{FF2B5EF4-FFF2-40B4-BE49-F238E27FC236}">
                <a16:creationId xmlns:a16="http://schemas.microsoft.com/office/drawing/2014/main" id="{74BD647A-C2F6-424F-BA24-979D51B6A6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22187" b="17890"/>
          <a:stretch/>
        </p:blipFill>
        <p:spPr>
          <a:xfrm>
            <a:off x="7268023" y="1855630"/>
            <a:ext cx="4560373" cy="4397897"/>
          </a:xfrm>
          <a:prstGeom prst="rect">
            <a:avLst/>
          </a:prstGeom>
        </p:spPr>
      </p:pic>
      <p:pic>
        <p:nvPicPr>
          <p:cNvPr id="16" name="Bild 1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458228" y="1788942"/>
            <a:ext cx="4351575" cy="4469179"/>
          </a:xfrm>
          <a:prstGeom prst="rect">
            <a:avLst/>
          </a:prstGeom>
        </p:spPr>
      </p:pic>
    </p:spTree>
    <p:extLst>
      <p:ext uri="{BB962C8B-B14F-4D97-AF65-F5344CB8AC3E}">
        <p14:creationId xmlns:p14="http://schemas.microsoft.com/office/powerpoint/2010/main" val="757101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hapter">
    <p:spTree>
      <p:nvGrpSpPr>
        <p:cNvPr id="1" name=""/>
        <p:cNvGrpSpPr/>
        <p:nvPr/>
      </p:nvGrpSpPr>
      <p:grpSpPr>
        <a:xfrm>
          <a:off x="0" y="0"/>
          <a:ext cx="0" cy="0"/>
          <a:chOff x="0" y="0"/>
          <a:chExt cx="0" cy="0"/>
        </a:xfrm>
      </p:grpSpPr>
      <p:sp>
        <p:nvSpPr>
          <p:cNvPr id="13" name="Rechteck 16">
            <a:extLst>
              <a:ext uri="{FF2B5EF4-FFF2-40B4-BE49-F238E27FC236}">
                <a16:creationId xmlns:a16="http://schemas.microsoft.com/office/drawing/2014/main" id="{27AE04F2-C0E2-DF45-8D5D-EEA86C46151B}"/>
              </a:ext>
            </a:extLst>
          </p:cNvPr>
          <p:cNvSpPr/>
          <p:nvPr userDrawn="1"/>
        </p:nvSpPr>
        <p:spPr>
          <a:xfrm>
            <a:off x="363604" y="878816"/>
            <a:ext cx="11464793" cy="5374711"/>
          </a:xfrm>
          <a:prstGeom prst="rect">
            <a:avLst/>
          </a:prstGeom>
          <a:solidFill>
            <a:srgbClr val="E8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Untertitel 2"/>
          <p:cNvSpPr txBox="1">
            <a:spLocks/>
          </p:cNvSpPr>
          <p:nvPr userDrawn="1"/>
        </p:nvSpPr>
        <p:spPr>
          <a:xfrm>
            <a:off x="644716" y="4688842"/>
            <a:ext cx="9144000" cy="8733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6"/>
              </a:buClr>
              <a:buSzPct val="80000"/>
              <a:buFont typeface="Arial" charset="0"/>
              <a:buNone/>
              <a:defRPr sz="2400" kern="1200" baseline="0">
                <a:solidFill>
                  <a:srgbClr val="71A547"/>
                </a:solidFill>
                <a:latin typeface="+mn-lt"/>
                <a:ea typeface="+mn-ea"/>
                <a:cs typeface="+mn-cs"/>
              </a:defRPr>
            </a:lvl1pPr>
            <a:lvl2pPr marL="457200" marR="0" indent="0" algn="ctr" defTabSz="914400" rtl="0" eaLnBrk="1" fontAlgn="auto" latinLnBrk="0" hangingPunct="1">
              <a:lnSpc>
                <a:spcPct val="90000"/>
              </a:lnSpc>
              <a:spcBef>
                <a:spcPts val="500"/>
              </a:spcBef>
              <a:spcAft>
                <a:spcPts val="0"/>
              </a:spcAft>
              <a:buClr>
                <a:srgbClr val="71A522"/>
              </a:buClr>
              <a:buSzPct val="100000"/>
              <a:buFont typeface="Arial" charset="0"/>
              <a:buNone/>
              <a:tabLst/>
              <a:defRPr sz="2000" b="0" i="0" kern="1200" baseline="0">
                <a:solidFill>
                  <a:schemeClr val="tx1"/>
                </a:solidFill>
                <a:latin typeface="Arial" charset="0"/>
                <a:ea typeface="Arial" charset="0"/>
                <a:cs typeface="Arial" charset="0"/>
              </a:defRPr>
            </a:lvl2pPr>
            <a:lvl3pPr marL="914400" marR="0" indent="0" algn="ctr" defTabSz="914400" rtl="0" eaLnBrk="1" fontAlgn="auto" latinLnBrk="0" hangingPunct="1">
              <a:lnSpc>
                <a:spcPct val="90000"/>
              </a:lnSpc>
              <a:spcBef>
                <a:spcPts val="500"/>
              </a:spcBef>
              <a:spcAft>
                <a:spcPts val="0"/>
              </a:spcAft>
              <a:buClr>
                <a:srgbClr val="71A522"/>
              </a:buClr>
              <a:buSzPct val="100000"/>
              <a:buFont typeface=".AppleSystemUIFont" charset="-120"/>
              <a:buNone/>
              <a:tabLst/>
              <a:defRPr sz="1800" b="1" kern="1200">
                <a:solidFill>
                  <a:srgbClr val="71A522"/>
                </a:solidFill>
                <a:latin typeface="+mn-lt"/>
                <a:ea typeface="+mn-ea"/>
                <a:cs typeface="+mn-cs"/>
              </a:defRPr>
            </a:lvl3pPr>
            <a:lvl4pPr marL="13716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4pPr>
            <a:lvl5pPr marL="1828800" marR="0" indent="0" algn="ctr" defTabSz="914400" rtl="0" eaLnBrk="1" fontAlgn="auto" latinLnBrk="0" hangingPunct="1">
              <a:lnSpc>
                <a:spcPct val="100000"/>
              </a:lnSpc>
              <a:spcBef>
                <a:spcPts val="24"/>
              </a:spcBef>
              <a:spcAft>
                <a:spcPts val="0"/>
              </a:spcAft>
              <a:buClr>
                <a:srgbClr val="71A522"/>
              </a:buClr>
              <a:buSzPct val="100000"/>
              <a:buFont typeface="Arial"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de-DE" sz="1600"/>
          </a:p>
        </p:txBody>
      </p:sp>
      <p:sp>
        <p:nvSpPr>
          <p:cNvPr id="12" name="Untertitel 2"/>
          <p:cNvSpPr txBox="1">
            <a:spLocks/>
          </p:cNvSpPr>
          <p:nvPr userDrawn="1"/>
        </p:nvSpPr>
        <p:spPr>
          <a:xfrm>
            <a:off x="729552" y="4846351"/>
            <a:ext cx="9144000" cy="873330"/>
          </a:xfrm>
          <a:prstGeom prst="rect">
            <a:avLst/>
          </a:prstGeom>
        </p:spPr>
        <p:txBody>
          <a:bodyPr vert="horz" lIns="91440" tIns="45720" rIns="91440" bIns="45720" rtlCol="0">
            <a:normAutofit/>
          </a:bodyPr>
          <a:lstStyle>
            <a:lvl1pPr marL="0" indent="0" algn="l" defTabSz="914400" rtl="0" eaLnBrk="1" latinLnBrk="0" hangingPunct="1">
              <a:lnSpc>
                <a:spcPts val="2600"/>
              </a:lnSpc>
              <a:spcBef>
                <a:spcPts val="1000"/>
              </a:spcBef>
              <a:buClr>
                <a:schemeClr val="accent6"/>
              </a:buClr>
              <a:buSzPct val="80000"/>
              <a:buFont typeface="Arial" charset="0"/>
              <a:buNone/>
              <a:defRPr sz="2400" kern="1200" baseline="0">
                <a:solidFill>
                  <a:srgbClr val="71A547"/>
                </a:solidFill>
                <a:latin typeface="+mn-lt"/>
                <a:ea typeface="+mn-ea"/>
                <a:cs typeface="+mn-cs"/>
              </a:defRPr>
            </a:lvl1pPr>
            <a:lvl2pPr marL="457200" marR="0" indent="0" algn="ctr" defTabSz="914400" rtl="0" eaLnBrk="1" fontAlgn="auto" latinLnBrk="0" hangingPunct="1">
              <a:lnSpc>
                <a:spcPts val="2000"/>
              </a:lnSpc>
              <a:spcBef>
                <a:spcPts val="500"/>
              </a:spcBef>
              <a:spcAft>
                <a:spcPts val="0"/>
              </a:spcAft>
              <a:buClr>
                <a:srgbClr val="71A522"/>
              </a:buClr>
              <a:buSzPct val="100000"/>
              <a:buFont typeface="Arial" charset="0"/>
              <a:buNone/>
              <a:tabLst/>
              <a:defRPr sz="2000" b="0" i="0" kern="1200" baseline="0">
                <a:solidFill>
                  <a:schemeClr val="tx1"/>
                </a:solidFill>
                <a:latin typeface="Arial" charset="0"/>
                <a:ea typeface="Arial" charset="0"/>
                <a:cs typeface="Arial" charset="0"/>
              </a:defRPr>
            </a:lvl2pPr>
            <a:lvl3pPr marL="914400" marR="0" indent="0" algn="ctr" defTabSz="914400" rtl="0" eaLnBrk="1" fontAlgn="auto" latinLnBrk="0" hangingPunct="1">
              <a:lnSpc>
                <a:spcPts val="2200"/>
              </a:lnSpc>
              <a:spcBef>
                <a:spcPts val="500"/>
              </a:spcBef>
              <a:spcAft>
                <a:spcPts val="0"/>
              </a:spcAft>
              <a:buClr>
                <a:srgbClr val="71A522"/>
              </a:buClr>
              <a:buSzPct val="100000"/>
              <a:buFont typeface=".AppleSystemUIFont" charset="-120"/>
              <a:buNone/>
              <a:tabLst/>
              <a:defRPr sz="1800" b="1" kern="1200">
                <a:solidFill>
                  <a:srgbClr val="71A522"/>
                </a:solidFill>
                <a:latin typeface="+mn-lt"/>
                <a:ea typeface="+mn-ea"/>
                <a:cs typeface="+mn-cs"/>
              </a:defRPr>
            </a:lvl3pPr>
            <a:lvl4pPr marL="13716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4pPr>
            <a:lvl5pPr marL="1828800" marR="0" indent="0" algn="ctr" defTabSz="914400" rtl="0" eaLnBrk="1" fontAlgn="auto" latinLnBrk="0" hangingPunct="1">
              <a:lnSpc>
                <a:spcPct val="100000"/>
              </a:lnSpc>
              <a:spcBef>
                <a:spcPts val="24"/>
              </a:spcBef>
              <a:spcAft>
                <a:spcPts val="0"/>
              </a:spcAft>
              <a:buClr>
                <a:srgbClr val="71A522"/>
              </a:buClr>
              <a:buSzPct val="100000"/>
              <a:buFont typeface="Arial"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de-DE" sz="2400"/>
          </a:p>
        </p:txBody>
      </p:sp>
      <p:pic>
        <p:nvPicPr>
          <p:cNvPr id="6" name="Picture 5" descr="A picture containing person, photo, front, looking&#10;&#10;Description automatically generated">
            <a:extLst>
              <a:ext uri="{FF2B5EF4-FFF2-40B4-BE49-F238E27FC236}">
                <a16:creationId xmlns:a16="http://schemas.microsoft.com/office/drawing/2014/main" id="{B702DC1C-5A69-3841-A61B-8F9489D44C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291433" y="1810131"/>
            <a:ext cx="4536964" cy="4443396"/>
          </a:xfrm>
          <a:prstGeom prst="rect">
            <a:avLst/>
          </a:prstGeom>
        </p:spPr>
      </p:pic>
      <p:pic>
        <p:nvPicPr>
          <p:cNvPr id="16" name="Bild 1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476821" y="1787829"/>
            <a:ext cx="4351575" cy="4469179"/>
          </a:xfrm>
          <a:prstGeom prst="rect">
            <a:avLst/>
          </a:prstGeom>
        </p:spPr>
      </p:pic>
    </p:spTree>
    <p:extLst>
      <p:ext uri="{BB962C8B-B14F-4D97-AF65-F5344CB8AC3E}">
        <p14:creationId xmlns:p14="http://schemas.microsoft.com/office/powerpoint/2010/main" val="741673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hapter">
    <p:spTree>
      <p:nvGrpSpPr>
        <p:cNvPr id="1" name=""/>
        <p:cNvGrpSpPr/>
        <p:nvPr/>
      </p:nvGrpSpPr>
      <p:grpSpPr>
        <a:xfrm>
          <a:off x="0" y="0"/>
          <a:ext cx="0" cy="0"/>
          <a:chOff x="0" y="0"/>
          <a:chExt cx="0" cy="0"/>
        </a:xfrm>
      </p:grpSpPr>
      <p:sp>
        <p:nvSpPr>
          <p:cNvPr id="13" name="Rechteck 16">
            <a:extLst>
              <a:ext uri="{FF2B5EF4-FFF2-40B4-BE49-F238E27FC236}">
                <a16:creationId xmlns:a16="http://schemas.microsoft.com/office/drawing/2014/main" id="{27AE04F2-C0E2-DF45-8D5D-EEA86C46151B}"/>
              </a:ext>
            </a:extLst>
          </p:cNvPr>
          <p:cNvSpPr/>
          <p:nvPr userDrawn="1"/>
        </p:nvSpPr>
        <p:spPr>
          <a:xfrm>
            <a:off x="363604" y="878816"/>
            <a:ext cx="11464793" cy="5374711"/>
          </a:xfrm>
          <a:prstGeom prst="rect">
            <a:avLst/>
          </a:prstGeom>
          <a:solidFill>
            <a:srgbClr val="E8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Untertitel 2"/>
          <p:cNvSpPr txBox="1">
            <a:spLocks/>
          </p:cNvSpPr>
          <p:nvPr userDrawn="1"/>
        </p:nvSpPr>
        <p:spPr>
          <a:xfrm>
            <a:off x="644716" y="4688842"/>
            <a:ext cx="9144000" cy="8733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6"/>
              </a:buClr>
              <a:buSzPct val="80000"/>
              <a:buFont typeface="Arial" charset="0"/>
              <a:buNone/>
              <a:defRPr sz="2400" kern="1200" baseline="0">
                <a:solidFill>
                  <a:srgbClr val="71A547"/>
                </a:solidFill>
                <a:latin typeface="+mn-lt"/>
                <a:ea typeface="+mn-ea"/>
                <a:cs typeface="+mn-cs"/>
              </a:defRPr>
            </a:lvl1pPr>
            <a:lvl2pPr marL="457200" marR="0" indent="0" algn="ctr" defTabSz="914400" rtl="0" eaLnBrk="1" fontAlgn="auto" latinLnBrk="0" hangingPunct="1">
              <a:lnSpc>
                <a:spcPct val="90000"/>
              </a:lnSpc>
              <a:spcBef>
                <a:spcPts val="500"/>
              </a:spcBef>
              <a:spcAft>
                <a:spcPts val="0"/>
              </a:spcAft>
              <a:buClr>
                <a:srgbClr val="71A522"/>
              </a:buClr>
              <a:buSzPct val="100000"/>
              <a:buFont typeface="Arial" charset="0"/>
              <a:buNone/>
              <a:tabLst/>
              <a:defRPr sz="2000" b="0" i="0" kern="1200" baseline="0">
                <a:solidFill>
                  <a:schemeClr val="tx1"/>
                </a:solidFill>
                <a:latin typeface="Arial" charset="0"/>
                <a:ea typeface="Arial" charset="0"/>
                <a:cs typeface="Arial" charset="0"/>
              </a:defRPr>
            </a:lvl2pPr>
            <a:lvl3pPr marL="914400" marR="0" indent="0" algn="ctr" defTabSz="914400" rtl="0" eaLnBrk="1" fontAlgn="auto" latinLnBrk="0" hangingPunct="1">
              <a:lnSpc>
                <a:spcPct val="90000"/>
              </a:lnSpc>
              <a:spcBef>
                <a:spcPts val="500"/>
              </a:spcBef>
              <a:spcAft>
                <a:spcPts val="0"/>
              </a:spcAft>
              <a:buClr>
                <a:srgbClr val="71A522"/>
              </a:buClr>
              <a:buSzPct val="100000"/>
              <a:buFont typeface=".AppleSystemUIFont" charset="-120"/>
              <a:buNone/>
              <a:tabLst/>
              <a:defRPr sz="1800" b="1" kern="1200">
                <a:solidFill>
                  <a:srgbClr val="71A522"/>
                </a:solidFill>
                <a:latin typeface="+mn-lt"/>
                <a:ea typeface="+mn-ea"/>
                <a:cs typeface="+mn-cs"/>
              </a:defRPr>
            </a:lvl3pPr>
            <a:lvl4pPr marL="13716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4pPr>
            <a:lvl5pPr marL="1828800" marR="0" indent="0" algn="ctr" defTabSz="914400" rtl="0" eaLnBrk="1" fontAlgn="auto" latinLnBrk="0" hangingPunct="1">
              <a:lnSpc>
                <a:spcPct val="100000"/>
              </a:lnSpc>
              <a:spcBef>
                <a:spcPts val="24"/>
              </a:spcBef>
              <a:spcAft>
                <a:spcPts val="0"/>
              </a:spcAft>
              <a:buClr>
                <a:srgbClr val="71A522"/>
              </a:buClr>
              <a:buSzPct val="100000"/>
              <a:buFont typeface="Arial"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de-DE" sz="1600"/>
          </a:p>
        </p:txBody>
      </p:sp>
      <p:sp>
        <p:nvSpPr>
          <p:cNvPr id="12" name="Untertitel 2"/>
          <p:cNvSpPr txBox="1">
            <a:spLocks/>
          </p:cNvSpPr>
          <p:nvPr userDrawn="1"/>
        </p:nvSpPr>
        <p:spPr>
          <a:xfrm>
            <a:off x="729552" y="4846351"/>
            <a:ext cx="9144000" cy="873330"/>
          </a:xfrm>
          <a:prstGeom prst="rect">
            <a:avLst/>
          </a:prstGeom>
        </p:spPr>
        <p:txBody>
          <a:bodyPr vert="horz" lIns="91440" tIns="45720" rIns="91440" bIns="45720" rtlCol="0">
            <a:normAutofit/>
          </a:bodyPr>
          <a:lstStyle>
            <a:lvl1pPr marL="0" indent="0" algn="l" defTabSz="914400" rtl="0" eaLnBrk="1" latinLnBrk="0" hangingPunct="1">
              <a:lnSpc>
                <a:spcPts val="2600"/>
              </a:lnSpc>
              <a:spcBef>
                <a:spcPts val="1000"/>
              </a:spcBef>
              <a:buClr>
                <a:schemeClr val="accent6"/>
              </a:buClr>
              <a:buSzPct val="80000"/>
              <a:buFont typeface="Arial" charset="0"/>
              <a:buNone/>
              <a:defRPr sz="2400" kern="1200" baseline="0">
                <a:solidFill>
                  <a:srgbClr val="71A547"/>
                </a:solidFill>
                <a:latin typeface="+mn-lt"/>
                <a:ea typeface="+mn-ea"/>
                <a:cs typeface="+mn-cs"/>
              </a:defRPr>
            </a:lvl1pPr>
            <a:lvl2pPr marL="457200" marR="0" indent="0" algn="ctr" defTabSz="914400" rtl="0" eaLnBrk="1" fontAlgn="auto" latinLnBrk="0" hangingPunct="1">
              <a:lnSpc>
                <a:spcPts val="2000"/>
              </a:lnSpc>
              <a:spcBef>
                <a:spcPts val="500"/>
              </a:spcBef>
              <a:spcAft>
                <a:spcPts val="0"/>
              </a:spcAft>
              <a:buClr>
                <a:srgbClr val="71A522"/>
              </a:buClr>
              <a:buSzPct val="100000"/>
              <a:buFont typeface="Arial" charset="0"/>
              <a:buNone/>
              <a:tabLst/>
              <a:defRPr sz="2000" b="0" i="0" kern="1200" baseline="0">
                <a:solidFill>
                  <a:schemeClr val="tx1"/>
                </a:solidFill>
                <a:latin typeface="Arial" charset="0"/>
                <a:ea typeface="Arial" charset="0"/>
                <a:cs typeface="Arial" charset="0"/>
              </a:defRPr>
            </a:lvl2pPr>
            <a:lvl3pPr marL="914400" marR="0" indent="0" algn="ctr" defTabSz="914400" rtl="0" eaLnBrk="1" fontAlgn="auto" latinLnBrk="0" hangingPunct="1">
              <a:lnSpc>
                <a:spcPts val="2200"/>
              </a:lnSpc>
              <a:spcBef>
                <a:spcPts val="500"/>
              </a:spcBef>
              <a:spcAft>
                <a:spcPts val="0"/>
              </a:spcAft>
              <a:buClr>
                <a:srgbClr val="71A522"/>
              </a:buClr>
              <a:buSzPct val="100000"/>
              <a:buFont typeface=".AppleSystemUIFont" charset="-120"/>
              <a:buNone/>
              <a:tabLst/>
              <a:defRPr sz="1800" b="1" kern="1200">
                <a:solidFill>
                  <a:srgbClr val="71A522"/>
                </a:solidFill>
                <a:latin typeface="+mn-lt"/>
                <a:ea typeface="+mn-ea"/>
                <a:cs typeface="+mn-cs"/>
              </a:defRPr>
            </a:lvl3pPr>
            <a:lvl4pPr marL="13716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4pPr>
            <a:lvl5pPr marL="1828800" marR="0" indent="0" algn="ctr" defTabSz="914400" rtl="0" eaLnBrk="1" fontAlgn="auto" latinLnBrk="0" hangingPunct="1">
              <a:lnSpc>
                <a:spcPct val="100000"/>
              </a:lnSpc>
              <a:spcBef>
                <a:spcPts val="24"/>
              </a:spcBef>
              <a:spcAft>
                <a:spcPts val="0"/>
              </a:spcAft>
              <a:buClr>
                <a:srgbClr val="71A522"/>
              </a:buClr>
              <a:buSzPct val="100000"/>
              <a:buFont typeface="Arial"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de-DE" sz="2400"/>
          </a:p>
        </p:txBody>
      </p:sp>
      <p:pic>
        <p:nvPicPr>
          <p:cNvPr id="8" name="Picture 7" descr="A view of a large body of water with a city in the background&#10;&#10;Description automatically generated">
            <a:extLst>
              <a:ext uri="{FF2B5EF4-FFF2-40B4-BE49-F238E27FC236}">
                <a16:creationId xmlns:a16="http://schemas.microsoft.com/office/drawing/2014/main" id="{9BE50102-5BA7-2243-9747-17E889A3F06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a:stretch/>
        </p:blipFill>
        <p:spPr>
          <a:xfrm>
            <a:off x="7388678" y="1851073"/>
            <a:ext cx="4439718" cy="4402454"/>
          </a:xfrm>
          <a:prstGeom prst="rect">
            <a:avLst/>
          </a:prstGeom>
        </p:spPr>
      </p:pic>
      <p:pic>
        <p:nvPicPr>
          <p:cNvPr id="16" name="Bild 1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476821" y="1784348"/>
            <a:ext cx="4351575" cy="4469179"/>
          </a:xfrm>
          <a:prstGeom prst="rect">
            <a:avLst/>
          </a:prstGeom>
        </p:spPr>
      </p:pic>
    </p:spTree>
    <p:extLst>
      <p:ext uri="{BB962C8B-B14F-4D97-AF65-F5344CB8AC3E}">
        <p14:creationId xmlns:p14="http://schemas.microsoft.com/office/powerpoint/2010/main" val="3597757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hapter">
    <p:spTree>
      <p:nvGrpSpPr>
        <p:cNvPr id="1" name=""/>
        <p:cNvGrpSpPr/>
        <p:nvPr/>
      </p:nvGrpSpPr>
      <p:grpSpPr>
        <a:xfrm>
          <a:off x="0" y="0"/>
          <a:ext cx="0" cy="0"/>
          <a:chOff x="0" y="0"/>
          <a:chExt cx="0" cy="0"/>
        </a:xfrm>
      </p:grpSpPr>
      <p:sp>
        <p:nvSpPr>
          <p:cNvPr id="13" name="Rechteck 16">
            <a:extLst>
              <a:ext uri="{FF2B5EF4-FFF2-40B4-BE49-F238E27FC236}">
                <a16:creationId xmlns:a16="http://schemas.microsoft.com/office/drawing/2014/main" id="{27AE04F2-C0E2-DF45-8D5D-EEA86C46151B}"/>
              </a:ext>
            </a:extLst>
          </p:cNvPr>
          <p:cNvSpPr/>
          <p:nvPr userDrawn="1"/>
        </p:nvSpPr>
        <p:spPr>
          <a:xfrm>
            <a:off x="363604" y="878816"/>
            <a:ext cx="11464793" cy="5374711"/>
          </a:xfrm>
          <a:prstGeom prst="rect">
            <a:avLst/>
          </a:prstGeom>
          <a:solidFill>
            <a:srgbClr val="E8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Untertitel 2"/>
          <p:cNvSpPr txBox="1">
            <a:spLocks/>
          </p:cNvSpPr>
          <p:nvPr userDrawn="1"/>
        </p:nvSpPr>
        <p:spPr>
          <a:xfrm>
            <a:off x="644716" y="4688842"/>
            <a:ext cx="9144000" cy="8733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6"/>
              </a:buClr>
              <a:buSzPct val="80000"/>
              <a:buFont typeface="Arial" charset="0"/>
              <a:buNone/>
              <a:defRPr sz="2400" kern="1200" baseline="0">
                <a:solidFill>
                  <a:srgbClr val="71A547"/>
                </a:solidFill>
                <a:latin typeface="+mn-lt"/>
                <a:ea typeface="+mn-ea"/>
                <a:cs typeface="+mn-cs"/>
              </a:defRPr>
            </a:lvl1pPr>
            <a:lvl2pPr marL="457200" marR="0" indent="0" algn="ctr" defTabSz="914400" rtl="0" eaLnBrk="1" fontAlgn="auto" latinLnBrk="0" hangingPunct="1">
              <a:lnSpc>
                <a:spcPct val="90000"/>
              </a:lnSpc>
              <a:spcBef>
                <a:spcPts val="500"/>
              </a:spcBef>
              <a:spcAft>
                <a:spcPts val="0"/>
              </a:spcAft>
              <a:buClr>
                <a:srgbClr val="71A522"/>
              </a:buClr>
              <a:buSzPct val="100000"/>
              <a:buFont typeface="Arial" charset="0"/>
              <a:buNone/>
              <a:tabLst/>
              <a:defRPr sz="2000" b="0" i="0" kern="1200" baseline="0">
                <a:solidFill>
                  <a:schemeClr val="tx1"/>
                </a:solidFill>
                <a:latin typeface="Arial" charset="0"/>
                <a:ea typeface="Arial" charset="0"/>
                <a:cs typeface="Arial" charset="0"/>
              </a:defRPr>
            </a:lvl2pPr>
            <a:lvl3pPr marL="914400" marR="0" indent="0" algn="ctr" defTabSz="914400" rtl="0" eaLnBrk="1" fontAlgn="auto" latinLnBrk="0" hangingPunct="1">
              <a:lnSpc>
                <a:spcPct val="90000"/>
              </a:lnSpc>
              <a:spcBef>
                <a:spcPts val="500"/>
              </a:spcBef>
              <a:spcAft>
                <a:spcPts val="0"/>
              </a:spcAft>
              <a:buClr>
                <a:srgbClr val="71A522"/>
              </a:buClr>
              <a:buSzPct val="100000"/>
              <a:buFont typeface=".AppleSystemUIFont" charset="-120"/>
              <a:buNone/>
              <a:tabLst/>
              <a:defRPr sz="1800" b="1" kern="1200">
                <a:solidFill>
                  <a:srgbClr val="71A522"/>
                </a:solidFill>
                <a:latin typeface="+mn-lt"/>
                <a:ea typeface="+mn-ea"/>
                <a:cs typeface="+mn-cs"/>
              </a:defRPr>
            </a:lvl3pPr>
            <a:lvl4pPr marL="13716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4pPr>
            <a:lvl5pPr marL="1828800" marR="0" indent="0" algn="ctr" defTabSz="914400" rtl="0" eaLnBrk="1" fontAlgn="auto" latinLnBrk="0" hangingPunct="1">
              <a:lnSpc>
                <a:spcPct val="100000"/>
              </a:lnSpc>
              <a:spcBef>
                <a:spcPts val="24"/>
              </a:spcBef>
              <a:spcAft>
                <a:spcPts val="0"/>
              </a:spcAft>
              <a:buClr>
                <a:srgbClr val="71A522"/>
              </a:buClr>
              <a:buSzPct val="100000"/>
              <a:buFont typeface="Arial"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de-DE" sz="1600"/>
          </a:p>
        </p:txBody>
      </p:sp>
      <p:sp>
        <p:nvSpPr>
          <p:cNvPr id="12" name="Untertitel 2"/>
          <p:cNvSpPr txBox="1">
            <a:spLocks/>
          </p:cNvSpPr>
          <p:nvPr userDrawn="1"/>
        </p:nvSpPr>
        <p:spPr>
          <a:xfrm>
            <a:off x="729552" y="4846351"/>
            <a:ext cx="9144000" cy="873330"/>
          </a:xfrm>
          <a:prstGeom prst="rect">
            <a:avLst/>
          </a:prstGeom>
        </p:spPr>
        <p:txBody>
          <a:bodyPr vert="horz" lIns="91440" tIns="45720" rIns="91440" bIns="45720" rtlCol="0">
            <a:normAutofit/>
          </a:bodyPr>
          <a:lstStyle>
            <a:lvl1pPr marL="0" indent="0" algn="l" defTabSz="914400" rtl="0" eaLnBrk="1" latinLnBrk="0" hangingPunct="1">
              <a:lnSpc>
                <a:spcPts val="2600"/>
              </a:lnSpc>
              <a:spcBef>
                <a:spcPts val="1000"/>
              </a:spcBef>
              <a:buClr>
                <a:schemeClr val="accent6"/>
              </a:buClr>
              <a:buSzPct val="80000"/>
              <a:buFont typeface="Arial" charset="0"/>
              <a:buNone/>
              <a:defRPr sz="2400" kern="1200" baseline="0">
                <a:solidFill>
                  <a:srgbClr val="71A547"/>
                </a:solidFill>
                <a:latin typeface="+mn-lt"/>
                <a:ea typeface="+mn-ea"/>
                <a:cs typeface="+mn-cs"/>
              </a:defRPr>
            </a:lvl1pPr>
            <a:lvl2pPr marL="457200" marR="0" indent="0" algn="ctr" defTabSz="914400" rtl="0" eaLnBrk="1" fontAlgn="auto" latinLnBrk="0" hangingPunct="1">
              <a:lnSpc>
                <a:spcPts val="2000"/>
              </a:lnSpc>
              <a:spcBef>
                <a:spcPts val="500"/>
              </a:spcBef>
              <a:spcAft>
                <a:spcPts val="0"/>
              </a:spcAft>
              <a:buClr>
                <a:srgbClr val="71A522"/>
              </a:buClr>
              <a:buSzPct val="100000"/>
              <a:buFont typeface="Arial" charset="0"/>
              <a:buNone/>
              <a:tabLst/>
              <a:defRPr sz="2000" b="0" i="0" kern="1200" baseline="0">
                <a:solidFill>
                  <a:schemeClr val="tx1"/>
                </a:solidFill>
                <a:latin typeface="Arial" charset="0"/>
                <a:ea typeface="Arial" charset="0"/>
                <a:cs typeface="Arial" charset="0"/>
              </a:defRPr>
            </a:lvl2pPr>
            <a:lvl3pPr marL="914400" marR="0" indent="0" algn="ctr" defTabSz="914400" rtl="0" eaLnBrk="1" fontAlgn="auto" latinLnBrk="0" hangingPunct="1">
              <a:lnSpc>
                <a:spcPts val="2200"/>
              </a:lnSpc>
              <a:spcBef>
                <a:spcPts val="500"/>
              </a:spcBef>
              <a:spcAft>
                <a:spcPts val="0"/>
              </a:spcAft>
              <a:buClr>
                <a:srgbClr val="71A522"/>
              </a:buClr>
              <a:buSzPct val="100000"/>
              <a:buFont typeface=".AppleSystemUIFont" charset="-120"/>
              <a:buNone/>
              <a:tabLst/>
              <a:defRPr sz="1800" b="1" kern="1200">
                <a:solidFill>
                  <a:srgbClr val="71A522"/>
                </a:solidFill>
                <a:latin typeface="+mn-lt"/>
                <a:ea typeface="+mn-ea"/>
                <a:cs typeface="+mn-cs"/>
              </a:defRPr>
            </a:lvl3pPr>
            <a:lvl4pPr marL="13716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4pPr>
            <a:lvl5pPr marL="1828800" marR="0" indent="0" algn="ctr" defTabSz="914400" rtl="0" eaLnBrk="1" fontAlgn="auto" latinLnBrk="0" hangingPunct="1">
              <a:lnSpc>
                <a:spcPct val="100000"/>
              </a:lnSpc>
              <a:spcBef>
                <a:spcPts val="24"/>
              </a:spcBef>
              <a:spcAft>
                <a:spcPts val="0"/>
              </a:spcAft>
              <a:buClr>
                <a:srgbClr val="71A522"/>
              </a:buClr>
              <a:buSzPct val="100000"/>
              <a:buFont typeface="Arial"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de-DE" sz="2400"/>
          </a:p>
        </p:txBody>
      </p:sp>
      <p:pic>
        <p:nvPicPr>
          <p:cNvPr id="3" name="Picture 2" descr="A picture containing grass, person, outdoor, looking&#10;&#10;Description automatically generated">
            <a:extLst>
              <a:ext uri="{FF2B5EF4-FFF2-40B4-BE49-F238E27FC236}">
                <a16:creationId xmlns:a16="http://schemas.microsoft.com/office/drawing/2014/main" id="{9CC770C7-AB77-9E4D-A1DC-B507E26DF86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02509" y="1848970"/>
            <a:ext cx="4425887" cy="4402454"/>
          </a:xfrm>
          <a:prstGeom prst="rect">
            <a:avLst/>
          </a:prstGeom>
        </p:spPr>
      </p:pic>
      <p:pic>
        <p:nvPicPr>
          <p:cNvPr id="16" name="Bild 1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476821" y="1782245"/>
            <a:ext cx="4351575" cy="4469179"/>
          </a:xfrm>
          <a:prstGeom prst="rect">
            <a:avLst/>
          </a:prstGeom>
        </p:spPr>
      </p:pic>
    </p:spTree>
    <p:extLst>
      <p:ext uri="{BB962C8B-B14F-4D97-AF65-F5344CB8AC3E}">
        <p14:creationId xmlns:p14="http://schemas.microsoft.com/office/powerpoint/2010/main" val="1513418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hapter">
    <p:spTree>
      <p:nvGrpSpPr>
        <p:cNvPr id="1" name=""/>
        <p:cNvGrpSpPr/>
        <p:nvPr/>
      </p:nvGrpSpPr>
      <p:grpSpPr>
        <a:xfrm>
          <a:off x="0" y="0"/>
          <a:ext cx="0" cy="0"/>
          <a:chOff x="0" y="0"/>
          <a:chExt cx="0" cy="0"/>
        </a:xfrm>
      </p:grpSpPr>
      <p:sp>
        <p:nvSpPr>
          <p:cNvPr id="13" name="Rechteck 16">
            <a:extLst>
              <a:ext uri="{FF2B5EF4-FFF2-40B4-BE49-F238E27FC236}">
                <a16:creationId xmlns:a16="http://schemas.microsoft.com/office/drawing/2014/main" id="{27AE04F2-C0E2-DF45-8D5D-EEA86C46151B}"/>
              </a:ext>
            </a:extLst>
          </p:cNvPr>
          <p:cNvSpPr/>
          <p:nvPr userDrawn="1"/>
        </p:nvSpPr>
        <p:spPr>
          <a:xfrm>
            <a:off x="363604" y="878816"/>
            <a:ext cx="11464793" cy="5374711"/>
          </a:xfrm>
          <a:prstGeom prst="rect">
            <a:avLst/>
          </a:prstGeom>
          <a:solidFill>
            <a:srgbClr val="E8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Untertitel 2"/>
          <p:cNvSpPr txBox="1">
            <a:spLocks/>
          </p:cNvSpPr>
          <p:nvPr userDrawn="1"/>
        </p:nvSpPr>
        <p:spPr>
          <a:xfrm>
            <a:off x="644716" y="4688842"/>
            <a:ext cx="9144000" cy="8733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6"/>
              </a:buClr>
              <a:buSzPct val="80000"/>
              <a:buFont typeface="Arial" charset="0"/>
              <a:buNone/>
              <a:defRPr sz="2400" kern="1200" baseline="0">
                <a:solidFill>
                  <a:srgbClr val="71A547"/>
                </a:solidFill>
                <a:latin typeface="+mn-lt"/>
                <a:ea typeface="+mn-ea"/>
                <a:cs typeface="+mn-cs"/>
              </a:defRPr>
            </a:lvl1pPr>
            <a:lvl2pPr marL="457200" marR="0" indent="0" algn="ctr" defTabSz="914400" rtl="0" eaLnBrk="1" fontAlgn="auto" latinLnBrk="0" hangingPunct="1">
              <a:lnSpc>
                <a:spcPct val="90000"/>
              </a:lnSpc>
              <a:spcBef>
                <a:spcPts val="500"/>
              </a:spcBef>
              <a:spcAft>
                <a:spcPts val="0"/>
              </a:spcAft>
              <a:buClr>
                <a:srgbClr val="71A522"/>
              </a:buClr>
              <a:buSzPct val="100000"/>
              <a:buFont typeface="Arial" charset="0"/>
              <a:buNone/>
              <a:tabLst/>
              <a:defRPr sz="2000" b="0" i="0" kern="1200" baseline="0">
                <a:solidFill>
                  <a:schemeClr val="tx1"/>
                </a:solidFill>
                <a:latin typeface="Arial" charset="0"/>
                <a:ea typeface="Arial" charset="0"/>
                <a:cs typeface="Arial" charset="0"/>
              </a:defRPr>
            </a:lvl2pPr>
            <a:lvl3pPr marL="914400" marR="0" indent="0" algn="ctr" defTabSz="914400" rtl="0" eaLnBrk="1" fontAlgn="auto" latinLnBrk="0" hangingPunct="1">
              <a:lnSpc>
                <a:spcPct val="90000"/>
              </a:lnSpc>
              <a:spcBef>
                <a:spcPts val="500"/>
              </a:spcBef>
              <a:spcAft>
                <a:spcPts val="0"/>
              </a:spcAft>
              <a:buClr>
                <a:srgbClr val="71A522"/>
              </a:buClr>
              <a:buSzPct val="100000"/>
              <a:buFont typeface=".AppleSystemUIFont" charset="-120"/>
              <a:buNone/>
              <a:tabLst/>
              <a:defRPr sz="1800" b="1" kern="1200">
                <a:solidFill>
                  <a:srgbClr val="71A522"/>
                </a:solidFill>
                <a:latin typeface="+mn-lt"/>
                <a:ea typeface="+mn-ea"/>
                <a:cs typeface="+mn-cs"/>
              </a:defRPr>
            </a:lvl3pPr>
            <a:lvl4pPr marL="13716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4pPr>
            <a:lvl5pPr marL="1828800" marR="0" indent="0" algn="ctr" defTabSz="914400" rtl="0" eaLnBrk="1" fontAlgn="auto" latinLnBrk="0" hangingPunct="1">
              <a:lnSpc>
                <a:spcPct val="100000"/>
              </a:lnSpc>
              <a:spcBef>
                <a:spcPts val="24"/>
              </a:spcBef>
              <a:spcAft>
                <a:spcPts val="0"/>
              </a:spcAft>
              <a:buClr>
                <a:srgbClr val="71A522"/>
              </a:buClr>
              <a:buSzPct val="100000"/>
              <a:buFont typeface="Arial"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de-DE" sz="1600"/>
          </a:p>
        </p:txBody>
      </p:sp>
      <p:sp>
        <p:nvSpPr>
          <p:cNvPr id="12" name="Untertitel 2"/>
          <p:cNvSpPr txBox="1">
            <a:spLocks/>
          </p:cNvSpPr>
          <p:nvPr userDrawn="1"/>
        </p:nvSpPr>
        <p:spPr>
          <a:xfrm>
            <a:off x="729552" y="4846351"/>
            <a:ext cx="9144000" cy="873330"/>
          </a:xfrm>
          <a:prstGeom prst="rect">
            <a:avLst/>
          </a:prstGeom>
        </p:spPr>
        <p:txBody>
          <a:bodyPr vert="horz" lIns="91440" tIns="45720" rIns="91440" bIns="45720" rtlCol="0">
            <a:normAutofit/>
          </a:bodyPr>
          <a:lstStyle>
            <a:lvl1pPr marL="0" indent="0" algn="l" defTabSz="914400" rtl="0" eaLnBrk="1" latinLnBrk="0" hangingPunct="1">
              <a:lnSpc>
                <a:spcPts val="2600"/>
              </a:lnSpc>
              <a:spcBef>
                <a:spcPts val="1000"/>
              </a:spcBef>
              <a:buClr>
                <a:schemeClr val="accent6"/>
              </a:buClr>
              <a:buSzPct val="80000"/>
              <a:buFont typeface="Arial" charset="0"/>
              <a:buNone/>
              <a:defRPr sz="2400" kern="1200" baseline="0">
                <a:solidFill>
                  <a:srgbClr val="71A547"/>
                </a:solidFill>
                <a:latin typeface="+mn-lt"/>
                <a:ea typeface="+mn-ea"/>
                <a:cs typeface="+mn-cs"/>
              </a:defRPr>
            </a:lvl1pPr>
            <a:lvl2pPr marL="457200" marR="0" indent="0" algn="ctr" defTabSz="914400" rtl="0" eaLnBrk="1" fontAlgn="auto" latinLnBrk="0" hangingPunct="1">
              <a:lnSpc>
                <a:spcPts val="2000"/>
              </a:lnSpc>
              <a:spcBef>
                <a:spcPts val="500"/>
              </a:spcBef>
              <a:spcAft>
                <a:spcPts val="0"/>
              </a:spcAft>
              <a:buClr>
                <a:srgbClr val="71A522"/>
              </a:buClr>
              <a:buSzPct val="100000"/>
              <a:buFont typeface="Arial" charset="0"/>
              <a:buNone/>
              <a:tabLst/>
              <a:defRPr sz="2000" b="0" i="0" kern="1200" baseline="0">
                <a:solidFill>
                  <a:schemeClr val="tx1"/>
                </a:solidFill>
                <a:latin typeface="Arial" charset="0"/>
                <a:ea typeface="Arial" charset="0"/>
                <a:cs typeface="Arial" charset="0"/>
              </a:defRPr>
            </a:lvl2pPr>
            <a:lvl3pPr marL="914400" marR="0" indent="0" algn="ctr" defTabSz="914400" rtl="0" eaLnBrk="1" fontAlgn="auto" latinLnBrk="0" hangingPunct="1">
              <a:lnSpc>
                <a:spcPts val="2200"/>
              </a:lnSpc>
              <a:spcBef>
                <a:spcPts val="500"/>
              </a:spcBef>
              <a:spcAft>
                <a:spcPts val="0"/>
              </a:spcAft>
              <a:buClr>
                <a:srgbClr val="71A522"/>
              </a:buClr>
              <a:buSzPct val="100000"/>
              <a:buFont typeface=".AppleSystemUIFont" charset="-120"/>
              <a:buNone/>
              <a:tabLst/>
              <a:defRPr sz="1800" b="1" kern="1200">
                <a:solidFill>
                  <a:srgbClr val="71A522"/>
                </a:solidFill>
                <a:latin typeface="+mn-lt"/>
                <a:ea typeface="+mn-ea"/>
                <a:cs typeface="+mn-cs"/>
              </a:defRPr>
            </a:lvl3pPr>
            <a:lvl4pPr marL="13716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4pPr>
            <a:lvl5pPr marL="1828800" marR="0" indent="0" algn="ctr" defTabSz="914400" rtl="0" eaLnBrk="1" fontAlgn="auto" latinLnBrk="0" hangingPunct="1">
              <a:lnSpc>
                <a:spcPct val="100000"/>
              </a:lnSpc>
              <a:spcBef>
                <a:spcPts val="24"/>
              </a:spcBef>
              <a:spcAft>
                <a:spcPts val="0"/>
              </a:spcAft>
              <a:buClr>
                <a:srgbClr val="71A522"/>
              </a:buClr>
              <a:buSzPct val="100000"/>
              <a:buFont typeface="Arial"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de-DE" sz="2400"/>
          </a:p>
        </p:txBody>
      </p:sp>
      <p:pic>
        <p:nvPicPr>
          <p:cNvPr id="4" name="Picture 3" descr="A picture containing grass, person, outdoor, holding&#10;&#10;Description automatically generated">
            <a:extLst>
              <a:ext uri="{FF2B5EF4-FFF2-40B4-BE49-F238E27FC236}">
                <a16:creationId xmlns:a16="http://schemas.microsoft.com/office/drawing/2014/main" id="{9E10A75A-344C-AC46-A7AD-1040892EA3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9333" y="1848970"/>
            <a:ext cx="4459064" cy="4402454"/>
          </a:xfrm>
          <a:prstGeom prst="rect">
            <a:avLst/>
          </a:prstGeom>
        </p:spPr>
      </p:pic>
      <p:pic>
        <p:nvPicPr>
          <p:cNvPr id="16" name="Bild 1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476821" y="1782245"/>
            <a:ext cx="4351575" cy="4469179"/>
          </a:xfrm>
          <a:prstGeom prst="rect">
            <a:avLst/>
          </a:prstGeom>
        </p:spPr>
      </p:pic>
    </p:spTree>
    <p:extLst>
      <p:ext uri="{BB962C8B-B14F-4D97-AF65-F5344CB8AC3E}">
        <p14:creationId xmlns:p14="http://schemas.microsoft.com/office/powerpoint/2010/main" val="2167709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07988" y="1063499"/>
            <a:ext cx="11489675" cy="869380"/>
          </a:xfrm>
          <a:prstGeom prst="rect">
            <a:avLst/>
          </a:prstGeom>
        </p:spPr>
        <p:txBody>
          <a:bodyPr vert="horz" lIns="0" tIns="46800" rIns="0" bIns="45720" rtlCol="0" anchor="t">
            <a:noAutofit/>
          </a:bodyPr>
          <a:lstStyle/>
          <a:p>
            <a:r>
              <a:rPr lang="en-US" noProof="0" dirty="0"/>
              <a:t>Click to edit title</a:t>
            </a:r>
            <a:br>
              <a:rPr lang="en-US" noProof="0" dirty="0"/>
            </a:br>
            <a:endParaRPr lang="en-US" noProof="0" dirty="0"/>
          </a:p>
        </p:txBody>
      </p:sp>
      <p:sp>
        <p:nvSpPr>
          <p:cNvPr id="4" name="Datumsplatzhalter 3"/>
          <p:cNvSpPr>
            <a:spLocks noGrp="1"/>
          </p:cNvSpPr>
          <p:nvPr>
            <p:ph type="dt" sz="half" idx="2"/>
          </p:nvPr>
        </p:nvSpPr>
        <p:spPr>
          <a:xfrm>
            <a:off x="418069" y="6356350"/>
            <a:ext cx="1143102" cy="365125"/>
          </a:xfrm>
          <a:prstGeom prst="rect">
            <a:avLst/>
          </a:prstGeom>
        </p:spPr>
        <p:txBody>
          <a:bodyPr vert="horz" lIns="0" tIns="45720" rIns="91440" bIns="45720" rtlCol="0" anchor="ctr"/>
          <a:lstStyle>
            <a:lvl1pPr algn="l">
              <a:defRPr sz="1200">
                <a:solidFill>
                  <a:srgbClr val="71A522"/>
                </a:solidFill>
              </a:defRPr>
            </a:lvl1pPr>
          </a:lstStyle>
          <a:p>
            <a:fld id="{2E73CFC1-5776-F241-8185-B2DAE2DB4A87}" type="datetime1">
              <a:rPr lang="en-US" noProof="0" smtClean="0"/>
              <a:t>9/8/2020</a:t>
            </a:fld>
            <a:endParaRPr lang="en-US" noProof="0" dirty="0"/>
          </a:p>
        </p:txBody>
      </p:sp>
      <p:sp>
        <p:nvSpPr>
          <p:cNvPr id="6" name="Foliennummernplatzhalter 5"/>
          <p:cNvSpPr>
            <a:spLocks noGrp="1"/>
          </p:cNvSpPr>
          <p:nvPr>
            <p:ph type="sldNum" sz="quarter" idx="4"/>
          </p:nvPr>
        </p:nvSpPr>
        <p:spPr>
          <a:xfrm>
            <a:off x="10809248" y="6356350"/>
            <a:ext cx="1011275" cy="365125"/>
          </a:xfrm>
          <a:prstGeom prst="rect">
            <a:avLst/>
          </a:prstGeom>
        </p:spPr>
        <p:txBody>
          <a:bodyPr vert="horz" lIns="90000" tIns="45720" rIns="0" bIns="45720" rtlCol="0" anchor="ctr"/>
          <a:lstStyle>
            <a:lvl1pPr algn="r">
              <a:defRPr sz="1200">
                <a:solidFill>
                  <a:srgbClr val="71A522"/>
                </a:solidFill>
              </a:defRPr>
            </a:lvl1pPr>
          </a:lstStyle>
          <a:p>
            <a:fld id="{84059D9C-83B2-9046-9FF6-87A09DB9F967}" type="slidenum">
              <a:rPr lang="en-US" noProof="0" smtClean="0"/>
              <a:pPr/>
              <a:t>‹#›</a:t>
            </a:fld>
            <a:endParaRPr lang="en-US" noProof="0" dirty="0"/>
          </a:p>
        </p:txBody>
      </p:sp>
      <p:pic>
        <p:nvPicPr>
          <p:cNvPr id="7" name="Bild 6"/>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351163" y="136561"/>
            <a:ext cx="4033921" cy="575394"/>
          </a:xfrm>
          <a:prstGeom prst="rect">
            <a:avLst/>
          </a:prstGeom>
        </p:spPr>
      </p:pic>
      <p:cxnSp>
        <p:nvCxnSpPr>
          <p:cNvPr id="9" name="Gerade Verbindung 8"/>
          <p:cNvCxnSpPr/>
          <p:nvPr userDrawn="1"/>
        </p:nvCxnSpPr>
        <p:spPr>
          <a:xfrm>
            <a:off x="407988" y="896355"/>
            <a:ext cx="11412537" cy="0"/>
          </a:xfrm>
          <a:prstGeom prst="line">
            <a:avLst/>
          </a:prstGeom>
          <a:ln w="25400"/>
        </p:spPr>
        <p:style>
          <a:lnRef idx="3">
            <a:schemeClr val="accent6"/>
          </a:lnRef>
          <a:fillRef idx="0">
            <a:schemeClr val="accent6"/>
          </a:fillRef>
          <a:effectRef idx="2">
            <a:schemeClr val="accent6"/>
          </a:effectRef>
          <a:fontRef idx="minor">
            <a:schemeClr val="tx1"/>
          </a:fontRef>
        </p:style>
      </p:cxnSp>
      <p:sp>
        <p:nvSpPr>
          <p:cNvPr id="8" name="Textplatzhalter 2"/>
          <p:cNvSpPr>
            <a:spLocks noGrp="1"/>
          </p:cNvSpPr>
          <p:nvPr>
            <p:ph type="body" idx="1"/>
          </p:nvPr>
        </p:nvSpPr>
        <p:spPr>
          <a:xfrm>
            <a:off x="418069" y="2060574"/>
            <a:ext cx="11412537" cy="4176714"/>
          </a:xfrm>
          <a:prstGeom prst="rect">
            <a:avLst/>
          </a:prstGeom>
        </p:spPr>
        <p:txBody>
          <a:bodyPr vert="horz" lIns="0" tIns="46800" rIns="0" bIns="45720" rtlCol="0">
            <a:noAutofit/>
          </a:bodyPr>
          <a:lstStyle/>
          <a:p>
            <a:pPr lvl="0"/>
            <a:r>
              <a:rPr lang="en-US" noProof="0" dirty="0"/>
              <a:t>Click to edit text</a:t>
            </a:r>
          </a:p>
          <a:p>
            <a:pPr lvl="1"/>
            <a:r>
              <a:rPr lang="en-US" noProof="0" dirty="0"/>
              <a:t>Layer 2</a:t>
            </a:r>
          </a:p>
          <a:p>
            <a:pPr lvl="2"/>
            <a:r>
              <a:rPr lang="en-US" noProof="0" dirty="0"/>
              <a:t>Quote (Layer 3)</a:t>
            </a:r>
          </a:p>
          <a:p>
            <a:pPr lvl="3"/>
            <a:r>
              <a:rPr lang="en-US" noProof="0" dirty="0"/>
              <a:t>Layer 4</a:t>
            </a:r>
          </a:p>
          <a:p>
            <a:pPr lvl="4"/>
            <a:r>
              <a:rPr lang="en-US" noProof="0" dirty="0"/>
              <a:t>Captions (Layer 5)</a:t>
            </a:r>
          </a:p>
        </p:txBody>
      </p:sp>
    </p:spTree>
    <p:extLst>
      <p:ext uri="{BB962C8B-B14F-4D97-AF65-F5344CB8AC3E}">
        <p14:creationId xmlns:p14="http://schemas.microsoft.com/office/powerpoint/2010/main" val="135651830"/>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7" r:id="rId3"/>
    <p:sldLayoutId id="2147483672" r:id="rId4"/>
    <p:sldLayoutId id="2147483675" r:id="rId5"/>
    <p:sldLayoutId id="2147483676" r:id="rId6"/>
    <p:sldLayoutId id="2147483674" r:id="rId7"/>
    <p:sldLayoutId id="2147483677" r:id="rId8"/>
    <p:sldLayoutId id="2147483678" r:id="rId9"/>
    <p:sldLayoutId id="2147483662" r:id="rId10"/>
    <p:sldLayoutId id="2147483673" r:id="rId11"/>
    <p:sldLayoutId id="2147483665" r:id="rId12"/>
    <p:sldLayoutId id="2147483664" r:id="rId13"/>
    <p:sldLayoutId id="2147483666" r:id="rId14"/>
    <p:sldLayoutId id="2147483670" r:id="rId15"/>
    <p:sldLayoutId id="2147483671" r:id="rId16"/>
  </p:sldLayoutIdLst>
  <p:hf hdr="0" ftr="0"/>
  <p:txStyles>
    <p:titleStyle>
      <a:lvl1pPr algn="l" defTabSz="914400" rtl="0" eaLnBrk="1" latinLnBrk="0" hangingPunct="1">
        <a:lnSpc>
          <a:spcPct val="90000"/>
        </a:lnSpc>
        <a:spcBef>
          <a:spcPct val="0"/>
        </a:spcBef>
        <a:buNone/>
        <a:defRPr sz="2800" b="1" kern="1200">
          <a:solidFill>
            <a:srgbClr val="71A522"/>
          </a:solidFill>
          <a:latin typeface="+mj-lt"/>
          <a:ea typeface="+mj-ea"/>
          <a:cs typeface="+mj-cs"/>
        </a:defRPr>
      </a:lvl1pPr>
    </p:titleStyle>
    <p:body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772" userDrawn="1">
          <p15:clr>
            <a:srgbClr val="F26B43"/>
          </p15:clr>
        </p15:guide>
        <p15:guide id="3" pos="257" userDrawn="1">
          <p15:clr>
            <a:srgbClr val="F26B43"/>
          </p15:clr>
        </p15:guide>
        <p15:guide id="4" pos="1980" userDrawn="1">
          <p15:clr>
            <a:srgbClr val="F26B43"/>
          </p15:clr>
        </p15:guide>
        <p15:guide id="5" pos="2116" userDrawn="1">
          <p15:clr>
            <a:srgbClr val="F26B43"/>
          </p15:clr>
        </p15:guide>
        <p15:guide id="6" pos="3908" userDrawn="1">
          <p15:clr>
            <a:srgbClr val="F26B43"/>
          </p15:clr>
        </p15:guide>
        <p15:guide id="7" pos="5586" userDrawn="1">
          <p15:clr>
            <a:srgbClr val="F26B43"/>
          </p15:clr>
        </p15:guide>
        <p15:guide id="8" pos="5722" userDrawn="1">
          <p15:clr>
            <a:srgbClr val="F26B43"/>
          </p15:clr>
        </p15:guide>
        <p15:guide id="9" pos="7446" userDrawn="1">
          <p15:clr>
            <a:srgbClr val="F26B43"/>
          </p15:clr>
        </p15:guide>
        <p15:guide id="10" orient="horz" pos="3929" userDrawn="1">
          <p15:clr>
            <a:srgbClr val="F26B43"/>
          </p15:clr>
        </p15:guide>
        <p15:guide id="11" orient="horz" pos="550" userDrawn="1">
          <p15:clr>
            <a:srgbClr val="F26B43"/>
          </p15:clr>
        </p15:guide>
        <p15:guide id="13" pos="642" userDrawn="1">
          <p15:clr>
            <a:srgbClr val="F26B43"/>
          </p15:clr>
        </p15:guide>
        <p15:guide id="14" orient="horz" pos="129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image" Target="../media/image29.emf"/><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_rels/slide1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29.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3.xml"/><Relationship Id="rId1" Type="http://schemas.openxmlformats.org/officeDocument/2006/relationships/slideLayout" Target="../slideLayouts/slideLayout10.xml"/><Relationship Id="rId5" Type="http://schemas.openxmlformats.org/officeDocument/2006/relationships/image" Target="../media/image34.emf"/><Relationship Id="rId4" Type="http://schemas.openxmlformats.org/officeDocument/2006/relationships/image" Target="../media/image33.emf"/></Relationships>
</file>

<file path=ppt/slides/_rels/slide2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1.xml"/><Relationship Id="rId1" Type="http://schemas.openxmlformats.org/officeDocument/2006/relationships/slideLayout" Target="../slideLayouts/slideLayout10.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emf"/></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10.xml"/><Relationship Id="rId4" Type="http://schemas.openxmlformats.org/officeDocument/2006/relationships/image" Target="../media/image39.em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10.xml"/><Relationship Id="rId4" Type="http://schemas.openxmlformats.org/officeDocument/2006/relationships/image" Target="../media/image41.emf"/></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10.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1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10.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46.xml"/><Relationship Id="rId1" Type="http://schemas.openxmlformats.org/officeDocument/2006/relationships/slideLayout" Target="../slideLayouts/slideLayout10.xml"/><Relationship Id="rId6" Type="http://schemas.openxmlformats.org/officeDocument/2006/relationships/image" Target="../media/image61.emf"/><Relationship Id="rId5" Type="http://schemas.openxmlformats.org/officeDocument/2006/relationships/image" Target="../media/image60.emf"/><Relationship Id="rId4" Type="http://schemas.openxmlformats.org/officeDocument/2006/relationships/image" Target="../media/image59.emf"/></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500.png"/><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en-US" sz="1900" dirty="0"/>
              <a:t>Course: Inclusive Green Economy (IGE) modelling</a:t>
            </a:r>
          </a:p>
        </p:txBody>
      </p:sp>
      <p:sp>
        <p:nvSpPr>
          <p:cNvPr id="3" name="Titel 2"/>
          <p:cNvSpPr>
            <a:spLocks noGrp="1"/>
          </p:cNvSpPr>
          <p:nvPr>
            <p:ph type="title"/>
          </p:nvPr>
        </p:nvSpPr>
        <p:spPr/>
        <p:txBody>
          <a:bodyPr/>
          <a:lstStyle/>
          <a:p>
            <a:r>
              <a:rPr lang="en-US" dirty="0"/>
              <a:t>Module 2 – Identifying indicators </a:t>
            </a:r>
            <a:br>
              <a:rPr lang="en-US" dirty="0"/>
            </a:br>
            <a:r>
              <a:rPr lang="en-US" dirty="0"/>
              <a:t>for IGE modelling </a:t>
            </a:r>
          </a:p>
        </p:txBody>
      </p:sp>
      <p:sp>
        <p:nvSpPr>
          <p:cNvPr id="7" name="Textplatzhalter 3">
            <a:extLst>
              <a:ext uri="{FF2B5EF4-FFF2-40B4-BE49-F238E27FC236}">
                <a16:creationId xmlns:a16="http://schemas.microsoft.com/office/drawing/2014/main" id="{5B39B750-830D-2647-8CCB-46FF391B6CFB}"/>
              </a:ext>
            </a:extLst>
          </p:cNvPr>
          <p:cNvSpPr>
            <a:spLocks noGrp="1"/>
          </p:cNvSpPr>
          <p:nvPr>
            <p:ph type="body" sz="quarter" idx="10"/>
          </p:nvPr>
        </p:nvSpPr>
        <p:spPr>
          <a:xfrm>
            <a:off x="1019175" y="4576399"/>
            <a:ext cx="5811837" cy="593725"/>
          </a:xfrm>
        </p:spPr>
        <p:txBody>
          <a:bodyPr/>
          <a:lstStyle/>
          <a:p>
            <a:r>
              <a:rPr lang="en-US" dirty="0"/>
              <a:t>Date / Place / Name</a:t>
            </a:r>
          </a:p>
        </p:txBody>
      </p:sp>
    </p:spTree>
    <p:extLst>
      <p:ext uri="{BB962C8B-B14F-4D97-AF65-F5344CB8AC3E}">
        <p14:creationId xmlns:p14="http://schemas.microsoft.com/office/powerpoint/2010/main" val="1227598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a:spLocks noGrp="1"/>
          </p:cNvSpPr>
          <p:nvPr>
            <p:ph type="title"/>
          </p:nvPr>
        </p:nvSpPr>
        <p:spPr/>
        <p:txBody>
          <a:bodyPr>
            <a:normAutofit/>
          </a:bodyPr>
          <a:lstStyle/>
          <a:p>
            <a:r>
              <a:rPr lang="en-US" sz="2400" dirty="0"/>
              <a:t>INDICATORS FOR ISSUE IDENTIFICATION</a:t>
            </a:r>
          </a:p>
        </p:txBody>
      </p:sp>
      <p:sp>
        <p:nvSpPr>
          <p:cNvPr id="3" name="Segnaposto contenuto 2"/>
          <p:cNvSpPr>
            <a:spLocks noGrp="1"/>
          </p:cNvSpPr>
          <p:nvPr>
            <p:ph sz="quarter" idx="10"/>
          </p:nvPr>
        </p:nvSpPr>
        <p:spPr>
          <a:xfrm>
            <a:off x="6755203" y="2791590"/>
            <a:ext cx="3780005" cy="2228337"/>
          </a:xfrm>
          <a:prstGeom prst="rect">
            <a:avLst/>
          </a:prstGeom>
        </p:spPr>
        <p:txBody>
          <a:bodyPr>
            <a:normAutofit fontScale="92500"/>
          </a:bodyPr>
          <a:lstStyle/>
          <a:p>
            <a:pPr marL="285750" indent="-285750">
              <a:buSzPct val="100000"/>
            </a:pPr>
            <a:r>
              <a:rPr lang="en-US" sz="1800" dirty="0"/>
              <a:t>Support decision makers in identifying and </a:t>
            </a:r>
            <a:r>
              <a:rPr lang="en-US" sz="1800" dirty="0" err="1"/>
              <a:t>prioritising</a:t>
            </a:r>
            <a:r>
              <a:rPr lang="en-US" sz="1800" dirty="0"/>
              <a:t> problems. </a:t>
            </a:r>
          </a:p>
          <a:p>
            <a:pPr marL="285750" indent="-285750">
              <a:buSzPct val="100000"/>
            </a:pPr>
            <a:endParaRPr lang="en-US" sz="1800" dirty="0"/>
          </a:p>
          <a:p>
            <a:pPr marL="285750" indent="-285750">
              <a:buSzPct val="100000"/>
            </a:pPr>
            <a:endParaRPr lang="en-US" sz="1800" dirty="0"/>
          </a:p>
          <a:p>
            <a:pPr marL="285750" indent="-285750">
              <a:buSzPct val="100000"/>
            </a:pPr>
            <a:r>
              <a:rPr lang="en-US" sz="1800" dirty="0"/>
              <a:t>IGE issues require combining indicators for environmental, social and economic trends.</a:t>
            </a:r>
          </a:p>
        </p:txBody>
      </p:sp>
      <p:sp>
        <p:nvSpPr>
          <p:cNvPr id="9" name="Oval 8">
            <a:extLst>
              <a:ext uri="{FF2B5EF4-FFF2-40B4-BE49-F238E27FC236}">
                <a16:creationId xmlns:a16="http://schemas.microsoft.com/office/drawing/2014/main" id="{056FB121-1FC5-2443-A60E-2412959A49A7}"/>
              </a:ext>
            </a:extLst>
          </p:cNvPr>
          <p:cNvSpPr/>
          <p:nvPr/>
        </p:nvSpPr>
        <p:spPr>
          <a:xfrm>
            <a:off x="989032" y="2387455"/>
            <a:ext cx="3346116" cy="3346116"/>
          </a:xfrm>
          <a:prstGeom prst="ellipse">
            <a:avLst/>
          </a:prstGeom>
          <a:no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cxnSp>
        <p:nvCxnSpPr>
          <p:cNvPr id="10" name="Straight Arrow Connector 9">
            <a:extLst>
              <a:ext uri="{FF2B5EF4-FFF2-40B4-BE49-F238E27FC236}">
                <a16:creationId xmlns:a16="http://schemas.microsoft.com/office/drawing/2014/main" id="{C780585C-D974-AA4C-999F-78B09D437A26}"/>
              </a:ext>
            </a:extLst>
          </p:cNvPr>
          <p:cNvCxnSpPr>
            <a:cxnSpLocks/>
          </p:cNvCxnSpPr>
          <p:nvPr/>
        </p:nvCxnSpPr>
        <p:spPr>
          <a:xfrm flipV="1">
            <a:off x="1201920" y="3106745"/>
            <a:ext cx="77806" cy="137971"/>
          </a:xfrm>
          <a:prstGeom prst="straightConnector1">
            <a:avLst/>
          </a:prstGeom>
          <a:ln w="3810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8C56989-FEFE-8A4C-8CFA-B4A050CD00F7}"/>
              </a:ext>
            </a:extLst>
          </p:cNvPr>
          <p:cNvCxnSpPr>
            <a:cxnSpLocks/>
          </p:cNvCxnSpPr>
          <p:nvPr/>
        </p:nvCxnSpPr>
        <p:spPr>
          <a:xfrm>
            <a:off x="2999467" y="2408238"/>
            <a:ext cx="186777" cy="79027"/>
          </a:xfrm>
          <a:prstGeom prst="straightConnector1">
            <a:avLst/>
          </a:prstGeom>
          <a:ln w="3810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F601D2FA-9482-514B-B994-975DDAC492DC}"/>
              </a:ext>
            </a:extLst>
          </p:cNvPr>
          <p:cNvSpPr/>
          <p:nvPr/>
        </p:nvSpPr>
        <p:spPr>
          <a:xfrm>
            <a:off x="1316314" y="1883506"/>
            <a:ext cx="1152416" cy="1152416"/>
          </a:xfrm>
          <a:prstGeom prst="ellipse">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050" dirty="0">
              <a:solidFill>
                <a:schemeClr val="bg1"/>
              </a:solidFill>
              <a:ea typeface="Roboto Light" panose="02000000000000000000" pitchFamily="2" charset="0"/>
              <a:cs typeface="Roboto Light" panose="02000000000000000000" pitchFamily="2" charset="0"/>
            </a:endParaRPr>
          </a:p>
        </p:txBody>
      </p:sp>
      <p:sp>
        <p:nvSpPr>
          <p:cNvPr id="17" name="Rectangle 16">
            <a:extLst>
              <a:ext uri="{FF2B5EF4-FFF2-40B4-BE49-F238E27FC236}">
                <a16:creationId xmlns:a16="http://schemas.microsoft.com/office/drawing/2014/main" id="{4624DB26-B111-1B47-A84B-6F17C9AFD31B}"/>
              </a:ext>
            </a:extLst>
          </p:cNvPr>
          <p:cNvSpPr/>
          <p:nvPr/>
        </p:nvSpPr>
        <p:spPr>
          <a:xfrm>
            <a:off x="1307165" y="2061125"/>
            <a:ext cx="1161565" cy="830997"/>
          </a:xfrm>
          <a:prstGeom prst="rect">
            <a:avLst/>
          </a:prstGeom>
        </p:spPr>
        <p:txBody>
          <a:bodyPr wrap="square">
            <a:spAutoFit/>
          </a:bodyPr>
          <a:lstStyle/>
          <a:p>
            <a:pPr algn="ctr"/>
            <a:r>
              <a:rPr lang="en-BR" sz="1200" b="1" dirty="0">
                <a:solidFill>
                  <a:schemeClr val="bg1"/>
                </a:solidFill>
                <a:ea typeface="Roboto Light" panose="02000000000000000000" pitchFamily="2" charset="0"/>
                <a:cs typeface="Roboto Light" panose="02000000000000000000" pitchFamily="2" charset="0"/>
              </a:rPr>
              <a:t>Issue identification and agenda setting</a:t>
            </a:r>
          </a:p>
        </p:txBody>
      </p:sp>
      <p:sp>
        <p:nvSpPr>
          <p:cNvPr id="18" name="Oval 17">
            <a:extLst>
              <a:ext uri="{FF2B5EF4-FFF2-40B4-BE49-F238E27FC236}">
                <a16:creationId xmlns:a16="http://schemas.microsoft.com/office/drawing/2014/main" id="{509BC83D-0D5D-9B41-916E-09DB43B5798A}"/>
              </a:ext>
            </a:extLst>
          </p:cNvPr>
          <p:cNvSpPr/>
          <p:nvPr/>
        </p:nvSpPr>
        <p:spPr>
          <a:xfrm>
            <a:off x="3409087" y="2563921"/>
            <a:ext cx="1152416" cy="1152416"/>
          </a:xfrm>
          <a:prstGeom prst="ellipse">
            <a:avLst/>
          </a:prstGeom>
          <a:solidFill>
            <a:schemeClr val="bg1"/>
          </a:solidFill>
          <a:ln w="38100">
            <a:solidFill>
              <a:srgbClr val="71A5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050" dirty="0">
              <a:solidFill>
                <a:schemeClr val="bg1"/>
              </a:solidFill>
              <a:ea typeface="Roboto Light" panose="02000000000000000000" pitchFamily="2" charset="0"/>
              <a:cs typeface="Roboto Light" panose="02000000000000000000" pitchFamily="2" charset="0"/>
            </a:endParaRPr>
          </a:p>
        </p:txBody>
      </p:sp>
      <p:sp>
        <p:nvSpPr>
          <p:cNvPr id="19" name="Oval 18">
            <a:extLst>
              <a:ext uri="{FF2B5EF4-FFF2-40B4-BE49-F238E27FC236}">
                <a16:creationId xmlns:a16="http://schemas.microsoft.com/office/drawing/2014/main" id="{360440C0-5572-F646-BCC7-2F83C1F50698}"/>
              </a:ext>
            </a:extLst>
          </p:cNvPr>
          <p:cNvSpPr/>
          <p:nvPr/>
        </p:nvSpPr>
        <p:spPr>
          <a:xfrm>
            <a:off x="3409087" y="4413285"/>
            <a:ext cx="1152416" cy="1152416"/>
          </a:xfrm>
          <a:prstGeom prst="ellipse">
            <a:avLst/>
          </a:prstGeom>
          <a:solidFill>
            <a:schemeClr val="bg1"/>
          </a:solidFill>
          <a:ln w="38100">
            <a:solidFill>
              <a:srgbClr val="71A5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050" dirty="0">
              <a:solidFill>
                <a:schemeClr val="bg1"/>
              </a:solidFill>
              <a:ea typeface="Roboto Light" panose="02000000000000000000" pitchFamily="2" charset="0"/>
              <a:cs typeface="Roboto Light" panose="02000000000000000000" pitchFamily="2" charset="0"/>
            </a:endParaRPr>
          </a:p>
        </p:txBody>
      </p:sp>
      <p:sp>
        <p:nvSpPr>
          <p:cNvPr id="20" name="Oval 19">
            <a:extLst>
              <a:ext uri="{FF2B5EF4-FFF2-40B4-BE49-F238E27FC236}">
                <a16:creationId xmlns:a16="http://schemas.microsoft.com/office/drawing/2014/main" id="{52F11590-2058-4146-B38B-40DBB389ED94}"/>
              </a:ext>
            </a:extLst>
          </p:cNvPr>
          <p:cNvSpPr/>
          <p:nvPr/>
        </p:nvSpPr>
        <p:spPr>
          <a:xfrm>
            <a:off x="446279" y="3663328"/>
            <a:ext cx="1152416" cy="1152416"/>
          </a:xfrm>
          <a:prstGeom prst="ellipse">
            <a:avLst/>
          </a:prstGeom>
          <a:solidFill>
            <a:schemeClr val="bg1"/>
          </a:solidFill>
          <a:ln w="38100">
            <a:solidFill>
              <a:srgbClr val="71A5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050" dirty="0">
              <a:solidFill>
                <a:schemeClr val="bg1"/>
              </a:solidFill>
              <a:ea typeface="Roboto Light" panose="02000000000000000000" pitchFamily="2" charset="0"/>
              <a:cs typeface="Roboto Light" panose="02000000000000000000" pitchFamily="2" charset="0"/>
            </a:endParaRPr>
          </a:p>
        </p:txBody>
      </p:sp>
      <p:sp>
        <p:nvSpPr>
          <p:cNvPr id="21" name="Oval 20">
            <a:extLst>
              <a:ext uri="{FF2B5EF4-FFF2-40B4-BE49-F238E27FC236}">
                <a16:creationId xmlns:a16="http://schemas.microsoft.com/office/drawing/2014/main" id="{CBACAB75-DDE2-9843-8F05-BF219EA1061C}"/>
              </a:ext>
            </a:extLst>
          </p:cNvPr>
          <p:cNvSpPr/>
          <p:nvPr/>
        </p:nvSpPr>
        <p:spPr>
          <a:xfrm>
            <a:off x="1604549" y="5015844"/>
            <a:ext cx="1152416" cy="1152416"/>
          </a:xfrm>
          <a:prstGeom prst="ellipse">
            <a:avLst/>
          </a:prstGeom>
          <a:solidFill>
            <a:schemeClr val="bg1"/>
          </a:solidFill>
          <a:ln w="38100">
            <a:solidFill>
              <a:srgbClr val="71A5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050" dirty="0">
              <a:solidFill>
                <a:schemeClr val="bg1"/>
              </a:solidFill>
              <a:ea typeface="Roboto Light" panose="02000000000000000000" pitchFamily="2" charset="0"/>
              <a:cs typeface="Roboto Light" panose="02000000000000000000" pitchFamily="2" charset="0"/>
            </a:endParaRPr>
          </a:p>
        </p:txBody>
      </p:sp>
      <p:cxnSp>
        <p:nvCxnSpPr>
          <p:cNvPr id="22" name="Straight Arrow Connector 21">
            <a:extLst>
              <a:ext uri="{FF2B5EF4-FFF2-40B4-BE49-F238E27FC236}">
                <a16:creationId xmlns:a16="http://schemas.microsoft.com/office/drawing/2014/main" id="{F6E1ECAA-5787-CF4E-ABA3-ACDA1EBA9FC6}"/>
              </a:ext>
            </a:extLst>
          </p:cNvPr>
          <p:cNvCxnSpPr>
            <a:cxnSpLocks/>
            <a:endCxn id="9" idx="3"/>
          </p:cNvCxnSpPr>
          <p:nvPr/>
        </p:nvCxnSpPr>
        <p:spPr>
          <a:xfrm>
            <a:off x="1316314" y="5067122"/>
            <a:ext cx="162745" cy="176422"/>
          </a:xfrm>
          <a:prstGeom prst="straightConnector1">
            <a:avLst/>
          </a:prstGeom>
          <a:ln w="3810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1E37328-7F40-1743-9896-0EDFB1C4F75A}"/>
              </a:ext>
            </a:extLst>
          </p:cNvPr>
          <p:cNvCxnSpPr>
            <a:cxnSpLocks/>
            <a:stCxn id="9" idx="6"/>
          </p:cNvCxnSpPr>
          <p:nvPr/>
        </p:nvCxnSpPr>
        <p:spPr>
          <a:xfrm>
            <a:off x="4335148" y="4060513"/>
            <a:ext cx="0" cy="152154"/>
          </a:xfrm>
          <a:prstGeom prst="straightConnector1">
            <a:avLst/>
          </a:prstGeom>
          <a:ln w="3810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A56C37C-0863-314C-B91C-FDE3C12BF4B3}"/>
              </a:ext>
            </a:extLst>
          </p:cNvPr>
          <p:cNvCxnSpPr>
            <a:cxnSpLocks/>
          </p:cNvCxnSpPr>
          <p:nvPr/>
        </p:nvCxnSpPr>
        <p:spPr>
          <a:xfrm flipH="1">
            <a:off x="3186246" y="5565701"/>
            <a:ext cx="197040" cy="115706"/>
          </a:xfrm>
          <a:prstGeom prst="straightConnector1">
            <a:avLst/>
          </a:prstGeom>
          <a:ln w="3810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4BC73574-33DD-FF41-9CAD-437AE7D73F71}"/>
              </a:ext>
            </a:extLst>
          </p:cNvPr>
          <p:cNvSpPr/>
          <p:nvPr/>
        </p:nvSpPr>
        <p:spPr>
          <a:xfrm>
            <a:off x="3409087" y="2783579"/>
            <a:ext cx="1161565" cy="646331"/>
          </a:xfrm>
          <a:prstGeom prst="rect">
            <a:avLst/>
          </a:prstGeom>
        </p:spPr>
        <p:txBody>
          <a:bodyPr wrap="square">
            <a:spAutoFit/>
          </a:bodyPr>
          <a:lstStyle/>
          <a:p>
            <a:pPr algn="ctr"/>
            <a:r>
              <a:rPr lang="en-BR" sz="1200" dirty="0">
                <a:solidFill>
                  <a:srgbClr val="71A522"/>
                </a:solidFill>
                <a:ea typeface="Roboto Light" panose="02000000000000000000" pitchFamily="2" charset="0"/>
                <a:cs typeface="Roboto Light" panose="02000000000000000000" pitchFamily="2" charset="0"/>
              </a:rPr>
              <a:t>Policy formulation - </a:t>
            </a:r>
            <a:r>
              <a:rPr lang="en-GB" sz="1200" dirty="0">
                <a:solidFill>
                  <a:srgbClr val="71A522"/>
                </a:solidFill>
                <a:ea typeface="Roboto Light" panose="02000000000000000000" pitchFamily="2" charset="0"/>
                <a:cs typeface="Roboto Light" panose="02000000000000000000" pitchFamily="2" charset="0"/>
              </a:rPr>
              <a:t>a</a:t>
            </a:r>
            <a:r>
              <a:rPr lang="en-BR" sz="1200" dirty="0">
                <a:solidFill>
                  <a:srgbClr val="71A522"/>
                </a:solidFill>
                <a:ea typeface="Roboto Light" panose="02000000000000000000" pitchFamily="2" charset="0"/>
                <a:cs typeface="Roboto Light" panose="02000000000000000000" pitchFamily="2" charset="0"/>
              </a:rPr>
              <a:t>ssessment</a:t>
            </a:r>
          </a:p>
        </p:txBody>
      </p:sp>
      <p:sp>
        <p:nvSpPr>
          <p:cNvPr id="26" name="Rectangle 25">
            <a:extLst>
              <a:ext uri="{FF2B5EF4-FFF2-40B4-BE49-F238E27FC236}">
                <a16:creationId xmlns:a16="http://schemas.microsoft.com/office/drawing/2014/main" id="{55C0F68A-0152-BC4D-AB77-BF94F12CFD33}"/>
              </a:ext>
            </a:extLst>
          </p:cNvPr>
          <p:cNvSpPr/>
          <p:nvPr/>
        </p:nvSpPr>
        <p:spPr>
          <a:xfrm>
            <a:off x="371475" y="3905257"/>
            <a:ext cx="1302024" cy="6480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1200" dirty="0">
                <a:solidFill>
                  <a:srgbClr val="71A522"/>
                </a:solidFill>
                <a:latin typeface="+mj-lt"/>
                <a:ea typeface="Roboto Light" panose="02000000000000000000" pitchFamily="2" charset="0"/>
                <a:cs typeface="Roboto Light" panose="02000000000000000000" pitchFamily="2" charset="0"/>
              </a:rPr>
              <a:t>Policy monitoring and evaluation</a:t>
            </a:r>
          </a:p>
        </p:txBody>
      </p:sp>
      <p:sp>
        <p:nvSpPr>
          <p:cNvPr id="27" name="Rectangle 26">
            <a:extLst>
              <a:ext uri="{FF2B5EF4-FFF2-40B4-BE49-F238E27FC236}">
                <a16:creationId xmlns:a16="http://schemas.microsoft.com/office/drawing/2014/main" id="{FB21BD95-8E46-A341-9BD7-58927C29013D}"/>
              </a:ext>
            </a:extLst>
          </p:cNvPr>
          <p:cNvSpPr/>
          <p:nvPr/>
        </p:nvSpPr>
        <p:spPr>
          <a:xfrm>
            <a:off x="1558731" y="5241697"/>
            <a:ext cx="1232268" cy="6480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1200" dirty="0">
                <a:solidFill>
                  <a:srgbClr val="71A522"/>
                </a:solidFill>
                <a:latin typeface="+mj-lt"/>
                <a:ea typeface="Roboto Light" panose="02000000000000000000" pitchFamily="2" charset="0"/>
                <a:cs typeface="Roboto Light" panose="02000000000000000000" pitchFamily="2" charset="0"/>
              </a:rPr>
              <a:t>Policy implementation</a:t>
            </a:r>
          </a:p>
        </p:txBody>
      </p:sp>
      <p:sp>
        <p:nvSpPr>
          <p:cNvPr id="28" name="Rectangle 27">
            <a:extLst>
              <a:ext uri="{FF2B5EF4-FFF2-40B4-BE49-F238E27FC236}">
                <a16:creationId xmlns:a16="http://schemas.microsoft.com/office/drawing/2014/main" id="{56418C93-F99D-404C-96A5-4E233384059C}"/>
              </a:ext>
            </a:extLst>
          </p:cNvPr>
          <p:cNvSpPr/>
          <p:nvPr/>
        </p:nvSpPr>
        <p:spPr>
          <a:xfrm>
            <a:off x="3443121" y="4775615"/>
            <a:ext cx="1077040" cy="480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1200" dirty="0">
                <a:solidFill>
                  <a:srgbClr val="71A522"/>
                </a:solidFill>
                <a:latin typeface="+mj-lt"/>
                <a:ea typeface="Roboto Light" panose="02000000000000000000" pitchFamily="2" charset="0"/>
                <a:cs typeface="Roboto Light" panose="02000000000000000000" pitchFamily="2" charset="0"/>
              </a:rPr>
              <a:t>Decision-making</a:t>
            </a:r>
          </a:p>
        </p:txBody>
      </p:sp>
      <p:sp>
        <p:nvSpPr>
          <p:cNvPr id="31" name="Slide Number Placeholder 4">
            <a:extLst>
              <a:ext uri="{FF2B5EF4-FFF2-40B4-BE49-F238E27FC236}">
                <a16:creationId xmlns:a16="http://schemas.microsoft.com/office/drawing/2014/main" id="{159F5EA2-1503-3E47-975F-182BD8618D18}"/>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10</a:t>
            </a:fld>
            <a:endParaRPr lang="en-US" sz="1100" noProof="0" dirty="0"/>
          </a:p>
        </p:txBody>
      </p:sp>
      <p:sp>
        <p:nvSpPr>
          <p:cNvPr id="32" name="Date Placeholder 3">
            <a:extLst>
              <a:ext uri="{FF2B5EF4-FFF2-40B4-BE49-F238E27FC236}">
                <a16:creationId xmlns:a16="http://schemas.microsoft.com/office/drawing/2014/main" id="{103116A0-B08E-5E40-AF69-2C74C10C37FB}"/>
              </a:ext>
            </a:extLst>
          </p:cNvPr>
          <p:cNvSpPr>
            <a:spLocks noGrp="1"/>
          </p:cNvSpPr>
          <p:nvPr>
            <p:ph type="dt" sz="half" idx="11"/>
          </p:nvPr>
        </p:nvSpPr>
        <p:spPr>
          <a:xfrm>
            <a:off x="418068" y="6356350"/>
            <a:ext cx="3664075" cy="365125"/>
          </a:xfrm>
        </p:spPr>
        <p:txBody>
          <a:bodyPr/>
          <a:lstStyle/>
          <a:p>
            <a:r>
              <a:rPr lang="en-US" sz="1100" dirty="0"/>
              <a:t>Module 2, Section 2: Issue Identification</a:t>
            </a:r>
            <a:endParaRPr lang="en-US" sz="1050" noProof="0" dirty="0"/>
          </a:p>
        </p:txBody>
      </p:sp>
    </p:spTree>
    <p:extLst>
      <p:ext uri="{BB962C8B-B14F-4D97-AF65-F5344CB8AC3E}">
        <p14:creationId xmlns:p14="http://schemas.microsoft.com/office/powerpoint/2010/main" val="2852840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a 2"/>
          <p:cNvGraphicFramePr>
            <a:graphicFrameLocks noGrp="1"/>
          </p:cNvGraphicFramePr>
          <p:nvPr>
            <p:extLst>
              <p:ext uri="{D42A27DB-BD31-4B8C-83A1-F6EECF244321}">
                <p14:modId xmlns:p14="http://schemas.microsoft.com/office/powerpoint/2010/main" val="993619027"/>
              </p:ext>
            </p:extLst>
          </p:nvPr>
        </p:nvGraphicFramePr>
        <p:xfrm>
          <a:off x="1514095" y="1763010"/>
          <a:ext cx="9200322" cy="4286920"/>
        </p:xfrm>
        <a:graphic>
          <a:graphicData uri="http://schemas.openxmlformats.org/drawingml/2006/table">
            <a:tbl>
              <a:tblPr firstRow="1" bandRow="1">
                <a:tableStyleId>{3B4B98B0-60AC-42C2-AFA5-B58CD77FA1E5}</a:tableStyleId>
              </a:tblPr>
              <a:tblGrid>
                <a:gridCol w="3543528">
                  <a:extLst>
                    <a:ext uri="{9D8B030D-6E8A-4147-A177-3AD203B41FA5}">
                      <a16:colId xmlns:a16="http://schemas.microsoft.com/office/drawing/2014/main" val="20000"/>
                    </a:ext>
                  </a:extLst>
                </a:gridCol>
                <a:gridCol w="5656794">
                  <a:extLst>
                    <a:ext uri="{9D8B030D-6E8A-4147-A177-3AD203B41FA5}">
                      <a16:colId xmlns:a16="http://schemas.microsoft.com/office/drawing/2014/main" val="20001"/>
                    </a:ext>
                  </a:extLst>
                </a:gridCol>
              </a:tblGrid>
              <a:tr h="573197">
                <a:tc>
                  <a:txBody>
                    <a:bodyPr/>
                    <a:lstStyle/>
                    <a:p>
                      <a:pPr algn="ctr"/>
                      <a:r>
                        <a:rPr lang="en-GB" sz="1800" noProof="0" dirty="0">
                          <a:solidFill>
                            <a:schemeClr val="bg1"/>
                          </a:solidFill>
                        </a:rPr>
                        <a:t>Issues</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1A522"/>
                    </a:solidFill>
                  </a:tcPr>
                </a:tc>
                <a:tc>
                  <a:txBody>
                    <a:bodyPr/>
                    <a:lstStyle/>
                    <a:p>
                      <a:pPr algn="ctr"/>
                      <a:r>
                        <a:rPr lang="en-GB" sz="1800" noProof="0" dirty="0">
                          <a:solidFill>
                            <a:schemeClr val="bg1"/>
                          </a:solidFill>
                        </a:rPr>
                        <a:t>Examples</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1A522"/>
                    </a:solidFill>
                  </a:tcPr>
                </a:tc>
                <a:extLst>
                  <a:ext uri="{0D108BD9-81ED-4DB2-BD59-A6C34878D82A}">
                    <a16:rowId xmlns:a16="http://schemas.microsoft.com/office/drawing/2014/main" val="10000"/>
                  </a:ext>
                </a:extLst>
              </a:tr>
              <a:tr h="905163">
                <a:tc>
                  <a:txBody>
                    <a:bodyPr/>
                    <a:lstStyle/>
                    <a:p>
                      <a:pPr marL="0" indent="0">
                        <a:buFont typeface="Arial"/>
                        <a:buNone/>
                      </a:pPr>
                      <a:r>
                        <a:rPr lang="en-GB" sz="1600" noProof="0" dirty="0">
                          <a:solidFill>
                            <a:schemeClr val="tx1">
                              <a:lumMod val="75000"/>
                              <a:lumOff val="25000"/>
                            </a:schemeClr>
                          </a:solidFill>
                        </a:rPr>
                        <a:t>Climate Change</a:t>
                      </a:r>
                      <a:endParaRPr lang="en-GB" sz="1600" b="1" noProof="0" dirty="0">
                        <a:solidFill>
                          <a:schemeClr val="tx1">
                            <a:lumMod val="75000"/>
                            <a:lumOff val="25000"/>
                          </a:schemeClr>
                        </a:solidFill>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F9EC"/>
                    </a:solidFill>
                  </a:tcPr>
                </a:tc>
                <a:tc>
                  <a:txBody>
                    <a:bodyPr/>
                    <a:lstStyle/>
                    <a:p>
                      <a:pPr marL="285750" indent="-285750">
                        <a:buClr>
                          <a:srgbClr val="71A522"/>
                        </a:buClr>
                        <a:buFont typeface="Arial" panose="020B0604020202020204" pitchFamily="34" charset="0"/>
                        <a:buChar char="•"/>
                      </a:pPr>
                      <a:r>
                        <a:rPr lang="en-GB" sz="1600" noProof="0" dirty="0">
                          <a:solidFill>
                            <a:schemeClr val="tx1">
                              <a:lumMod val="75000"/>
                              <a:lumOff val="25000"/>
                            </a:schemeClr>
                          </a:solidFill>
                        </a:rPr>
                        <a:t>Carbon emissions (ton/year)</a:t>
                      </a:r>
                    </a:p>
                    <a:p>
                      <a:pPr marL="285750" indent="-285750">
                        <a:buClr>
                          <a:srgbClr val="71A522"/>
                        </a:buClr>
                        <a:buFont typeface="Arial" panose="020B0604020202020204" pitchFamily="34" charset="0"/>
                        <a:buChar char="•"/>
                      </a:pPr>
                      <a:r>
                        <a:rPr lang="en-GB" sz="1600" noProof="0" dirty="0">
                          <a:solidFill>
                            <a:schemeClr val="tx1">
                              <a:lumMod val="75000"/>
                              <a:lumOff val="25000"/>
                            </a:schemeClr>
                          </a:solidFill>
                        </a:rPr>
                        <a:t>Renewable</a:t>
                      </a:r>
                      <a:r>
                        <a:rPr lang="en-GB" sz="1600" baseline="0" noProof="0" dirty="0">
                          <a:solidFill>
                            <a:schemeClr val="tx1">
                              <a:lumMod val="75000"/>
                              <a:lumOff val="25000"/>
                            </a:schemeClr>
                          </a:solidFill>
                        </a:rPr>
                        <a:t> energy (share of power supply) (%)</a:t>
                      </a:r>
                    </a:p>
                    <a:p>
                      <a:pPr marL="285750" indent="-285750">
                        <a:buClr>
                          <a:srgbClr val="71A522"/>
                        </a:buClr>
                        <a:buFont typeface="Arial" panose="020B0604020202020204" pitchFamily="34" charset="0"/>
                        <a:buChar char="•"/>
                      </a:pPr>
                      <a:r>
                        <a:rPr lang="en-GB" sz="1600" kern="1200" dirty="0">
                          <a:solidFill>
                            <a:schemeClr val="tx1">
                              <a:lumMod val="75000"/>
                              <a:lumOff val="25000"/>
                            </a:schemeClr>
                          </a:solidFill>
                          <a:effectLst/>
                        </a:rPr>
                        <a:t>Energy consumption per capita (Btu/person)</a:t>
                      </a:r>
                      <a:endParaRPr lang="en-GB" sz="1600" baseline="0" noProof="0" dirty="0">
                        <a:solidFill>
                          <a:schemeClr val="tx1">
                            <a:lumMod val="75000"/>
                            <a:lumOff val="25000"/>
                          </a:schemeClr>
                        </a:solidFill>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F9EC"/>
                    </a:solidFill>
                  </a:tcPr>
                </a:tc>
                <a:extLst>
                  <a:ext uri="{0D108BD9-81ED-4DB2-BD59-A6C34878D82A}">
                    <a16:rowId xmlns:a16="http://schemas.microsoft.com/office/drawing/2014/main" val="10001"/>
                  </a:ext>
                </a:extLst>
              </a:tr>
              <a:tr h="842258">
                <a:tc>
                  <a:txBody>
                    <a:bodyPr/>
                    <a:lstStyle/>
                    <a:p>
                      <a:pPr marL="0" indent="0">
                        <a:buFont typeface="Arial"/>
                        <a:buNone/>
                      </a:pPr>
                      <a:r>
                        <a:rPr lang="en-GB" sz="1600" noProof="0" dirty="0">
                          <a:solidFill>
                            <a:schemeClr val="tx1">
                              <a:lumMod val="75000"/>
                              <a:lumOff val="25000"/>
                            </a:schemeClr>
                          </a:solidFill>
                        </a:rPr>
                        <a:t>Ecosystem Management</a:t>
                      </a:r>
                      <a:endParaRPr lang="en-GB" sz="1600" b="1" noProof="0" dirty="0">
                        <a:solidFill>
                          <a:schemeClr val="tx1">
                            <a:lumMod val="75000"/>
                            <a:lumOff val="25000"/>
                          </a:schemeClr>
                        </a:solidFill>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indent="-285750" algn="l" defTabSz="457200" rtl="0" eaLnBrk="1" fontAlgn="auto" latinLnBrk="0" hangingPunct="1">
                        <a:lnSpc>
                          <a:spcPct val="100000"/>
                        </a:lnSpc>
                        <a:spcBef>
                          <a:spcPts val="0"/>
                        </a:spcBef>
                        <a:spcAft>
                          <a:spcPts val="0"/>
                        </a:spcAft>
                        <a:buClr>
                          <a:srgbClr val="71A522"/>
                        </a:buClr>
                        <a:buSzTx/>
                        <a:buFont typeface="Arial" panose="020B0604020202020204" pitchFamily="34" charset="0"/>
                        <a:buChar char="•"/>
                        <a:tabLst/>
                        <a:defRPr/>
                      </a:pPr>
                      <a:r>
                        <a:rPr lang="en-GB" sz="1600" noProof="0" dirty="0">
                          <a:solidFill>
                            <a:schemeClr val="tx1">
                              <a:lumMod val="75000"/>
                              <a:lumOff val="25000"/>
                            </a:schemeClr>
                          </a:solidFill>
                        </a:rPr>
                        <a:t>Forestland (ha)</a:t>
                      </a:r>
                    </a:p>
                    <a:p>
                      <a:pPr marL="285750" indent="-285750">
                        <a:buClr>
                          <a:srgbClr val="71A522"/>
                        </a:buClr>
                        <a:buFont typeface="Arial" panose="020B0604020202020204" pitchFamily="34" charset="0"/>
                        <a:buChar char="•"/>
                      </a:pPr>
                      <a:r>
                        <a:rPr lang="en-GB" sz="1600" u="none" strike="noStrike" kern="1200" baseline="0" noProof="0" dirty="0">
                          <a:solidFill>
                            <a:schemeClr val="tx1">
                              <a:lumMod val="75000"/>
                              <a:lumOff val="25000"/>
                            </a:schemeClr>
                          </a:solidFill>
                        </a:rPr>
                        <a:t>Water stress (%)</a:t>
                      </a:r>
                    </a:p>
                    <a:p>
                      <a:pPr marL="285750" indent="-285750">
                        <a:buClr>
                          <a:srgbClr val="71A522"/>
                        </a:buClr>
                        <a:buFont typeface="Arial" panose="020B0604020202020204" pitchFamily="34" charset="0"/>
                        <a:buChar char="•"/>
                      </a:pPr>
                      <a:r>
                        <a:rPr lang="en-GB" sz="1600" u="none" strike="noStrike" kern="1200" baseline="0" noProof="0" dirty="0">
                          <a:solidFill>
                            <a:schemeClr val="tx1">
                              <a:lumMod val="75000"/>
                              <a:lumOff val="25000"/>
                            </a:schemeClr>
                          </a:solidFill>
                        </a:rPr>
                        <a:t>Land and marine conservation area (ha)</a:t>
                      </a:r>
                      <a:endParaRPr lang="en-GB" sz="1600" b="0" i="0" u="none" strike="noStrike" kern="1200" baseline="0" noProof="0" dirty="0">
                        <a:solidFill>
                          <a:schemeClr val="tx1">
                            <a:lumMod val="75000"/>
                            <a:lumOff val="25000"/>
                          </a:schemeClr>
                        </a:solidFill>
                        <a:latin typeface="+mn-lt"/>
                        <a:ea typeface="+mn-ea"/>
                        <a:cs typeface="+mn-cs"/>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128111">
                <a:tc>
                  <a:txBody>
                    <a:bodyPr/>
                    <a:lstStyle/>
                    <a:p>
                      <a:pPr marL="0" indent="0">
                        <a:buFont typeface="Arial"/>
                        <a:buNone/>
                      </a:pPr>
                      <a:r>
                        <a:rPr lang="en-GB" sz="1600" noProof="0" dirty="0">
                          <a:solidFill>
                            <a:schemeClr val="tx1">
                              <a:lumMod val="75000"/>
                              <a:lumOff val="25000"/>
                            </a:schemeClr>
                          </a:solidFill>
                        </a:rPr>
                        <a:t>Resource Efficiency</a:t>
                      </a:r>
                      <a:endParaRPr lang="en-GB" sz="1600" b="1" noProof="0" dirty="0">
                        <a:solidFill>
                          <a:schemeClr val="tx1">
                            <a:lumMod val="75000"/>
                            <a:lumOff val="25000"/>
                          </a:schemeClr>
                        </a:solidFill>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5E39A">
                        <a:alpha val="20000"/>
                      </a:srgbClr>
                    </a:solidFill>
                  </a:tcPr>
                </a:tc>
                <a:tc>
                  <a:txBody>
                    <a:bodyPr/>
                    <a:lstStyle/>
                    <a:p>
                      <a:pPr marL="285750" indent="-285750">
                        <a:buClr>
                          <a:srgbClr val="71A522"/>
                        </a:buClr>
                        <a:buFont typeface="Arial" panose="020B0604020202020204" pitchFamily="34" charset="0"/>
                        <a:buChar char="•"/>
                      </a:pPr>
                      <a:r>
                        <a:rPr lang="en-GB" sz="1600" u="none" strike="noStrike" kern="1200" baseline="0" noProof="0" dirty="0">
                          <a:solidFill>
                            <a:schemeClr val="tx1">
                              <a:lumMod val="75000"/>
                              <a:lumOff val="25000"/>
                            </a:schemeClr>
                          </a:solidFill>
                        </a:rPr>
                        <a:t>Energy productivity (Btu/$)</a:t>
                      </a:r>
                    </a:p>
                    <a:p>
                      <a:pPr marL="285750" indent="-285750">
                        <a:buClr>
                          <a:srgbClr val="71A522"/>
                        </a:buClr>
                        <a:buFont typeface="Arial" panose="020B0604020202020204" pitchFamily="34" charset="0"/>
                        <a:buChar char="•"/>
                      </a:pPr>
                      <a:r>
                        <a:rPr lang="en-GB" sz="1600" u="none" strike="noStrike" kern="1200" baseline="0" noProof="0" dirty="0">
                          <a:solidFill>
                            <a:schemeClr val="tx1">
                              <a:lumMod val="75000"/>
                              <a:lumOff val="25000"/>
                            </a:schemeClr>
                          </a:solidFill>
                        </a:rPr>
                        <a:t>Material productivity (ton/$)</a:t>
                      </a:r>
                      <a:endParaRPr lang="en-GB" sz="1600" noProof="0" dirty="0">
                        <a:solidFill>
                          <a:schemeClr val="tx1">
                            <a:lumMod val="75000"/>
                            <a:lumOff val="25000"/>
                          </a:schemeClr>
                        </a:solidFill>
                      </a:endParaRPr>
                    </a:p>
                    <a:p>
                      <a:pPr marL="285750" indent="-285750">
                        <a:buClr>
                          <a:srgbClr val="71A522"/>
                        </a:buClr>
                        <a:buFont typeface="Arial" panose="020B0604020202020204" pitchFamily="34" charset="0"/>
                        <a:buChar char="•"/>
                      </a:pPr>
                      <a:r>
                        <a:rPr lang="en-GB" sz="1600" u="none" strike="noStrike" kern="1200" baseline="0" noProof="0" dirty="0">
                          <a:solidFill>
                            <a:schemeClr val="tx1">
                              <a:lumMod val="75000"/>
                              <a:lumOff val="25000"/>
                            </a:schemeClr>
                          </a:solidFill>
                        </a:rPr>
                        <a:t>Water productivity (m</a:t>
                      </a:r>
                      <a:r>
                        <a:rPr lang="en-GB" sz="1600" u="none" strike="noStrike" kern="1200" baseline="30000" noProof="0" dirty="0">
                          <a:solidFill>
                            <a:schemeClr val="tx1">
                              <a:lumMod val="75000"/>
                              <a:lumOff val="25000"/>
                            </a:schemeClr>
                          </a:solidFill>
                        </a:rPr>
                        <a:t>3</a:t>
                      </a:r>
                      <a:r>
                        <a:rPr lang="en-GB" sz="1600" u="none" strike="noStrike" kern="1200" baseline="0" noProof="0" dirty="0">
                          <a:solidFill>
                            <a:schemeClr val="tx1">
                              <a:lumMod val="75000"/>
                              <a:lumOff val="25000"/>
                            </a:schemeClr>
                          </a:solidFill>
                        </a:rPr>
                        <a:t>/$)</a:t>
                      </a:r>
                    </a:p>
                    <a:p>
                      <a:pPr marL="285750" indent="-285750">
                        <a:buClr>
                          <a:srgbClr val="71A522"/>
                        </a:buClr>
                        <a:buFont typeface="Arial" panose="020B0604020202020204" pitchFamily="34" charset="0"/>
                        <a:buChar char="•"/>
                      </a:pPr>
                      <a:r>
                        <a:rPr lang="en-GB" sz="1600" u="none" strike="noStrike" kern="1200" baseline="0" noProof="0" dirty="0">
                          <a:solidFill>
                            <a:schemeClr val="tx1">
                              <a:lumMod val="75000"/>
                              <a:lumOff val="25000"/>
                            </a:schemeClr>
                          </a:solidFill>
                        </a:rPr>
                        <a:t>CO</a:t>
                      </a:r>
                      <a:r>
                        <a:rPr lang="en-GB" sz="1600" u="none" strike="noStrike" kern="1200" baseline="-25000" noProof="0" dirty="0">
                          <a:solidFill>
                            <a:schemeClr val="tx1">
                              <a:lumMod val="75000"/>
                              <a:lumOff val="25000"/>
                            </a:schemeClr>
                          </a:solidFill>
                        </a:rPr>
                        <a:t>2</a:t>
                      </a:r>
                      <a:r>
                        <a:rPr lang="en-GB" sz="1600" u="none" strike="noStrike" kern="1200" baseline="0" noProof="0" dirty="0">
                          <a:solidFill>
                            <a:schemeClr val="tx1">
                              <a:lumMod val="75000"/>
                              <a:lumOff val="25000"/>
                            </a:schemeClr>
                          </a:solidFill>
                        </a:rPr>
                        <a:t> productivity (ton/$)</a:t>
                      </a:r>
                      <a:endParaRPr lang="en-GB" sz="1600" b="0" i="0" u="none" strike="noStrike" kern="1200" baseline="0" noProof="0" dirty="0">
                        <a:solidFill>
                          <a:schemeClr val="tx1">
                            <a:lumMod val="75000"/>
                            <a:lumOff val="25000"/>
                          </a:schemeClr>
                        </a:solidFill>
                        <a:latin typeface="+mn-lt"/>
                        <a:ea typeface="+mn-ea"/>
                        <a:cs typeface="+mn-cs"/>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5E39A">
                        <a:alpha val="20000"/>
                      </a:srgbClr>
                    </a:solidFill>
                  </a:tcPr>
                </a:tc>
                <a:extLst>
                  <a:ext uri="{0D108BD9-81ED-4DB2-BD59-A6C34878D82A}">
                    <a16:rowId xmlns:a16="http://schemas.microsoft.com/office/drawing/2014/main" val="10003"/>
                  </a:ext>
                </a:extLst>
              </a:tr>
              <a:tr h="838191">
                <a:tc>
                  <a:txBody>
                    <a:bodyPr/>
                    <a:lstStyle/>
                    <a:p>
                      <a:pPr marL="0" indent="0">
                        <a:buFont typeface="Arial"/>
                        <a:buNone/>
                      </a:pPr>
                      <a:r>
                        <a:rPr lang="en-GB" sz="1600" noProof="0" dirty="0">
                          <a:solidFill>
                            <a:schemeClr val="tx1">
                              <a:lumMod val="75000"/>
                              <a:lumOff val="25000"/>
                            </a:schemeClr>
                          </a:solidFill>
                        </a:rPr>
                        <a:t>Chemicals and Waste Management</a:t>
                      </a:r>
                      <a:endParaRPr lang="en-GB" sz="1600" b="1" noProof="0" dirty="0">
                        <a:solidFill>
                          <a:schemeClr val="tx1">
                            <a:lumMod val="75000"/>
                            <a:lumOff val="25000"/>
                          </a:schemeClr>
                        </a:solidFill>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71A5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indent="-285750" algn="l" defTabSz="457200" rtl="0" eaLnBrk="1" fontAlgn="auto" latinLnBrk="0" hangingPunct="1">
                        <a:lnSpc>
                          <a:spcPct val="100000"/>
                        </a:lnSpc>
                        <a:spcBef>
                          <a:spcPts val="0"/>
                        </a:spcBef>
                        <a:spcAft>
                          <a:spcPts val="0"/>
                        </a:spcAft>
                        <a:buClr>
                          <a:srgbClr val="71A522"/>
                        </a:buClr>
                        <a:buSzTx/>
                        <a:buFont typeface="Arial" panose="020B0604020202020204" pitchFamily="34" charset="0"/>
                        <a:buChar char="•"/>
                        <a:tabLst/>
                        <a:defRPr/>
                      </a:pPr>
                      <a:r>
                        <a:rPr lang="en-GB" sz="1600" u="none" strike="noStrike" kern="1200" baseline="0" noProof="0" dirty="0">
                          <a:solidFill>
                            <a:schemeClr val="tx1">
                              <a:lumMod val="75000"/>
                              <a:lumOff val="25000"/>
                            </a:schemeClr>
                          </a:solidFill>
                        </a:rPr>
                        <a:t>Waste collection (%)</a:t>
                      </a:r>
                      <a:endParaRPr lang="en-GB" sz="1600" noProof="0" dirty="0">
                        <a:solidFill>
                          <a:schemeClr val="tx1">
                            <a:lumMod val="75000"/>
                            <a:lumOff val="25000"/>
                          </a:schemeClr>
                        </a:solidFill>
                      </a:endParaRPr>
                    </a:p>
                    <a:p>
                      <a:pPr marL="285750" indent="-285750">
                        <a:buClr>
                          <a:srgbClr val="71A522"/>
                        </a:buClr>
                        <a:buFont typeface="Arial" panose="020B0604020202020204" pitchFamily="34" charset="0"/>
                        <a:buChar char="•"/>
                      </a:pPr>
                      <a:r>
                        <a:rPr lang="en-GB" sz="1600" u="none" strike="noStrike" kern="1200" baseline="0" noProof="0" dirty="0">
                          <a:solidFill>
                            <a:schemeClr val="tx1">
                              <a:lumMod val="75000"/>
                              <a:lumOff val="25000"/>
                            </a:schemeClr>
                          </a:solidFill>
                        </a:rPr>
                        <a:t>Waste recycling and reuse (%)</a:t>
                      </a:r>
                    </a:p>
                    <a:p>
                      <a:pPr marL="285750" indent="-285750">
                        <a:buClr>
                          <a:srgbClr val="71A522"/>
                        </a:buClr>
                        <a:buFont typeface="Arial" panose="020B0604020202020204" pitchFamily="34" charset="0"/>
                        <a:buChar char="•"/>
                      </a:pPr>
                      <a:r>
                        <a:rPr lang="en-GB" sz="1600" u="none" strike="noStrike" kern="1200" baseline="0" noProof="0" dirty="0">
                          <a:solidFill>
                            <a:schemeClr val="tx1">
                              <a:lumMod val="75000"/>
                              <a:lumOff val="25000"/>
                            </a:schemeClr>
                          </a:solidFill>
                        </a:rPr>
                        <a:t>Waste generation (ton/year) or landfill area (ha)</a:t>
                      </a:r>
                      <a:endParaRPr lang="en-GB" sz="1600" noProof="0" dirty="0">
                        <a:solidFill>
                          <a:schemeClr val="tx1">
                            <a:lumMod val="75000"/>
                            <a:lumOff val="25000"/>
                          </a:schemeClr>
                        </a:solidFill>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71A52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5" name="Titolo 1"/>
          <p:cNvSpPr>
            <a:spLocks noGrp="1"/>
          </p:cNvSpPr>
          <p:nvPr>
            <p:ph type="title"/>
          </p:nvPr>
        </p:nvSpPr>
        <p:spPr/>
        <p:txBody>
          <a:bodyPr>
            <a:normAutofit/>
          </a:bodyPr>
          <a:lstStyle/>
          <a:p>
            <a:r>
              <a:rPr lang="en-US" sz="2400" dirty="0"/>
              <a:t>EXAMPLES OF INDICATORS FOR ISSUE IDENTIFICATION</a:t>
            </a:r>
          </a:p>
        </p:txBody>
      </p:sp>
      <p:sp>
        <p:nvSpPr>
          <p:cNvPr id="4" name="Slide Number Placeholder 4">
            <a:extLst>
              <a:ext uri="{FF2B5EF4-FFF2-40B4-BE49-F238E27FC236}">
                <a16:creationId xmlns:a16="http://schemas.microsoft.com/office/drawing/2014/main" id="{B2DC2D47-F012-714E-A340-F4BB15BE459F}"/>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11</a:t>
            </a:fld>
            <a:endParaRPr lang="en-US" sz="1100" noProof="0" dirty="0"/>
          </a:p>
        </p:txBody>
      </p:sp>
      <p:sp>
        <p:nvSpPr>
          <p:cNvPr id="6" name="Date Placeholder 3">
            <a:extLst>
              <a:ext uri="{FF2B5EF4-FFF2-40B4-BE49-F238E27FC236}">
                <a16:creationId xmlns:a16="http://schemas.microsoft.com/office/drawing/2014/main" id="{E40CC143-692A-6740-8050-0C247C129D85}"/>
              </a:ext>
            </a:extLst>
          </p:cNvPr>
          <p:cNvSpPr>
            <a:spLocks noGrp="1"/>
          </p:cNvSpPr>
          <p:nvPr>
            <p:ph type="dt" sz="half" idx="11"/>
          </p:nvPr>
        </p:nvSpPr>
        <p:spPr>
          <a:xfrm>
            <a:off x="418068" y="6356350"/>
            <a:ext cx="3664075" cy="365125"/>
          </a:xfrm>
        </p:spPr>
        <p:txBody>
          <a:bodyPr/>
          <a:lstStyle/>
          <a:p>
            <a:r>
              <a:rPr lang="en-US" sz="1100" dirty="0"/>
              <a:t>Module 2, Section 2: Issue Identification</a:t>
            </a:r>
            <a:endParaRPr lang="en-US" sz="1050" noProof="0" dirty="0"/>
          </a:p>
        </p:txBody>
      </p:sp>
    </p:spTree>
    <p:extLst>
      <p:ext uri="{BB962C8B-B14F-4D97-AF65-F5344CB8AC3E}">
        <p14:creationId xmlns:p14="http://schemas.microsoft.com/office/powerpoint/2010/main" val="1600747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a:spLocks noGrp="1"/>
          </p:cNvSpPr>
          <p:nvPr>
            <p:ph type="title"/>
          </p:nvPr>
        </p:nvSpPr>
        <p:spPr>
          <a:xfrm>
            <a:off x="1441305" y="1272055"/>
            <a:ext cx="10342707" cy="477244"/>
          </a:xfrm>
        </p:spPr>
        <p:txBody>
          <a:bodyPr>
            <a:normAutofit/>
          </a:bodyPr>
          <a:lstStyle/>
          <a:p>
            <a:r>
              <a:rPr lang="en-US" sz="2400" dirty="0"/>
              <a:t>INDICATORS FOR ISSUE IDENTIFICATION - STEPS</a:t>
            </a:r>
          </a:p>
        </p:txBody>
      </p:sp>
      <p:pic>
        <p:nvPicPr>
          <p:cNvPr id="23" name="Picture 22">
            <a:extLst>
              <a:ext uri="{FF2B5EF4-FFF2-40B4-BE49-F238E27FC236}">
                <a16:creationId xmlns:a16="http://schemas.microsoft.com/office/drawing/2014/main" id="{B64663F4-DEB1-C448-A269-E9A71775F2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7988" y="1128151"/>
            <a:ext cx="781050" cy="685800"/>
          </a:xfrm>
          <a:prstGeom prst="rect">
            <a:avLst/>
          </a:prstGeom>
        </p:spPr>
      </p:pic>
      <p:grpSp>
        <p:nvGrpSpPr>
          <p:cNvPr id="92" name="Group 91">
            <a:extLst>
              <a:ext uri="{FF2B5EF4-FFF2-40B4-BE49-F238E27FC236}">
                <a16:creationId xmlns:a16="http://schemas.microsoft.com/office/drawing/2014/main" id="{ACC5E55C-94BF-5348-9C06-D452D8A2544F}"/>
              </a:ext>
            </a:extLst>
          </p:cNvPr>
          <p:cNvGrpSpPr/>
          <p:nvPr/>
        </p:nvGrpSpPr>
        <p:grpSpPr>
          <a:xfrm>
            <a:off x="1239297" y="3035492"/>
            <a:ext cx="411417" cy="411417"/>
            <a:chOff x="1166951" y="3038123"/>
            <a:chExt cx="411417" cy="411417"/>
          </a:xfrm>
        </p:grpSpPr>
        <p:sp>
          <p:nvSpPr>
            <p:cNvPr id="46" name="Oval 45">
              <a:extLst>
                <a:ext uri="{FF2B5EF4-FFF2-40B4-BE49-F238E27FC236}">
                  <a16:creationId xmlns:a16="http://schemas.microsoft.com/office/drawing/2014/main" id="{ADF2A687-8F1E-B44C-9442-C35AE7FC99A3}"/>
                </a:ext>
              </a:extLst>
            </p:cNvPr>
            <p:cNvSpPr/>
            <p:nvPr/>
          </p:nvSpPr>
          <p:spPr>
            <a:xfrm>
              <a:off x="1166951" y="3038123"/>
              <a:ext cx="411417" cy="411417"/>
            </a:xfrm>
            <a:prstGeom prst="ellipse">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47" name="TextBox 46">
              <a:extLst>
                <a:ext uri="{FF2B5EF4-FFF2-40B4-BE49-F238E27FC236}">
                  <a16:creationId xmlns:a16="http://schemas.microsoft.com/office/drawing/2014/main" id="{006AEAB4-49D7-0041-AC0D-8CF222C3C699}"/>
                </a:ext>
              </a:extLst>
            </p:cNvPr>
            <p:cNvSpPr txBox="1"/>
            <p:nvPr/>
          </p:nvSpPr>
          <p:spPr>
            <a:xfrm>
              <a:off x="1206131" y="3049430"/>
              <a:ext cx="289892" cy="400110"/>
            </a:xfrm>
            <a:prstGeom prst="rect">
              <a:avLst/>
            </a:prstGeom>
            <a:noFill/>
          </p:spPr>
          <p:txBody>
            <a:bodyPr wrap="square" rtlCol="0">
              <a:spAutoFit/>
            </a:bodyPr>
            <a:lstStyle/>
            <a:p>
              <a:r>
                <a:rPr lang="en-BR" sz="2000" b="1" dirty="0">
                  <a:solidFill>
                    <a:schemeClr val="bg1"/>
                  </a:solidFill>
                </a:rPr>
                <a:t>1</a:t>
              </a:r>
            </a:p>
          </p:txBody>
        </p:sp>
      </p:grpSp>
      <p:sp>
        <p:nvSpPr>
          <p:cNvPr id="61" name="Rectangle 60">
            <a:extLst>
              <a:ext uri="{FF2B5EF4-FFF2-40B4-BE49-F238E27FC236}">
                <a16:creationId xmlns:a16="http://schemas.microsoft.com/office/drawing/2014/main" id="{F026EDD8-2D74-E64E-AB6F-4890EFFBFDE6}"/>
              </a:ext>
            </a:extLst>
          </p:cNvPr>
          <p:cNvSpPr/>
          <p:nvPr/>
        </p:nvSpPr>
        <p:spPr>
          <a:xfrm>
            <a:off x="465067" y="3723129"/>
            <a:ext cx="2059458" cy="646331"/>
          </a:xfrm>
          <a:prstGeom prst="rect">
            <a:avLst/>
          </a:prstGeom>
        </p:spPr>
        <p:txBody>
          <a:bodyPr wrap="square">
            <a:spAutoFit/>
          </a:bodyPr>
          <a:lstStyle/>
          <a:p>
            <a:pPr indent="0">
              <a:buNone/>
            </a:pPr>
            <a:r>
              <a:rPr lang="en-US" dirty="0"/>
              <a:t>Identify potentially worrying trends.</a:t>
            </a:r>
          </a:p>
        </p:txBody>
      </p:sp>
      <p:grpSp>
        <p:nvGrpSpPr>
          <p:cNvPr id="69" name="Group 68">
            <a:extLst>
              <a:ext uri="{FF2B5EF4-FFF2-40B4-BE49-F238E27FC236}">
                <a16:creationId xmlns:a16="http://schemas.microsoft.com/office/drawing/2014/main" id="{BEBC6F8D-18A8-F34B-B8D3-7F150F245754}"/>
              </a:ext>
            </a:extLst>
          </p:cNvPr>
          <p:cNvGrpSpPr/>
          <p:nvPr/>
        </p:nvGrpSpPr>
        <p:grpSpPr>
          <a:xfrm>
            <a:off x="2526234" y="3249824"/>
            <a:ext cx="347536" cy="1437827"/>
            <a:chOff x="2872509" y="3377656"/>
            <a:chExt cx="347536" cy="1437827"/>
          </a:xfrm>
        </p:grpSpPr>
        <p:cxnSp>
          <p:nvCxnSpPr>
            <p:cNvPr id="59" name="Straight Connector 58">
              <a:extLst>
                <a:ext uri="{FF2B5EF4-FFF2-40B4-BE49-F238E27FC236}">
                  <a16:creationId xmlns:a16="http://schemas.microsoft.com/office/drawing/2014/main" id="{7B1B0D8E-6A89-1241-AEE3-B59D6A876DB3}"/>
                </a:ext>
              </a:extLst>
            </p:cNvPr>
            <p:cNvCxnSpPr>
              <a:cxnSpLocks/>
            </p:cNvCxnSpPr>
            <p:nvPr/>
          </p:nvCxnSpPr>
          <p:spPr>
            <a:xfrm>
              <a:off x="2872509" y="3377656"/>
              <a:ext cx="345826" cy="719308"/>
            </a:xfrm>
            <a:prstGeom prst="line">
              <a:avLst/>
            </a:prstGeom>
            <a:ln w="381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82955FC-CAE0-914C-991C-0A406607C7D7}"/>
                </a:ext>
              </a:extLst>
            </p:cNvPr>
            <p:cNvCxnSpPr>
              <a:cxnSpLocks/>
            </p:cNvCxnSpPr>
            <p:nvPr/>
          </p:nvCxnSpPr>
          <p:spPr>
            <a:xfrm flipH="1">
              <a:off x="2872509" y="4102852"/>
              <a:ext cx="347536" cy="712631"/>
            </a:xfrm>
            <a:prstGeom prst="line">
              <a:avLst/>
            </a:prstGeom>
            <a:ln w="381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0" name="Rectangle 69">
            <a:extLst>
              <a:ext uri="{FF2B5EF4-FFF2-40B4-BE49-F238E27FC236}">
                <a16:creationId xmlns:a16="http://schemas.microsoft.com/office/drawing/2014/main" id="{E2BE5E38-B9A9-1A44-8A61-B81B7C1E8672}"/>
              </a:ext>
            </a:extLst>
          </p:cNvPr>
          <p:cNvSpPr/>
          <p:nvPr/>
        </p:nvSpPr>
        <p:spPr>
          <a:xfrm>
            <a:off x="3319589" y="3680461"/>
            <a:ext cx="1929347" cy="1200329"/>
          </a:xfrm>
          <a:prstGeom prst="rect">
            <a:avLst/>
          </a:prstGeom>
        </p:spPr>
        <p:txBody>
          <a:bodyPr wrap="square">
            <a:spAutoFit/>
          </a:bodyPr>
          <a:lstStyle/>
          <a:p>
            <a:pPr indent="0">
              <a:buNone/>
            </a:pPr>
            <a:r>
              <a:rPr lang="en-US" dirty="0"/>
              <a:t>Assess the issue and its relation to the natural environment.</a:t>
            </a:r>
          </a:p>
        </p:txBody>
      </p:sp>
      <p:grpSp>
        <p:nvGrpSpPr>
          <p:cNvPr id="71" name="Group 70">
            <a:extLst>
              <a:ext uri="{FF2B5EF4-FFF2-40B4-BE49-F238E27FC236}">
                <a16:creationId xmlns:a16="http://schemas.microsoft.com/office/drawing/2014/main" id="{3A5C7CC3-DAAF-E54A-8399-56992FA9F6AD}"/>
              </a:ext>
            </a:extLst>
          </p:cNvPr>
          <p:cNvGrpSpPr/>
          <p:nvPr/>
        </p:nvGrpSpPr>
        <p:grpSpPr>
          <a:xfrm>
            <a:off x="5469180" y="3249824"/>
            <a:ext cx="347536" cy="1437827"/>
            <a:chOff x="2872509" y="3377656"/>
            <a:chExt cx="347536" cy="1437827"/>
          </a:xfrm>
        </p:grpSpPr>
        <p:cxnSp>
          <p:nvCxnSpPr>
            <p:cNvPr id="72" name="Straight Connector 71">
              <a:extLst>
                <a:ext uri="{FF2B5EF4-FFF2-40B4-BE49-F238E27FC236}">
                  <a16:creationId xmlns:a16="http://schemas.microsoft.com/office/drawing/2014/main" id="{7AED6690-3F40-984E-AF47-5D65C21DA6CD}"/>
                </a:ext>
              </a:extLst>
            </p:cNvPr>
            <p:cNvCxnSpPr>
              <a:cxnSpLocks/>
            </p:cNvCxnSpPr>
            <p:nvPr/>
          </p:nvCxnSpPr>
          <p:spPr>
            <a:xfrm>
              <a:off x="2872509" y="3377656"/>
              <a:ext cx="345826" cy="719308"/>
            </a:xfrm>
            <a:prstGeom prst="line">
              <a:avLst/>
            </a:prstGeom>
            <a:ln w="381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3E9CE68-5571-3F4B-8C7C-32A2BDC559C5}"/>
                </a:ext>
              </a:extLst>
            </p:cNvPr>
            <p:cNvCxnSpPr>
              <a:cxnSpLocks/>
            </p:cNvCxnSpPr>
            <p:nvPr/>
          </p:nvCxnSpPr>
          <p:spPr>
            <a:xfrm flipH="1">
              <a:off x="2872509" y="4102852"/>
              <a:ext cx="347536" cy="712631"/>
            </a:xfrm>
            <a:prstGeom prst="line">
              <a:avLst/>
            </a:prstGeom>
            <a:ln w="381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7B494875-F704-D04E-BC01-5C3CAF6C0F64}"/>
              </a:ext>
            </a:extLst>
          </p:cNvPr>
          <p:cNvGrpSpPr/>
          <p:nvPr/>
        </p:nvGrpSpPr>
        <p:grpSpPr>
          <a:xfrm>
            <a:off x="8542853" y="3327380"/>
            <a:ext cx="347536" cy="1437827"/>
            <a:chOff x="2872509" y="3377656"/>
            <a:chExt cx="347536" cy="1437827"/>
          </a:xfrm>
        </p:grpSpPr>
        <p:cxnSp>
          <p:nvCxnSpPr>
            <p:cNvPr id="75" name="Straight Connector 74">
              <a:extLst>
                <a:ext uri="{FF2B5EF4-FFF2-40B4-BE49-F238E27FC236}">
                  <a16:creationId xmlns:a16="http://schemas.microsoft.com/office/drawing/2014/main" id="{4BC986AD-4164-5241-9BFF-8E65C4DB441D}"/>
                </a:ext>
              </a:extLst>
            </p:cNvPr>
            <p:cNvCxnSpPr>
              <a:cxnSpLocks/>
            </p:cNvCxnSpPr>
            <p:nvPr/>
          </p:nvCxnSpPr>
          <p:spPr>
            <a:xfrm>
              <a:off x="2872509" y="3377656"/>
              <a:ext cx="345826" cy="719308"/>
            </a:xfrm>
            <a:prstGeom prst="line">
              <a:avLst/>
            </a:prstGeom>
            <a:ln w="381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696E0826-BE6A-A64B-992B-3F778E340B3E}"/>
                </a:ext>
              </a:extLst>
            </p:cNvPr>
            <p:cNvCxnSpPr>
              <a:cxnSpLocks/>
            </p:cNvCxnSpPr>
            <p:nvPr/>
          </p:nvCxnSpPr>
          <p:spPr>
            <a:xfrm flipH="1">
              <a:off x="2872509" y="4102852"/>
              <a:ext cx="347536" cy="712631"/>
            </a:xfrm>
            <a:prstGeom prst="line">
              <a:avLst/>
            </a:prstGeom>
            <a:ln w="381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7" name="Rectangle 76">
            <a:extLst>
              <a:ext uri="{FF2B5EF4-FFF2-40B4-BE49-F238E27FC236}">
                <a16:creationId xmlns:a16="http://schemas.microsoft.com/office/drawing/2014/main" id="{E6FB8E5A-9B27-2147-9D79-7021293FA5A9}"/>
              </a:ext>
            </a:extLst>
          </p:cNvPr>
          <p:cNvSpPr/>
          <p:nvPr/>
        </p:nvSpPr>
        <p:spPr>
          <a:xfrm>
            <a:off x="6112049" y="3627080"/>
            <a:ext cx="2331346" cy="1200329"/>
          </a:xfrm>
          <a:prstGeom prst="rect">
            <a:avLst/>
          </a:prstGeom>
        </p:spPr>
        <p:txBody>
          <a:bodyPr wrap="square">
            <a:spAutoFit/>
          </a:bodyPr>
          <a:lstStyle/>
          <a:p>
            <a:pPr indent="0">
              <a:buNone/>
            </a:pPr>
            <a:r>
              <a:rPr lang="en-US" dirty="0"/>
              <a:t>Analyze more fully the underlying causes of the issue of concern.</a:t>
            </a:r>
          </a:p>
        </p:txBody>
      </p:sp>
      <p:sp>
        <p:nvSpPr>
          <p:cNvPr id="79" name="Rectangle 78">
            <a:extLst>
              <a:ext uri="{FF2B5EF4-FFF2-40B4-BE49-F238E27FC236}">
                <a16:creationId xmlns:a16="http://schemas.microsoft.com/office/drawing/2014/main" id="{45B802FD-5668-EE49-875A-119B93DA3326}"/>
              </a:ext>
            </a:extLst>
          </p:cNvPr>
          <p:cNvSpPr/>
          <p:nvPr/>
        </p:nvSpPr>
        <p:spPr>
          <a:xfrm>
            <a:off x="9282805" y="3627081"/>
            <a:ext cx="2715491" cy="1200329"/>
          </a:xfrm>
          <a:prstGeom prst="rect">
            <a:avLst/>
          </a:prstGeom>
        </p:spPr>
        <p:txBody>
          <a:bodyPr wrap="square">
            <a:spAutoFit/>
          </a:bodyPr>
          <a:lstStyle/>
          <a:p>
            <a:pPr indent="0">
              <a:buNone/>
            </a:pPr>
            <a:r>
              <a:rPr lang="en-US" dirty="0"/>
              <a:t>Analyze more fully how the issue impacts society, the economy and the environment.</a:t>
            </a:r>
            <a:endParaRPr lang="it-IT" dirty="0"/>
          </a:p>
        </p:txBody>
      </p:sp>
      <p:grpSp>
        <p:nvGrpSpPr>
          <p:cNvPr id="89" name="Group 88">
            <a:extLst>
              <a:ext uri="{FF2B5EF4-FFF2-40B4-BE49-F238E27FC236}">
                <a16:creationId xmlns:a16="http://schemas.microsoft.com/office/drawing/2014/main" id="{4A79897E-5DB4-7E47-9A35-4DE981E261BE}"/>
              </a:ext>
            </a:extLst>
          </p:cNvPr>
          <p:cNvGrpSpPr/>
          <p:nvPr/>
        </p:nvGrpSpPr>
        <p:grpSpPr>
          <a:xfrm>
            <a:off x="4021477" y="3044115"/>
            <a:ext cx="411417" cy="411417"/>
            <a:chOff x="3876399" y="3049430"/>
            <a:chExt cx="411417" cy="411417"/>
          </a:xfrm>
        </p:grpSpPr>
        <p:sp>
          <p:nvSpPr>
            <p:cNvPr id="80" name="Oval 79">
              <a:extLst>
                <a:ext uri="{FF2B5EF4-FFF2-40B4-BE49-F238E27FC236}">
                  <a16:creationId xmlns:a16="http://schemas.microsoft.com/office/drawing/2014/main" id="{A287831A-1A41-F247-9055-8E77E82D633A}"/>
                </a:ext>
              </a:extLst>
            </p:cNvPr>
            <p:cNvSpPr/>
            <p:nvPr/>
          </p:nvSpPr>
          <p:spPr>
            <a:xfrm>
              <a:off x="3876399" y="3049430"/>
              <a:ext cx="411417" cy="411417"/>
            </a:xfrm>
            <a:prstGeom prst="ellipse">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81" name="TextBox 80">
              <a:extLst>
                <a:ext uri="{FF2B5EF4-FFF2-40B4-BE49-F238E27FC236}">
                  <a16:creationId xmlns:a16="http://schemas.microsoft.com/office/drawing/2014/main" id="{6E4F446A-A514-934D-9265-3FAA836BD2F7}"/>
                </a:ext>
              </a:extLst>
            </p:cNvPr>
            <p:cNvSpPr txBox="1"/>
            <p:nvPr/>
          </p:nvSpPr>
          <p:spPr>
            <a:xfrm>
              <a:off x="3915579" y="3060737"/>
              <a:ext cx="289892" cy="400110"/>
            </a:xfrm>
            <a:prstGeom prst="rect">
              <a:avLst/>
            </a:prstGeom>
            <a:noFill/>
          </p:spPr>
          <p:txBody>
            <a:bodyPr wrap="square" rtlCol="0">
              <a:spAutoFit/>
            </a:bodyPr>
            <a:lstStyle/>
            <a:p>
              <a:r>
                <a:rPr lang="en-BR" sz="2000" b="1" dirty="0">
                  <a:solidFill>
                    <a:schemeClr val="bg1"/>
                  </a:solidFill>
                </a:rPr>
                <a:t>2</a:t>
              </a:r>
            </a:p>
          </p:txBody>
        </p:sp>
      </p:grpSp>
      <p:grpSp>
        <p:nvGrpSpPr>
          <p:cNvPr id="90" name="Group 89">
            <a:extLst>
              <a:ext uri="{FF2B5EF4-FFF2-40B4-BE49-F238E27FC236}">
                <a16:creationId xmlns:a16="http://schemas.microsoft.com/office/drawing/2014/main" id="{245C5D21-C63B-514A-91EF-B775DE32E14A}"/>
              </a:ext>
            </a:extLst>
          </p:cNvPr>
          <p:cNvGrpSpPr/>
          <p:nvPr/>
        </p:nvGrpSpPr>
        <p:grpSpPr>
          <a:xfrm>
            <a:off x="6880326" y="3051289"/>
            <a:ext cx="411417" cy="411417"/>
            <a:chOff x="6659583" y="3051289"/>
            <a:chExt cx="411417" cy="411417"/>
          </a:xfrm>
        </p:grpSpPr>
        <p:sp>
          <p:nvSpPr>
            <p:cNvPr id="82" name="Oval 81">
              <a:extLst>
                <a:ext uri="{FF2B5EF4-FFF2-40B4-BE49-F238E27FC236}">
                  <a16:creationId xmlns:a16="http://schemas.microsoft.com/office/drawing/2014/main" id="{B148D2AD-1539-E649-9C99-D5D0B00ADD3E}"/>
                </a:ext>
              </a:extLst>
            </p:cNvPr>
            <p:cNvSpPr/>
            <p:nvPr/>
          </p:nvSpPr>
          <p:spPr>
            <a:xfrm>
              <a:off x="6659583" y="3051289"/>
              <a:ext cx="411417" cy="411417"/>
            </a:xfrm>
            <a:prstGeom prst="ellipse">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83" name="TextBox 82">
              <a:extLst>
                <a:ext uri="{FF2B5EF4-FFF2-40B4-BE49-F238E27FC236}">
                  <a16:creationId xmlns:a16="http://schemas.microsoft.com/office/drawing/2014/main" id="{7C22BCEB-7851-7140-9957-926940CD649D}"/>
                </a:ext>
              </a:extLst>
            </p:cNvPr>
            <p:cNvSpPr txBox="1"/>
            <p:nvPr/>
          </p:nvSpPr>
          <p:spPr>
            <a:xfrm>
              <a:off x="6698763" y="3062596"/>
              <a:ext cx="289892" cy="400110"/>
            </a:xfrm>
            <a:prstGeom prst="rect">
              <a:avLst/>
            </a:prstGeom>
            <a:noFill/>
          </p:spPr>
          <p:txBody>
            <a:bodyPr wrap="square" rtlCol="0">
              <a:spAutoFit/>
            </a:bodyPr>
            <a:lstStyle/>
            <a:p>
              <a:r>
                <a:rPr lang="en-BR" sz="2000" b="1" dirty="0">
                  <a:solidFill>
                    <a:schemeClr val="bg1"/>
                  </a:solidFill>
                </a:rPr>
                <a:t>3</a:t>
              </a:r>
            </a:p>
          </p:txBody>
        </p:sp>
      </p:grpSp>
      <p:grpSp>
        <p:nvGrpSpPr>
          <p:cNvPr id="91" name="Group 90">
            <a:extLst>
              <a:ext uri="{FF2B5EF4-FFF2-40B4-BE49-F238E27FC236}">
                <a16:creationId xmlns:a16="http://schemas.microsoft.com/office/drawing/2014/main" id="{FE7D2B11-515C-6A4C-9554-CD7AC90127B0}"/>
              </a:ext>
            </a:extLst>
          </p:cNvPr>
          <p:cNvGrpSpPr/>
          <p:nvPr/>
        </p:nvGrpSpPr>
        <p:grpSpPr>
          <a:xfrm>
            <a:off x="10229133" y="3044115"/>
            <a:ext cx="411417" cy="411417"/>
            <a:chOff x="10064557" y="3042813"/>
            <a:chExt cx="411417" cy="411417"/>
          </a:xfrm>
        </p:grpSpPr>
        <p:sp>
          <p:nvSpPr>
            <p:cNvPr id="84" name="Oval 83">
              <a:extLst>
                <a:ext uri="{FF2B5EF4-FFF2-40B4-BE49-F238E27FC236}">
                  <a16:creationId xmlns:a16="http://schemas.microsoft.com/office/drawing/2014/main" id="{7ADC79BC-4058-764E-976E-D11EA1BC0044}"/>
                </a:ext>
              </a:extLst>
            </p:cNvPr>
            <p:cNvSpPr/>
            <p:nvPr/>
          </p:nvSpPr>
          <p:spPr>
            <a:xfrm>
              <a:off x="10064557" y="3042813"/>
              <a:ext cx="411417" cy="411417"/>
            </a:xfrm>
            <a:prstGeom prst="ellipse">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85" name="TextBox 84">
              <a:extLst>
                <a:ext uri="{FF2B5EF4-FFF2-40B4-BE49-F238E27FC236}">
                  <a16:creationId xmlns:a16="http://schemas.microsoft.com/office/drawing/2014/main" id="{48C33579-3E65-6A41-AB04-DE977D73AF5F}"/>
                </a:ext>
              </a:extLst>
            </p:cNvPr>
            <p:cNvSpPr txBox="1"/>
            <p:nvPr/>
          </p:nvSpPr>
          <p:spPr>
            <a:xfrm>
              <a:off x="10103737" y="3054120"/>
              <a:ext cx="289892" cy="400110"/>
            </a:xfrm>
            <a:prstGeom prst="rect">
              <a:avLst/>
            </a:prstGeom>
            <a:noFill/>
          </p:spPr>
          <p:txBody>
            <a:bodyPr wrap="square" rtlCol="0">
              <a:spAutoFit/>
            </a:bodyPr>
            <a:lstStyle/>
            <a:p>
              <a:r>
                <a:rPr lang="en-BR" sz="2000" b="1" dirty="0">
                  <a:solidFill>
                    <a:schemeClr val="bg1"/>
                  </a:solidFill>
                </a:rPr>
                <a:t>4</a:t>
              </a:r>
            </a:p>
          </p:txBody>
        </p:sp>
      </p:grpSp>
      <p:pic>
        <p:nvPicPr>
          <p:cNvPr id="86" name="Picture 85">
            <a:extLst>
              <a:ext uri="{FF2B5EF4-FFF2-40B4-BE49-F238E27FC236}">
                <a16:creationId xmlns:a16="http://schemas.microsoft.com/office/drawing/2014/main" id="{B729CD9B-B2BC-6743-9B41-2E50293A1E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89038" y="5134087"/>
            <a:ext cx="503898" cy="506952"/>
          </a:xfrm>
          <a:prstGeom prst="rect">
            <a:avLst/>
          </a:prstGeom>
        </p:spPr>
      </p:pic>
      <p:pic>
        <p:nvPicPr>
          <p:cNvPr id="87" name="Picture 86">
            <a:extLst>
              <a:ext uri="{FF2B5EF4-FFF2-40B4-BE49-F238E27FC236}">
                <a16:creationId xmlns:a16="http://schemas.microsoft.com/office/drawing/2014/main" id="{6309DFE5-EB2E-3645-AB33-4C4D36F460A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32797" y="5095089"/>
            <a:ext cx="386703" cy="542044"/>
          </a:xfrm>
          <a:prstGeom prst="rect">
            <a:avLst/>
          </a:prstGeom>
        </p:spPr>
      </p:pic>
      <p:pic>
        <p:nvPicPr>
          <p:cNvPr id="88" name="Picture 87">
            <a:extLst>
              <a:ext uri="{FF2B5EF4-FFF2-40B4-BE49-F238E27FC236}">
                <a16:creationId xmlns:a16="http://schemas.microsoft.com/office/drawing/2014/main" id="{D89C0762-40F2-1342-B15B-7BBA8EBE205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66105" y="5134087"/>
            <a:ext cx="558295" cy="412800"/>
          </a:xfrm>
          <a:prstGeom prst="rect">
            <a:avLst/>
          </a:prstGeom>
        </p:spPr>
      </p:pic>
      <p:pic>
        <p:nvPicPr>
          <p:cNvPr id="93" name="Picture 92">
            <a:extLst>
              <a:ext uri="{FF2B5EF4-FFF2-40B4-BE49-F238E27FC236}">
                <a16:creationId xmlns:a16="http://schemas.microsoft.com/office/drawing/2014/main" id="{C7A85ACB-B735-E64C-B3BD-500504C7EDF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156307" y="5051336"/>
            <a:ext cx="503897" cy="503897"/>
          </a:xfrm>
          <a:prstGeom prst="rect">
            <a:avLst/>
          </a:prstGeom>
        </p:spPr>
      </p:pic>
      <p:sp>
        <p:nvSpPr>
          <p:cNvPr id="34" name="Slide Number Placeholder 4">
            <a:extLst>
              <a:ext uri="{FF2B5EF4-FFF2-40B4-BE49-F238E27FC236}">
                <a16:creationId xmlns:a16="http://schemas.microsoft.com/office/drawing/2014/main" id="{F19DA24C-1A9E-C542-89A9-ACE9E83FC0D3}"/>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12</a:t>
            </a:fld>
            <a:endParaRPr lang="en-US" sz="1100" noProof="0" dirty="0"/>
          </a:p>
        </p:txBody>
      </p:sp>
      <p:sp>
        <p:nvSpPr>
          <p:cNvPr id="35" name="Date Placeholder 3">
            <a:extLst>
              <a:ext uri="{FF2B5EF4-FFF2-40B4-BE49-F238E27FC236}">
                <a16:creationId xmlns:a16="http://schemas.microsoft.com/office/drawing/2014/main" id="{23EBA3BE-82BE-0C4A-89D3-34FCD33DEC23}"/>
              </a:ext>
            </a:extLst>
          </p:cNvPr>
          <p:cNvSpPr>
            <a:spLocks noGrp="1"/>
          </p:cNvSpPr>
          <p:nvPr>
            <p:ph type="dt" sz="half" idx="11"/>
          </p:nvPr>
        </p:nvSpPr>
        <p:spPr>
          <a:xfrm>
            <a:off x="418068" y="6356350"/>
            <a:ext cx="3664075" cy="365125"/>
          </a:xfrm>
        </p:spPr>
        <p:txBody>
          <a:bodyPr/>
          <a:lstStyle/>
          <a:p>
            <a:r>
              <a:rPr lang="en-US" sz="1100" dirty="0"/>
              <a:t>Module 2, Section 2: Issue Identification</a:t>
            </a:r>
            <a:endParaRPr lang="en-US" sz="1050" noProof="0" dirty="0"/>
          </a:p>
        </p:txBody>
      </p:sp>
    </p:spTree>
    <p:extLst>
      <p:ext uri="{BB962C8B-B14F-4D97-AF65-F5344CB8AC3E}">
        <p14:creationId xmlns:p14="http://schemas.microsoft.com/office/powerpoint/2010/main" val="1488782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1019175" y="1075876"/>
            <a:ext cx="10804525" cy="954488"/>
          </a:xfrm>
        </p:spPr>
        <p:txBody>
          <a:bodyPr/>
          <a:lstStyle/>
          <a:p>
            <a:r>
              <a:rPr lang="en-US" sz="2400" dirty="0"/>
              <a:t>STEP 1</a:t>
            </a:r>
            <a:br>
              <a:rPr lang="en-US" sz="2400" dirty="0"/>
            </a:br>
            <a:r>
              <a:rPr lang="en-US" sz="2400" b="0" dirty="0"/>
              <a:t>Identify potential worrying trends - Tasks</a:t>
            </a:r>
          </a:p>
        </p:txBody>
      </p:sp>
      <p:sp>
        <p:nvSpPr>
          <p:cNvPr id="7" name="Segnaposto contenuto 6"/>
          <p:cNvSpPr>
            <a:spLocks noGrp="1"/>
          </p:cNvSpPr>
          <p:nvPr>
            <p:ph sz="quarter" idx="10"/>
          </p:nvPr>
        </p:nvSpPr>
        <p:spPr>
          <a:xfrm>
            <a:off x="407988" y="2610123"/>
            <a:ext cx="6737279" cy="3166467"/>
          </a:xfrm>
          <a:prstGeom prst="rect">
            <a:avLst/>
          </a:prstGeom>
        </p:spPr>
        <p:txBody>
          <a:bodyPr>
            <a:normAutofit/>
          </a:bodyPr>
          <a:lstStyle/>
          <a:p>
            <a:pPr indent="0">
              <a:buNone/>
            </a:pPr>
            <a:r>
              <a:rPr lang="en-US" sz="1800" dirty="0"/>
              <a:t>Identify indicators of sectoral performance related to the problem.</a:t>
            </a:r>
          </a:p>
          <a:p>
            <a:pPr indent="0">
              <a:buNone/>
            </a:pPr>
            <a:endParaRPr lang="en-US" sz="1800" dirty="0"/>
          </a:p>
          <a:p>
            <a:pPr indent="0">
              <a:buNone/>
            </a:pPr>
            <a:r>
              <a:rPr lang="en-US" sz="1800" dirty="0"/>
              <a:t>Collect data relevant to the issue under consideration. </a:t>
            </a:r>
          </a:p>
          <a:p>
            <a:pPr indent="0">
              <a:buNone/>
            </a:pPr>
            <a:endParaRPr lang="en-US" sz="1800" dirty="0"/>
          </a:p>
          <a:p>
            <a:pPr indent="0">
              <a:buNone/>
            </a:pPr>
            <a:r>
              <a:rPr lang="en-US" sz="1800" dirty="0"/>
              <a:t>Identify national trends and compare them with existing national, regional and global targets.</a:t>
            </a:r>
          </a:p>
          <a:p>
            <a:pPr indent="0">
              <a:buNone/>
            </a:pPr>
            <a:endParaRPr lang="en-US" sz="1800" dirty="0"/>
          </a:p>
          <a:p>
            <a:pPr indent="0">
              <a:buNone/>
            </a:pPr>
            <a:r>
              <a:rPr lang="en-US" sz="1800" dirty="0"/>
              <a:t>Compare trends with the performance of comparable countries and/or regions.</a:t>
            </a:r>
          </a:p>
        </p:txBody>
      </p:sp>
      <p:pic>
        <p:nvPicPr>
          <p:cNvPr id="13" name="Picture 12">
            <a:extLst>
              <a:ext uri="{FF2B5EF4-FFF2-40B4-BE49-F238E27FC236}">
                <a16:creationId xmlns:a16="http://schemas.microsoft.com/office/drawing/2014/main" id="{6E97869C-F3CF-8C4E-B52F-9911EF4C02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7988" y="1179410"/>
            <a:ext cx="503898" cy="506952"/>
          </a:xfrm>
          <a:prstGeom prst="rect">
            <a:avLst/>
          </a:prstGeom>
        </p:spPr>
      </p:pic>
      <p:sp>
        <p:nvSpPr>
          <p:cNvPr id="15" name="Slide Number Placeholder 4">
            <a:extLst>
              <a:ext uri="{FF2B5EF4-FFF2-40B4-BE49-F238E27FC236}">
                <a16:creationId xmlns:a16="http://schemas.microsoft.com/office/drawing/2014/main" id="{A6A45A4C-2600-6F45-A4F1-AE66619E4A7C}"/>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13</a:t>
            </a:fld>
            <a:endParaRPr lang="en-US" sz="1100" noProof="0" dirty="0"/>
          </a:p>
        </p:txBody>
      </p:sp>
      <p:sp>
        <p:nvSpPr>
          <p:cNvPr id="16" name="Date Placeholder 3">
            <a:extLst>
              <a:ext uri="{FF2B5EF4-FFF2-40B4-BE49-F238E27FC236}">
                <a16:creationId xmlns:a16="http://schemas.microsoft.com/office/drawing/2014/main" id="{51BE5FD6-BA4A-6943-9D7A-6045C3932D97}"/>
              </a:ext>
            </a:extLst>
          </p:cNvPr>
          <p:cNvSpPr>
            <a:spLocks noGrp="1"/>
          </p:cNvSpPr>
          <p:nvPr>
            <p:ph type="dt" sz="half" idx="11"/>
          </p:nvPr>
        </p:nvSpPr>
        <p:spPr>
          <a:xfrm>
            <a:off x="418068" y="6356350"/>
            <a:ext cx="3664075" cy="365125"/>
          </a:xfrm>
        </p:spPr>
        <p:txBody>
          <a:bodyPr/>
          <a:lstStyle/>
          <a:p>
            <a:r>
              <a:rPr lang="en-US" sz="1100" dirty="0"/>
              <a:t>Module 2, Section 2: Issue Identification</a:t>
            </a:r>
            <a:endParaRPr lang="en-US" sz="1050" noProof="0" dirty="0"/>
          </a:p>
        </p:txBody>
      </p:sp>
      <p:pic>
        <p:nvPicPr>
          <p:cNvPr id="3" name="Picture 2" descr="A picture containing person, mirror, grass, small&#10;&#10;Description automatically generated">
            <a:extLst>
              <a:ext uri="{FF2B5EF4-FFF2-40B4-BE49-F238E27FC236}">
                <a16:creationId xmlns:a16="http://schemas.microsoft.com/office/drawing/2014/main" id="{FF146ED5-3C4E-AB41-A40A-2B94D1CE1C9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1221" b="6597"/>
          <a:stretch/>
        </p:blipFill>
        <p:spPr>
          <a:xfrm>
            <a:off x="7292939" y="2147515"/>
            <a:ext cx="4899062" cy="4710485"/>
          </a:xfrm>
          <a:prstGeom prst="rect">
            <a:avLst/>
          </a:prstGeom>
        </p:spPr>
      </p:pic>
      <p:sp>
        <p:nvSpPr>
          <p:cNvPr id="8" name="TextBox 7">
            <a:extLst>
              <a:ext uri="{FF2B5EF4-FFF2-40B4-BE49-F238E27FC236}">
                <a16:creationId xmlns:a16="http://schemas.microsoft.com/office/drawing/2014/main" id="{9326C663-A5E4-674C-B972-92BC569A2FB3}"/>
              </a:ext>
            </a:extLst>
          </p:cNvPr>
          <p:cNvSpPr txBox="1"/>
          <p:nvPr/>
        </p:nvSpPr>
        <p:spPr>
          <a:xfrm rot="16200000">
            <a:off x="11567970" y="4860191"/>
            <a:ext cx="1103586" cy="184666"/>
          </a:xfrm>
          <a:prstGeom prst="rect">
            <a:avLst/>
          </a:prstGeom>
          <a:noFill/>
        </p:spPr>
        <p:txBody>
          <a:bodyPr wrap="square" rtlCol="0">
            <a:spAutoFit/>
          </a:bodyPr>
          <a:lstStyle/>
          <a:p>
            <a:r>
              <a:rPr lang="en-BR" sz="600" dirty="0">
                <a:solidFill>
                  <a:schemeClr val="bg1"/>
                </a:solidFill>
                <a:effectLst>
                  <a:outerShdw blurRad="50800" dist="38100" dir="2700000" algn="tl" rotWithShape="0">
                    <a:prstClr val="black">
                      <a:alpha val="70000"/>
                    </a:prstClr>
                  </a:outerShdw>
                </a:effectLst>
              </a:rPr>
              <a:t>@shutterstock</a:t>
            </a:r>
          </a:p>
        </p:txBody>
      </p:sp>
    </p:spTree>
    <p:extLst>
      <p:ext uri="{BB962C8B-B14F-4D97-AF65-F5344CB8AC3E}">
        <p14:creationId xmlns:p14="http://schemas.microsoft.com/office/powerpoint/2010/main" val="884517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olo 5">
            <a:extLst>
              <a:ext uri="{FF2B5EF4-FFF2-40B4-BE49-F238E27FC236}">
                <a16:creationId xmlns:a16="http://schemas.microsoft.com/office/drawing/2014/main" id="{CF892B42-DD17-084C-A853-1325F97E623F}"/>
              </a:ext>
            </a:extLst>
          </p:cNvPr>
          <p:cNvSpPr>
            <a:spLocks noGrp="1"/>
          </p:cNvSpPr>
          <p:nvPr>
            <p:ph type="title"/>
          </p:nvPr>
        </p:nvSpPr>
        <p:spPr>
          <a:xfrm>
            <a:off x="407988" y="1063499"/>
            <a:ext cx="11412537" cy="954488"/>
          </a:xfrm>
        </p:spPr>
        <p:txBody>
          <a:bodyPr/>
          <a:lstStyle/>
          <a:p>
            <a:r>
              <a:rPr lang="en-US" sz="2400" dirty="0"/>
              <a:t>KEY QUESTIONS</a:t>
            </a:r>
          </a:p>
        </p:txBody>
      </p:sp>
      <p:sp>
        <p:nvSpPr>
          <p:cNvPr id="17" name="Segnaposto contenuto 6">
            <a:extLst>
              <a:ext uri="{FF2B5EF4-FFF2-40B4-BE49-F238E27FC236}">
                <a16:creationId xmlns:a16="http://schemas.microsoft.com/office/drawing/2014/main" id="{CDBF9358-D6A1-8C42-8A67-C785A223FE7B}"/>
              </a:ext>
            </a:extLst>
          </p:cNvPr>
          <p:cNvSpPr txBox="1">
            <a:spLocks/>
          </p:cNvSpPr>
          <p:nvPr/>
        </p:nvSpPr>
        <p:spPr>
          <a:xfrm>
            <a:off x="407988" y="2964663"/>
            <a:ext cx="7720812" cy="1674283"/>
          </a:xfrm>
          <a:prstGeom prst="rect">
            <a:avLst/>
          </a:prstGeom>
        </p:spPr>
        <p:txBody>
          <a:bodyPr>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i="1" dirty="0"/>
              <a:t>Has the trend worsened in recent years?</a:t>
            </a:r>
          </a:p>
          <a:p>
            <a:endParaRPr lang="en-US" sz="2000" dirty="0"/>
          </a:p>
          <a:p>
            <a:r>
              <a:rPr lang="en-US" sz="2000" i="1" dirty="0"/>
              <a:t>Is the trend in line with national, regional or global targets?</a:t>
            </a:r>
          </a:p>
          <a:p>
            <a:endParaRPr lang="en-US" sz="2000" dirty="0"/>
          </a:p>
          <a:p>
            <a:r>
              <a:rPr lang="en-US" sz="2000" i="1" dirty="0"/>
              <a:t>Is the trend in line with the performance of similar countries?</a:t>
            </a:r>
            <a:r>
              <a:rPr lang="en-US" sz="2000" dirty="0"/>
              <a:t> </a:t>
            </a:r>
          </a:p>
        </p:txBody>
      </p:sp>
      <p:sp>
        <p:nvSpPr>
          <p:cNvPr id="21" name="Date Placeholder 3">
            <a:extLst>
              <a:ext uri="{FF2B5EF4-FFF2-40B4-BE49-F238E27FC236}">
                <a16:creationId xmlns:a16="http://schemas.microsoft.com/office/drawing/2014/main" id="{27CEC453-4883-5B41-949A-4098E9274DDD}"/>
              </a:ext>
            </a:extLst>
          </p:cNvPr>
          <p:cNvSpPr>
            <a:spLocks noGrp="1"/>
          </p:cNvSpPr>
          <p:nvPr>
            <p:ph type="dt" sz="half" idx="11"/>
          </p:nvPr>
        </p:nvSpPr>
        <p:spPr>
          <a:xfrm>
            <a:off x="418068" y="6356350"/>
            <a:ext cx="3664075" cy="365125"/>
          </a:xfrm>
        </p:spPr>
        <p:txBody>
          <a:bodyPr/>
          <a:lstStyle/>
          <a:p>
            <a:r>
              <a:rPr lang="en-US" sz="1100" dirty="0"/>
              <a:t>Module 2, Section 2: Issue Identification</a:t>
            </a:r>
            <a:endParaRPr lang="en-US" sz="1050" noProof="0" dirty="0"/>
          </a:p>
        </p:txBody>
      </p:sp>
    </p:spTree>
    <p:extLst>
      <p:ext uri="{BB962C8B-B14F-4D97-AF65-F5344CB8AC3E}">
        <p14:creationId xmlns:p14="http://schemas.microsoft.com/office/powerpoint/2010/main" val="915353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933588" y="977099"/>
            <a:ext cx="11667471" cy="954488"/>
          </a:xfrm>
        </p:spPr>
        <p:txBody>
          <a:bodyPr vert="horz" lIns="91440" tIns="45720" rIns="91440" bIns="45720" rtlCol="0" anchor="ctr">
            <a:noAutofit/>
          </a:bodyPr>
          <a:lstStyle/>
          <a:p>
            <a:r>
              <a:rPr lang="en-US" sz="2400" dirty="0"/>
              <a:t>STEP 2 </a:t>
            </a:r>
            <a:br>
              <a:rPr lang="en-US" sz="2400" dirty="0"/>
            </a:br>
            <a:r>
              <a:rPr lang="en-US" sz="2400" b="0" dirty="0"/>
              <a:t>Assess the issue and its relation to the natural environment - Tasks </a:t>
            </a:r>
          </a:p>
        </p:txBody>
      </p:sp>
      <p:pic>
        <p:nvPicPr>
          <p:cNvPr id="4" name="Picture 3">
            <a:extLst>
              <a:ext uri="{FF2B5EF4-FFF2-40B4-BE49-F238E27FC236}">
                <a16:creationId xmlns:a16="http://schemas.microsoft.com/office/drawing/2014/main" id="{94D00C7C-CAB8-9046-A0E5-F1B2A9B192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7988" y="1144799"/>
            <a:ext cx="400655" cy="561601"/>
          </a:xfrm>
          <a:prstGeom prst="rect">
            <a:avLst/>
          </a:prstGeom>
        </p:spPr>
      </p:pic>
      <p:sp>
        <p:nvSpPr>
          <p:cNvPr id="7" name="Segnaposto contenuto 6"/>
          <p:cNvSpPr>
            <a:spLocks noGrp="1"/>
          </p:cNvSpPr>
          <p:nvPr>
            <p:ph sz="quarter" idx="10"/>
          </p:nvPr>
        </p:nvSpPr>
        <p:spPr>
          <a:xfrm>
            <a:off x="407988" y="2703603"/>
            <a:ext cx="7311814" cy="2655543"/>
          </a:xfrm>
          <a:prstGeom prst="rect">
            <a:avLst/>
          </a:prstGeom>
        </p:spPr>
        <p:txBody>
          <a:bodyPr>
            <a:normAutofit/>
          </a:bodyPr>
          <a:lstStyle/>
          <a:p>
            <a:pPr indent="0">
              <a:buNone/>
            </a:pPr>
            <a:r>
              <a:rPr lang="en-US" sz="1800" dirty="0"/>
              <a:t>Identify indicators of environmental performance related to the problem.  </a:t>
            </a:r>
          </a:p>
          <a:p>
            <a:pPr indent="0">
              <a:buNone/>
            </a:pPr>
            <a:endParaRPr lang="en-US" sz="1800" dirty="0"/>
          </a:p>
          <a:p>
            <a:pPr indent="0">
              <a:buNone/>
            </a:pPr>
            <a:r>
              <a:rPr lang="en-US" sz="1800" dirty="0"/>
              <a:t>Collect data relevant to the issue under consideration. </a:t>
            </a:r>
          </a:p>
          <a:p>
            <a:pPr indent="0">
              <a:buNone/>
            </a:pPr>
            <a:endParaRPr lang="en-US" sz="1800" dirty="0"/>
          </a:p>
          <a:p>
            <a:pPr indent="0">
              <a:buNone/>
            </a:pPr>
            <a:r>
              <a:rPr lang="en-US" sz="1800" dirty="0"/>
              <a:t>Identify national trends and compare them with existing national, regional and global targets.</a:t>
            </a:r>
          </a:p>
          <a:p>
            <a:pPr indent="0">
              <a:buNone/>
            </a:pPr>
            <a:endParaRPr lang="en-US" sz="1800" dirty="0"/>
          </a:p>
          <a:p>
            <a:pPr indent="0">
              <a:buNone/>
            </a:pPr>
            <a:r>
              <a:rPr lang="en-US" sz="1800" dirty="0"/>
              <a:t>Compare trends with comparable countries and regions.</a:t>
            </a:r>
          </a:p>
        </p:txBody>
      </p:sp>
      <p:sp>
        <p:nvSpPr>
          <p:cNvPr id="13" name="Slide Number Placeholder 4">
            <a:extLst>
              <a:ext uri="{FF2B5EF4-FFF2-40B4-BE49-F238E27FC236}">
                <a16:creationId xmlns:a16="http://schemas.microsoft.com/office/drawing/2014/main" id="{FBBE7BA2-8268-B246-A231-1A2B6CC28D2D}"/>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15</a:t>
            </a:fld>
            <a:endParaRPr lang="en-US" sz="1100" noProof="0" dirty="0"/>
          </a:p>
        </p:txBody>
      </p:sp>
      <p:sp>
        <p:nvSpPr>
          <p:cNvPr id="14" name="Date Placeholder 3">
            <a:extLst>
              <a:ext uri="{FF2B5EF4-FFF2-40B4-BE49-F238E27FC236}">
                <a16:creationId xmlns:a16="http://schemas.microsoft.com/office/drawing/2014/main" id="{F2E561C5-2F38-E043-8CA0-5F73D03BD8C6}"/>
              </a:ext>
            </a:extLst>
          </p:cNvPr>
          <p:cNvSpPr>
            <a:spLocks noGrp="1"/>
          </p:cNvSpPr>
          <p:nvPr>
            <p:ph type="dt" sz="half" idx="11"/>
          </p:nvPr>
        </p:nvSpPr>
        <p:spPr>
          <a:xfrm>
            <a:off x="418068" y="6356350"/>
            <a:ext cx="3664075" cy="365125"/>
          </a:xfrm>
        </p:spPr>
        <p:txBody>
          <a:bodyPr/>
          <a:lstStyle/>
          <a:p>
            <a:r>
              <a:rPr lang="en-US" sz="1100" dirty="0"/>
              <a:t>Module 2, Section 2: Issue Identification</a:t>
            </a:r>
            <a:endParaRPr lang="en-US" sz="1050" noProof="0" dirty="0"/>
          </a:p>
        </p:txBody>
      </p:sp>
      <p:pic>
        <p:nvPicPr>
          <p:cNvPr id="5" name="Picture 4" descr="A picture containing outdoor, person, grass, person&#10;&#10;Description automatically generated">
            <a:extLst>
              <a:ext uri="{FF2B5EF4-FFF2-40B4-BE49-F238E27FC236}">
                <a16:creationId xmlns:a16="http://schemas.microsoft.com/office/drawing/2014/main" id="{4FF62C97-B6A4-184B-8EFF-B35F242EB6A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0889" b="4747"/>
          <a:stretch/>
        </p:blipFill>
        <p:spPr>
          <a:xfrm>
            <a:off x="7469331" y="2244436"/>
            <a:ext cx="4722669" cy="4613564"/>
          </a:xfrm>
          <a:prstGeom prst="rect">
            <a:avLst/>
          </a:prstGeom>
        </p:spPr>
      </p:pic>
      <p:sp>
        <p:nvSpPr>
          <p:cNvPr id="8" name="TextBox 7">
            <a:extLst>
              <a:ext uri="{FF2B5EF4-FFF2-40B4-BE49-F238E27FC236}">
                <a16:creationId xmlns:a16="http://schemas.microsoft.com/office/drawing/2014/main" id="{ED6CF148-055C-EF49-AB5C-3E81EE8D7FA7}"/>
              </a:ext>
            </a:extLst>
          </p:cNvPr>
          <p:cNvSpPr txBox="1"/>
          <p:nvPr/>
        </p:nvSpPr>
        <p:spPr>
          <a:xfrm rot="16200000">
            <a:off x="11567970" y="4860191"/>
            <a:ext cx="1103586" cy="184666"/>
          </a:xfrm>
          <a:prstGeom prst="rect">
            <a:avLst/>
          </a:prstGeom>
          <a:noFill/>
        </p:spPr>
        <p:txBody>
          <a:bodyPr wrap="square" rtlCol="0">
            <a:spAutoFit/>
          </a:bodyPr>
          <a:lstStyle/>
          <a:p>
            <a:r>
              <a:rPr lang="en-BR" sz="600" dirty="0">
                <a:solidFill>
                  <a:schemeClr val="bg1"/>
                </a:solidFill>
                <a:effectLst>
                  <a:outerShdw blurRad="50800" dist="38100" dir="2700000" algn="tl" rotWithShape="0">
                    <a:prstClr val="black">
                      <a:alpha val="70000"/>
                    </a:prstClr>
                  </a:outerShdw>
                </a:effectLst>
              </a:rPr>
              <a:t>@shutterstock</a:t>
            </a:r>
          </a:p>
        </p:txBody>
      </p:sp>
    </p:spTree>
    <p:extLst>
      <p:ext uri="{BB962C8B-B14F-4D97-AF65-F5344CB8AC3E}">
        <p14:creationId xmlns:p14="http://schemas.microsoft.com/office/powerpoint/2010/main" val="3162830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contenuto 6"/>
          <p:cNvSpPr>
            <a:spLocks noGrp="1"/>
          </p:cNvSpPr>
          <p:nvPr>
            <p:ph sz="quarter" idx="4294967295"/>
          </p:nvPr>
        </p:nvSpPr>
        <p:spPr>
          <a:xfrm>
            <a:off x="407988" y="2957786"/>
            <a:ext cx="8008812" cy="1517825"/>
          </a:xfrm>
          <a:prstGeom prst="rect">
            <a:avLst/>
          </a:prstGeom>
        </p:spPr>
        <p:txBody>
          <a:bodyPr>
            <a:normAutofit fontScale="92500" lnSpcReduction="20000"/>
          </a:bodyPr>
          <a:lstStyle/>
          <a:p>
            <a:pPr marL="342900" indent="-342900"/>
            <a:r>
              <a:rPr lang="en-US" sz="2000" i="1" dirty="0"/>
              <a:t>Is the issue influenced by the environment?</a:t>
            </a:r>
          </a:p>
          <a:p>
            <a:pPr marL="342900" indent="-342900"/>
            <a:endParaRPr lang="en-US" sz="2000" i="1" dirty="0"/>
          </a:p>
          <a:p>
            <a:pPr marL="342900" indent="-342900"/>
            <a:r>
              <a:rPr lang="en-US" sz="2000" i="1" dirty="0"/>
              <a:t>Is the issue influenced by natural resource depletion or degradation, erosion of ecosystem services or the reduced provision of ecosystem services?</a:t>
            </a:r>
            <a:r>
              <a:rPr lang="en-US" sz="2000" dirty="0"/>
              <a:t> </a:t>
            </a:r>
          </a:p>
        </p:txBody>
      </p:sp>
      <p:sp>
        <p:nvSpPr>
          <p:cNvPr id="9" name="Titolo 5">
            <a:extLst>
              <a:ext uri="{FF2B5EF4-FFF2-40B4-BE49-F238E27FC236}">
                <a16:creationId xmlns:a16="http://schemas.microsoft.com/office/drawing/2014/main" id="{B8630FBC-F2D9-A644-A944-E79397B24D61}"/>
              </a:ext>
            </a:extLst>
          </p:cNvPr>
          <p:cNvSpPr>
            <a:spLocks noGrp="1"/>
          </p:cNvSpPr>
          <p:nvPr>
            <p:ph type="title"/>
          </p:nvPr>
        </p:nvSpPr>
        <p:spPr>
          <a:xfrm>
            <a:off x="407988" y="1063499"/>
            <a:ext cx="11412537" cy="954488"/>
          </a:xfrm>
        </p:spPr>
        <p:txBody>
          <a:bodyPr/>
          <a:lstStyle/>
          <a:p>
            <a:r>
              <a:rPr lang="en-US" sz="2400" dirty="0"/>
              <a:t>KEY QUESTIONS</a:t>
            </a:r>
          </a:p>
        </p:txBody>
      </p:sp>
      <p:sp>
        <p:nvSpPr>
          <p:cNvPr id="11" name="Date Placeholder 3">
            <a:extLst>
              <a:ext uri="{FF2B5EF4-FFF2-40B4-BE49-F238E27FC236}">
                <a16:creationId xmlns:a16="http://schemas.microsoft.com/office/drawing/2014/main" id="{D3C43D51-3117-624E-8692-507B0C3D80C9}"/>
              </a:ext>
            </a:extLst>
          </p:cNvPr>
          <p:cNvSpPr>
            <a:spLocks noGrp="1"/>
          </p:cNvSpPr>
          <p:nvPr>
            <p:ph type="dt" sz="half" idx="11"/>
          </p:nvPr>
        </p:nvSpPr>
        <p:spPr>
          <a:xfrm>
            <a:off x="418068" y="6356350"/>
            <a:ext cx="3664075" cy="365125"/>
          </a:xfrm>
        </p:spPr>
        <p:txBody>
          <a:bodyPr/>
          <a:lstStyle/>
          <a:p>
            <a:r>
              <a:rPr lang="en-US" sz="1100" dirty="0"/>
              <a:t>Module 2, Section 2: Issue Identification</a:t>
            </a:r>
            <a:endParaRPr lang="en-US" sz="1050" noProof="0" dirty="0"/>
          </a:p>
        </p:txBody>
      </p:sp>
    </p:spTree>
    <p:extLst>
      <p:ext uri="{BB962C8B-B14F-4D97-AF65-F5344CB8AC3E}">
        <p14:creationId xmlns:p14="http://schemas.microsoft.com/office/powerpoint/2010/main" val="21958434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928800" y="977099"/>
            <a:ext cx="10589325" cy="954488"/>
          </a:xfrm>
        </p:spPr>
        <p:txBody>
          <a:bodyPr vert="horz" lIns="91440" tIns="45720" rIns="91440" bIns="45720" rtlCol="0" anchor="ctr">
            <a:noAutofit/>
          </a:bodyPr>
          <a:lstStyle/>
          <a:p>
            <a:r>
              <a:rPr lang="en-US" sz="2400" dirty="0"/>
              <a:t>STEP 3</a:t>
            </a:r>
            <a:br>
              <a:rPr lang="en-US" sz="2400" dirty="0"/>
            </a:br>
            <a:r>
              <a:rPr lang="en-US" sz="2400" b="0" dirty="0"/>
              <a:t>Analyze more fully the underlying causes of the issue - Tasks</a:t>
            </a:r>
          </a:p>
        </p:txBody>
      </p:sp>
      <p:sp>
        <p:nvSpPr>
          <p:cNvPr id="7" name="Segnaposto contenuto 6"/>
          <p:cNvSpPr>
            <a:spLocks noGrp="1"/>
          </p:cNvSpPr>
          <p:nvPr>
            <p:ph sz="quarter" idx="10"/>
          </p:nvPr>
        </p:nvSpPr>
        <p:spPr>
          <a:xfrm>
            <a:off x="399746" y="2850133"/>
            <a:ext cx="3567363" cy="2344200"/>
          </a:xfrm>
          <a:prstGeom prst="rect">
            <a:avLst/>
          </a:prstGeom>
        </p:spPr>
        <p:txBody>
          <a:bodyPr>
            <a:normAutofit/>
          </a:bodyPr>
          <a:lstStyle/>
          <a:p>
            <a:pPr indent="0">
              <a:lnSpc>
                <a:spcPct val="100000"/>
              </a:lnSpc>
              <a:buNone/>
            </a:pPr>
            <a:r>
              <a:rPr lang="en-US" sz="1800" dirty="0"/>
              <a:t>Identify causal relations and map them systemically.</a:t>
            </a:r>
          </a:p>
          <a:p>
            <a:pPr indent="0">
              <a:lnSpc>
                <a:spcPct val="100000"/>
              </a:lnSpc>
              <a:buNone/>
            </a:pPr>
            <a:endParaRPr lang="en-US" sz="1800" dirty="0"/>
          </a:p>
          <a:p>
            <a:pPr indent="0">
              <a:lnSpc>
                <a:spcPct val="100000"/>
              </a:lnSpc>
              <a:buNone/>
            </a:pPr>
            <a:r>
              <a:rPr lang="en-US" sz="1800" dirty="0"/>
              <a:t>Evaluate whether multiple causes act simultaneously and are also causally linked with each other.</a:t>
            </a:r>
          </a:p>
          <a:p>
            <a:pPr indent="0">
              <a:lnSpc>
                <a:spcPct val="100000"/>
              </a:lnSpc>
              <a:buNone/>
            </a:pPr>
            <a:endParaRPr lang="en-US" sz="1800" dirty="0"/>
          </a:p>
          <a:p>
            <a:pPr indent="0">
              <a:lnSpc>
                <a:spcPct val="100000"/>
              </a:lnSpc>
              <a:buNone/>
            </a:pPr>
            <a:r>
              <a:rPr lang="en-US" sz="1800" dirty="0"/>
              <a:t>Evaluate their respective strength.</a:t>
            </a:r>
          </a:p>
        </p:txBody>
      </p:sp>
      <p:sp>
        <p:nvSpPr>
          <p:cNvPr id="2" name="TextBox 1"/>
          <p:cNvSpPr txBox="1"/>
          <p:nvPr/>
        </p:nvSpPr>
        <p:spPr>
          <a:xfrm>
            <a:off x="10334901" y="5807053"/>
            <a:ext cx="1589922" cy="276999"/>
          </a:xfrm>
          <a:prstGeom prst="rect">
            <a:avLst/>
          </a:prstGeom>
          <a:noFill/>
        </p:spPr>
        <p:txBody>
          <a:bodyPr wrap="none" rtlCol="0">
            <a:spAutoFit/>
          </a:bodyPr>
          <a:lstStyle/>
          <a:p>
            <a:r>
              <a:rPr lang="it-IT" sz="1200" dirty="0"/>
              <a:t>Source: UNEP, 2014</a:t>
            </a:r>
            <a:endParaRPr lang="en-US" sz="1200" dirty="0"/>
          </a:p>
        </p:txBody>
      </p:sp>
      <p:pic>
        <p:nvPicPr>
          <p:cNvPr id="8" name="Picture 7">
            <a:extLst>
              <a:ext uri="{FF2B5EF4-FFF2-40B4-BE49-F238E27FC236}">
                <a16:creationId xmlns:a16="http://schemas.microsoft.com/office/drawing/2014/main" id="{48C8295E-C088-464B-9933-615941BDB9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7988" y="1180800"/>
            <a:ext cx="428459" cy="316800"/>
          </a:xfrm>
          <a:prstGeom prst="rect">
            <a:avLst/>
          </a:prstGeom>
        </p:spPr>
      </p:pic>
      <p:sp>
        <p:nvSpPr>
          <p:cNvPr id="15" name="Rectangle 14">
            <a:extLst>
              <a:ext uri="{FF2B5EF4-FFF2-40B4-BE49-F238E27FC236}">
                <a16:creationId xmlns:a16="http://schemas.microsoft.com/office/drawing/2014/main" id="{99A6AB9A-429A-8B41-B80D-C53DA6148934}"/>
              </a:ext>
            </a:extLst>
          </p:cNvPr>
          <p:cNvSpPr/>
          <p:nvPr/>
        </p:nvSpPr>
        <p:spPr>
          <a:xfrm>
            <a:off x="4704038" y="2230082"/>
            <a:ext cx="6791778" cy="830997"/>
          </a:xfrm>
          <a:prstGeom prst="rect">
            <a:avLst/>
          </a:prstGeom>
        </p:spPr>
        <p:txBody>
          <a:bodyPr wrap="square">
            <a:spAutoFit/>
          </a:bodyPr>
          <a:lstStyle/>
          <a:p>
            <a:r>
              <a:rPr lang="en-US" sz="1600" dirty="0"/>
              <a:t>Simplified (and partial) causal tree diagram for the issue of nutrition and possible key drivers, where indicators are linked to each other, representing the causal chain leading to the problem.</a:t>
            </a:r>
            <a:endParaRPr lang="en-BR" sz="1600" dirty="0"/>
          </a:p>
        </p:txBody>
      </p:sp>
      <p:grpSp>
        <p:nvGrpSpPr>
          <p:cNvPr id="100" name="Group 99">
            <a:extLst>
              <a:ext uri="{FF2B5EF4-FFF2-40B4-BE49-F238E27FC236}">
                <a16:creationId xmlns:a16="http://schemas.microsoft.com/office/drawing/2014/main" id="{B3602124-3C16-9A45-9FB5-0112B4ABAE85}"/>
              </a:ext>
            </a:extLst>
          </p:cNvPr>
          <p:cNvGrpSpPr/>
          <p:nvPr/>
        </p:nvGrpSpPr>
        <p:grpSpPr>
          <a:xfrm>
            <a:off x="4810233" y="3236293"/>
            <a:ext cx="6984459" cy="2768714"/>
            <a:chOff x="1260014" y="3839388"/>
            <a:chExt cx="6984459" cy="2768714"/>
          </a:xfrm>
        </p:grpSpPr>
        <p:sp>
          <p:nvSpPr>
            <p:cNvPr id="20" name="Oval 19">
              <a:extLst>
                <a:ext uri="{FF2B5EF4-FFF2-40B4-BE49-F238E27FC236}">
                  <a16:creationId xmlns:a16="http://schemas.microsoft.com/office/drawing/2014/main" id="{75A5DDA9-EF49-AF4F-AEF5-434D875B1B2C}"/>
                </a:ext>
              </a:extLst>
            </p:cNvPr>
            <p:cNvSpPr/>
            <p:nvPr/>
          </p:nvSpPr>
          <p:spPr>
            <a:xfrm>
              <a:off x="4567162" y="5729701"/>
              <a:ext cx="878401" cy="878401"/>
            </a:xfrm>
            <a:prstGeom prst="ellipse">
              <a:avLst/>
            </a:prstGeom>
            <a:solidFill>
              <a:srgbClr val="71A52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21" name="Rectangle 20">
              <a:extLst>
                <a:ext uri="{FF2B5EF4-FFF2-40B4-BE49-F238E27FC236}">
                  <a16:creationId xmlns:a16="http://schemas.microsoft.com/office/drawing/2014/main" id="{4B73F5F6-F358-E74B-B177-B94C23B2C428}"/>
                </a:ext>
              </a:extLst>
            </p:cNvPr>
            <p:cNvSpPr/>
            <p:nvPr/>
          </p:nvSpPr>
          <p:spPr>
            <a:xfrm>
              <a:off x="4567161" y="6038096"/>
              <a:ext cx="878401" cy="261610"/>
            </a:xfrm>
            <a:prstGeom prst="rect">
              <a:avLst/>
            </a:prstGeom>
          </p:spPr>
          <p:txBody>
            <a:bodyPr wrap="square">
              <a:spAutoFit/>
            </a:bodyPr>
            <a:lstStyle/>
            <a:p>
              <a:pPr algn="ctr"/>
              <a:r>
                <a:rPr lang="en-US" sz="1100" dirty="0">
                  <a:ea typeface="Roboto Light" panose="02000000000000000000" pitchFamily="2" charset="0"/>
                  <a:cs typeface="Roboto Light" panose="02000000000000000000" pitchFamily="2" charset="0"/>
                </a:rPr>
                <a:t>population</a:t>
              </a:r>
              <a:endParaRPr lang="en-BR" sz="1100" dirty="0">
                <a:ea typeface="Roboto Light" panose="02000000000000000000" pitchFamily="2" charset="0"/>
                <a:cs typeface="Roboto Light" panose="02000000000000000000" pitchFamily="2" charset="0"/>
              </a:endParaRPr>
            </a:p>
          </p:txBody>
        </p:sp>
        <p:sp>
          <p:nvSpPr>
            <p:cNvPr id="24" name="Oval 23">
              <a:extLst>
                <a:ext uri="{FF2B5EF4-FFF2-40B4-BE49-F238E27FC236}">
                  <a16:creationId xmlns:a16="http://schemas.microsoft.com/office/drawing/2014/main" id="{3D5629C5-0A08-6748-8B27-A595BF8A00C7}"/>
                </a:ext>
              </a:extLst>
            </p:cNvPr>
            <p:cNvSpPr/>
            <p:nvPr/>
          </p:nvSpPr>
          <p:spPr>
            <a:xfrm>
              <a:off x="7366072" y="4625328"/>
              <a:ext cx="878401" cy="878401"/>
            </a:xfrm>
            <a:prstGeom prst="ellipse">
              <a:avLst/>
            </a:prstGeom>
            <a:solidFill>
              <a:srgbClr val="71A52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25" name="Rectangle 24">
              <a:extLst>
                <a:ext uri="{FF2B5EF4-FFF2-40B4-BE49-F238E27FC236}">
                  <a16:creationId xmlns:a16="http://schemas.microsoft.com/office/drawing/2014/main" id="{950AD06F-FD14-FD42-8138-911D27FB48E2}"/>
                </a:ext>
              </a:extLst>
            </p:cNvPr>
            <p:cNvSpPr/>
            <p:nvPr/>
          </p:nvSpPr>
          <p:spPr>
            <a:xfrm>
              <a:off x="7430340" y="4933723"/>
              <a:ext cx="749865" cy="261610"/>
            </a:xfrm>
            <a:prstGeom prst="rect">
              <a:avLst/>
            </a:prstGeom>
          </p:spPr>
          <p:txBody>
            <a:bodyPr wrap="square">
              <a:spAutoFit/>
            </a:bodyPr>
            <a:lstStyle/>
            <a:p>
              <a:pPr algn="ctr"/>
              <a:r>
                <a:rPr lang="en-US" sz="1100" dirty="0">
                  <a:ea typeface="Roboto Light" panose="02000000000000000000" pitchFamily="2" charset="0"/>
                  <a:cs typeface="Roboto Light" panose="02000000000000000000" pitchFamily="2" charset="0"/>
                </a:rPr>
                <a:t>nutrition</a:t>
              </a:r>
              <a:endParaRPr lang="en-BR" sz="1100" dirty="0">
                <a:ea typeface="Roboto Light" panose="02000000000000000000" pitchFamily="2" charset="0"/>
                <a:cs typeface="Roboto Light" panose="02000000000000000000" pitchFamily="2" charset="0"/>
              </a:endParaRPr>
            </a:p>
          </p:txBody>
        </p:sp>
        <p:sp>
          <p:nvSpPr>
            <p:cNvPr id="26" name="Oval 25">
              <a:extLst>
                <a:ext uri="{FF2B5EF4-FFF2-40B4-BE49-F238E27FC236}">
                  <a16:creationId xmlns:a16="http://schemas.microsoft.com/office/drawing/2014/main" id="{91F9AB00-D166-8348-979D-F039CBDBA94D}"/>
                </a:ext>
              </a:extLst>
            </p:cNvPr>
            <p:cNvSpPr/>
            <p:nvPr/>
          </p:nvSpPr>
          <p:spPr>
            <a:xfrm>
              <a:off x="5737044" y="5727485"/>
              <a:ext cx="878401" cy="878401"/>
            </a:xfrm>
            <a:prstGeom prst="ellipse">
              <a:avLst/>
            </a:prstGeom>
            <a:solidFill>
              <a:srgbClr val="71A52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27" name="Rectangle 26">
              <a:extLst>
                <a:ext uri="{FF2B5EF4-FFF2-40B4-BE49-F238E27FC236}">
                  <a16:creationId xmlns:a16="http://schemas.microsoft.com/office/drawing/2014/main" id="{E4C97884-8642-054A-99C9-3DC740AE4108}"/>
                </a:ext>
              </a:extLst>
            </p:cNvPr>
            <p:cNvSpPr/>
            <p:nvPr/>
          </p:nvSpPr>
          <p:spPr>
            <a:xfrm>
              <a:off x="5797831" y="5951243"/>
              <a:ext cx="749865" cy="430887"/>
            </a:xfrm>
            <a:prstGeom prst="rect">
              <a:avLst/>
            </a:prstGeom>
          </p:spPr>
          <p:txBody>
            <a:bodyPr wrap="square">
              <a:spAutoFit/>
            </a:bodyPr>
            <a:lstStyle/>
            <a:p>
              <a:pPr algn="ctr"/>
              <a:r>
                <a:rPr lang="en-US" sz="1100" dirty="0">
                  <a:ea typeface="Roboto Light" panose="02000000000000000000" pitchFamily="2" charset="0"/>
                  <a:cs typeface="Roboto Light" panose="02000000000000000000" pitchFamily="2" charset="0"/>
                </a:rPr>
                <a:t>harvest area</a:t>
              </a:r>
              <a:endParaRPr lang="en-BR" sz="1100" dirty="0">
                <a:ea typeface="Roboto Light" panose="02000000000000000000" pitchFamily="2" charset="0"/>
                <a:cs typeface="Roboto Light" panose="02000000000000000000" pitchFamily="2" charset="0"/>
              </a:endParaRPr>
            </a:p>
          </p:txBody>
        </p:sp>
        <p:cxnSp>
          <p:nvCxnSpPr>
            <p:cNvPr id="28" name="Straight Connector 27">
              <a:extLst>
                <a:ext uri="{FF2B5EF4-FFF2-40B4-BE49-F238E27FC236}">
                  <a16:creationId xmlns:a16="http://schemas.microsoft.com/office/drawing/2014/main" id="{CD614390-CBB7-2043-BD09-8961E3D3E8AA}"/>
                </a:ext>
              </a:extLst>
            </p:cNvPr>
            <p:cNvCxnSpPr>
              <a:cxnSpLocks/>
              <a:endCxn id="11" idx="2"/>
            </p:cNvCxnSpPr>
            <p:nvPr/>
          </p:nvCxnSpPr>
          <p:spPr>
            <a:xfrm>
              <a:off x="2858733" y="4037198"/>
              <a:ext cx="676467" cy="147790"/>
            </a:xfrm>
            <a:prstGeom prst="line">
              <a:avLst/>
            </a:prstGeom>
            <a:ln w="28575" cap="rnd">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914D650-F093-0743-AB4F-774633C6DCCB}"/>
                </a:ext>
              </a:extLst>
            </p:cNvPr>
            <p:cNvCxnSpPr>
              <a:cxnSpLocks/>
              <a:endCxn id="11" idx="2"/>
            </p:cNvCxnSpPr>
            <p:nvPr/>
          </p:nvCxnSpPr>
          <p:spPr>
            <a:xfrm flipV="1">
              <a:off x="2858733" y="4184988"/>
              <a:ext cx="676467" cy="141548"/>
            </a:xfrm>
            <a:prstGeom prst="line">
              <a:avLst/>
            </a:prstGeom>
            <a:ln w="28575" cap="rnd">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0C069EE-3656-B64C-BED9-82DF1122E7A4}"/>
                </a:ext>
              </a:extLst>
            </p:cNvPr>
            <p:cNvCxnSpPr>
              <a:cxnSpLocks/>
              <a:endCxn id="13" idx="1"/>
            </p:cNvCxnSpPr>
            <p:nvPr/>
          </p:nvCxnSpPr>
          <p:spPr>
            <a:xfrm>
              <a:off x="2819443" y="4610505"/>
              <a:ext cx="816981" cy="202448"/>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8C31730-7186-9344-8F60-E9D7C54E8BAE}"/>
                </a:ext>
              </a:extLst>
            </p:cNvPr>
            <p:cNvCxnSpPr>
              <a:cxnSpLocks/>
              <a:endCxn id="13" idx="2"/>
            </p:cNvCxnSpPr>
            <p:nvPr/>
          </p:nvCxnSpPr>
          <p:spPr>
            <a:xfrm>
              <a:off x="2858355" y="4876401"/>
              <a:ext cx="676845" cy="180928"/>
            </a:xfrm>
            <a:prstGeom prst="line">
              <a:avLst/>
            </a:prstGeom>
            <a:ln w="28575" cap="rnd">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44C0EB0-D794-3749-848D-17256EDC5FAC}"/>
                </a:ext>
              </a:extLst>
            </p:cNvPr>
            <p:cNvCxnSpPr>
              <a:cxnSpLocks/>
              <a:endCxn id="13" idx="2"/>
            </p:cNvCxnSpPr>
            <p:nvPr/>
          </p:nvCxnSpPr>
          <p:spPr>
            <a:xfrm flipV="1">
              <a:off x="2820019" y="5057329"/>
              <a:ext cx="715181" cy="93602"/>
            </a:xfrm>
            <a:prstGeom prst="line">
              <a:avLst/>
            </a:prstGeom>
            <a:ln w="28575" cap="rnd">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F1621CA-D916-FF48-B42C-B339F0D93122}"/>
                </a:ext>
              </a:extLst>
            </p:cNvPr>
            <p:cNvCxnSpPr>
              <a:cxnSpLocks/>
              <a:endCxn id="13" idx="3"/>
            </p:cNvCxnSpPr>
            <p:nvPr/>
          </p:nvCxnSpPr>
          <p:spPr>
            <a:xfrm flipV="1">
              <a:off x="2858733" y="5301705"/>
              <a:ext cx="777691" cy="145008"/>
            </a:xfrm>
            <a:prstGeom prst="line">
              <a:avLst/>
            </a:prstGeom>
            <a:ln w="28575" cap="rnd">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727DCC3-6E11-2446-97DA-85D284CD1235}"/>
                </a:ext>
              </a:extLst>
            </p:cNvPr>
            <p:cNvCxnSpPr>
              <a:cxnSpLocks/>
              <a:endCxn id="16" idx="1"/>
            </p:cNvCxnSpPr>
            <p:nvPr/>
          </p:nvCxnSpPr>
          <p:spPr>
            <a:xfrm>
              <a:off x="2851429" y="5692043"/>
              <a:ext cx="791986" cy="14852"/>
            </a:xfrm>
            <a:prstGeom prst="line">
              <a:avLst/>
            </a:prstGeom>
            <a:ln w="28575" cap="rnd">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542CA948-66CD-214D-A55A-1A29A75F3805}"/>
                </a:ext>
              </a:extLst>
            </p:cNvPr>
            <p:cNvCxnSpPr>
              <a:cxnSpLocks/>
              <a:endCxn id="16" idx="2"/>
            </p:cNvCxnSpPr>
            <p:nvPr/>
          </p:nvCxnSpPr>
          <p:spPr>
            <a:xfrm flipV="1">
              <a:off x="2850229" y="5951271"/>
              <a:ext cx="691962" cy="685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B6548AB-80AF-624F-8BFC-1BB2FAECAF5E}"/>
                </a:ext>
              </a:extLst>
            </p:cNvPr>
            <p:cNvCxnSpPr>
              <a:cxnSpLocks/>
              <a:endCxn id="16" idx="3"/>
            </p:cNvCxnSpPr>
            <p:nvPr/>
          </p:nvCxnSpPr>
          <p:spPr>
            <a:xfrm flipV="1">
              <a:off x="2839644" y="6195647"/>
              <a:ext cx="803771" cy="37006"/>
            </a:xfrm>
            <a:prstGeom prst="line">
              <a:avLst/>
            </a:prstGeom>
            <a:ln w="28575" cap="rnd">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5BB0DA2-566A-9744-ABD4-1109C8E9934F}"/>
                </a:ext>
              </a:extLst>
            </p:cNvPr>
            <p:cNvSpPr txBox="1"/>
            <p:nvPr/>
          </p:nvSpPr>
          <p:spPr>
            <a:xfrm>
              <a:off x="1260014" y="3839388"/>
              <a:ext cx="1596005" cy="2551083"/>
            </a:xfrm>
            <a:prstGeom prst="rect">
              <a:avLst/>
            </a:prstGeom>
            <a:solidFill>
              <a:srgbClr val="71A522"/>
            </a:solidFill>
          </p:spPr>
          <p:txBody>
            <a:bodyPr wrap="square" rtlCol="0">
              <a:spAutoFit/>
            </a:bodyPr>
            <a:lstStyle/>
            <a:p>
              <a:pPr algn="r">
                <a:lnSpc>
                  <a:spcPct val="150000"/>
                </a:lnSpc>
              </a:pPr>
              <a:r>
                <a:rPr lang="en-US" sz="1200" dirty="0">
                  <a:solidFill>
                    <a:schemeClr val="bg1"/>
                  </a:solidFill>
                </a:rPr>
                <a:t>c</a:t>
              </a:r>
              <a:r>
                <a:rPr lang="en-BR" sz="1200" dirty="0">
                  <a:solidFill>
                    <a:schemeClr val="bg1"/>
                  </a:solidFill>
                </a:rPr>
                <a:t>hemical fertilizer</a:t>
              </a:r>
            </a:p>
            <a:p>
              <a:pPr algn="r">
                <a:lnSpc>
                  <a:spcPct val="150000"/>
                </a:lnSpc>
              </a:pPr>
              <a:r>
                <a:rPr lang="en-US" sz="1200" dirty="0">
                  <a:solidFill>
                    <a:schemeClr val="bg1"/>
                  </a:solidFill>
                </a:rPr>
                <a:t>o</a:t>
              </a:r>
              <a:r>
                <a:rPr lang="en-BR" sz="1200" dirty="0">
                  <a:solidFill>
                    <a:schemeClr val="bg1"/>
                  </a:solidFill>
                </a:rPr>
                <a:t>rganic fertilizer</a:t>
              </a:r>
            </a:p>
            <a:p>
              <a:pPr algn="r">
                <a:lnSpc>
                  <a:spcPct val="150000"/>
                </a:lnSpc>
              </a:pPr>
              <a:r>
                <a:rPr lang="en-US" sz="1200" dirty="0">
                  <a:solidFill>
                    <a:schemeClr val="bg1"/>
                  </a:solidFill>
                </a:rPr>
                <a:t>a</a:t>
              </a:r>
              <a:r>
                <a:rPr lang="en-BR" sz="1200" dirty="0">
                  <a:solidFill>
                    <a:schemeClr val="bg1"/>
                  </a:solidFill>
                </a:rPr>
                <a:t>gricultural practices</a:t>
              </a:r>
            </a:p>
            <a:p>
              <a:pPr algn="r">
                <a:lnSpc>
                  <a:spcPct val="150000"/>
                </a:lnSpc>
              </a:pPr>
              <a:r>
                <a:rPr lang="en-BR" sz="1200" dirty="0">
                  <a:solidFill>
                    <a:schemeClr val="bg1"/>
                  </a:solidFill>
                </a:rPr>
                <a:t>(chemical fertilizer)</a:t>
              </a:r>
            </a:p>
            <a:p>
              <a:pPr algn="r">
                <a:lnSpc>
                  <a:spcPct val="150000"/>
                </a:lnSpc>
              </a:pPr>
              <a:r>
                <a:rPr lang="en-US" sz="1200" dirty="0">
                  <a:solidFill>
                    <a:schemeClr val="bg1"/>
                  </a:solidFill>
                </a:rPr>
                <a:t>n</a:t>
              </a:r>
              <a:r>
                <a:rPr lang="en-BR" sz="1200" dirty="0">
                  <a:solidFill>
                    <a:schemeClr val="bg1"/>
                  </a:solidFill>
                </a:rPr>
                <a:t>atural endowment</a:t>
              </a:r>
            </a:p>
            <a:p>
              <a:pPr algn="r">
                <a:lnSpc>
                  <a:spcPct val="150000"/>
                </a:lnSpc>
              </a:pPr>
              <a:r>
                <a:rPr lang="en-BR" sz="1200" dirty="0">
                  <a:solidFill>
                    <a:schemeClr val="bg1"/>
                  </a:solidFill>
                </a:rPr>
                <a:t>(organic fertilizer)</a:t>
              </a:r>
            </a:p>
            <a:p>
              <a:pPr algn="r">
                <a:lnSpc>
                  <a:spcPct val="150000"/>
                </a:lnSpc>
              </a:pPr>
              <a:r>
                <a:rPr lang="en-US" sz="1200" dirty="0">
                  <a:solidFill>
                    <a:schemeClr val="bg1"/>
                  </a:solidFill>
                </a:rPr>
                <a:t>e</a:t>
              </a:r>
              <a:r>
                <a:rPr lang="en-BR" sz="1200" dirty="0">
                  <a:solidFill>
                    <a:schemeClr val="bg1"/>
                  </a:solidFill>
                </a:rPr>
                <a:t>vaporation</a:t>
              </a:r>
            </a:p>
            <a:p>
              <a:pPr algn="r">
                <a:lnSpc>
                  <a:spcPct val="150000"/>
                </a:lnSpc>
              </a:pPr>
              <a:r>
                <a:rPr lang="en-US" sz="1200" dirty="0">
                  <a:solidFill>
                    <a:schemeClr val="bg1"/>
                  </a:solidFill>
                </a:rPr>
                <a:t>p</a:t>
              </a:r>
              <a:r>
                <a:rPr lang="en-BR" sz="1200" dirty="0">
                  <a:solidFill>
                    <a:schemeClr val="bg1"/>
                  </a:solidFill>
                </a:rPr>
                <a:t>recipitation</a:t>
              </a:r>
            </a:p>
            <a:p>
              <a:pPr algn="r">
                <a:lnSpc>
                  <a:spcPct val="150000"/>
                </a:lnSpc>
              </a:pPr>
              <a:r>
                <a:rPr lang="en-US" sz="1200" dirty="0">
                  <a:solidFill>
                    <a:schemeClr val="bg1"/>
                  </a:solidFill>
                </a:rPr>
                <a:t>w</a:t>
              </a:r>
              <a:r>
                <a:rPr lang="en-BR" sz="1200" dirty="0">
                  <a:solidFill>
                    <a:schemeClr val="bg1"/>
                  </a:solidFill>
                </a:rPr>
                <a:t>ater demand</a:t>
              </a:r>
            </a:p>
          </p:txBody>
        </p:sp>
        <p:sp>
          <p:nvSpPr>
            <p:cNvPr id="11" name="Oval 10">
              <a:extLst>
                <a:ext uri="{FF2B5EF4-FFF2-40B4-BE49-F238E27FC236}">
                  <a16:creationId xmlns:a16="http://schemas.microsoft.com/office/drawing/2014/main" id="{7262B0E6-BC8D-9E4D-8CAB-5B1EEB6EFEEB}"/>
                </a:ext>
              </a:extLst>
            </p:cNvPr>
            <p:cNvSpPr/>
            <p:nvPr/>
          </p:nvSpPr>
          <p:spPr>
            <a:xfrm>
              <a:off x="3535200" y="3839388"/>
              <a:ext cx="691200" cy="691200"/>
            </a:xfrm>
            <a:prstGeom prst="ellipse">
              <a:avLst/>
            </a:prstGeom>
            <a:solidFill>
              <a:srgbClr val="79A63C">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12" name="Rectangle 11">
              <a:extLst>
                <a:ext uri="{FF2B5EF4-FFF2-40B4-BE49-F238E27FC236}">
                  <a16:creationId xmlns:a16="http://schemas.microsoft.com/office/drawing/2014/main" id="{E3FA85C4-C216-CB4D-9A0B-CAC04511C3E8}"/>
                </a:ext>
              </a:extLst>
            </p:cNvPr>
            <p:cNvSpPr/>
            <p:nvPr/>
          </p:nvSpPr>
          <p:spPr>
            <a:xfrm>
              <a:off x="3469336" y="3983944"/>
              <a:ext cx="822927" cy="430887"/>
            </a:xfrm>
            <a:prstGeom prst="rect">
              <a:avLst/>
            </a:prstGeom>
          </p:spPr>
          <p:txBody>
            <a:bodyPr wrap="square">
              <a:spAutoFit/>
            </a:bodyPr>
            <a:lstStyle/>
            <a:p>
              <a:pPr algn="ctr"/>
              <a:r>
                <a:rPr lang="en-US" sz="1100" dirty="0">
                  <a:ea typeface="Roboto Light" panose="02000000000000000000" pitchFamily="2" charset="0"/>
                  <a:cs typeface="Roboto Light" panose="02000000000000000000" pitchFamily="2" charset="0"/>
                </a:rPr>
                <a:t>f</a:t>
              </a:r>
              <a:r>
                <a:rPr lang="en-BR" sz="1100" dirty="0">
                  <a:ea typeface="Roboto Light" panose="02000000000000000000" pitchFamily="2" charset="0"/>
                  <a:cs typeface="Roboto Light" panose="02000000000000000000" pitchFamily="2" charset="0"/>
                </a:rPr>
                <a:t>ertilizer use</a:t>
              </a:r>
            </a:p>
          </p:txBody>
        </p:sp>
        <p:sp>
          <p:nvSpPr>
            <p:cNvPr id="16" name="Oval 15">
              <a:extLst>
                <a:ext uri="{FF2B5EF4-FFF2-40B4-BE49-F238E27FC236}">
                  <a16:creationId xmlns:a16="http://schemas.microsoft.com/office/drawing/2014/main" id="{2C7AB443-F8FA-2E4C-83F3-A5A04E060AD8}"/>
                </a:ext>
              </a:extLst>
            </p:cNvPr>
            <p:cNvSpPr/>
            <p:nvPr/>
          </p:nvSpPr>
          <p:spPr>
            <a:xfrm>
              <a:off x="3542191" y="5605671"/>
              <a:ext cx="691200" cy="691200"/>
            </a:xfrm>
            <a:prstGeom prst="ellipse">
              <a:avLst/>
            </a:prstGeom>
            <a:solidFill>
              <a:srgbClr val="79A63C">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17" name="Rectangle 16">
              <a:extLst>
                <a:ext uri="{FF2B5EF4-FFF2-40B4-BE49-F238E27FC236}">
                  <a16:creationId xmlns:a16="http://schemas.microsoft.com/office/drawing/2014/main" id="{AC20FEE8-D586-7746-A2FB-1355874593D1}"/>
                </a:ext>
              </a:extLst>
            </p:cNvPr>
            <p:cNvSpPr/>
            <p:nvPr/>
          </p:nvSpPr>
          <p:spPr>
            <a:xfrm>
              <a:off x="3469127" y="5735827"/>
              <a:ext cx="822927" cy="430887"/>
            </a:xfrm>
            <a:prstGeom prst="rect">
              <a:avLst/>
            </a:prstGeom>
          </p:spPr>
          <p:txBody>
            <a:bodyPr wrap="square">
              <a:spAutoFit/>
            </a:bodyPr>
            <a:lstStyle/>
            <a:p>
              <a:pPr algn="ctr"/>
              <a:r>
                <a:rPr lang="en-US" sz="1100" dirty="0">
                  <a:ea typeface="Roboto Light" panose="02000000000000000000" pitchFamily="2" charset="0"/>
                  <a:cs typeface="Roboto Light" panose="02000000000000000000" pitchFamily="2" charset="0"/>
                </a:rPr>
                <a:t>water stress</a:t>
              </a:r>
              <a:endParaRPr lang="en-BR" sz="1100" dirty="0">
                <a:ea typeface="Roboto Light" panose="02000000000000000000" pitchFamily="2" charset="0"/>
                <a:cs typeface="Roboto Light" panose="02000000000000000000" pitchFamily="2" charset="0"/>
              </a:endParaRPr>
            </a:p>
          </p:txBody>
        </p:sp>
        <p:cxnSp>
          <p:nvCxnSpPr>
            <p:cNvPr id="76" name="Straight Connector 75">
              <a:extLst>
                <a:ext uri="{FF2B5EF4-FFF2-40B4-BE49-F238E27FC236}">
                  <a16:creationId xmlns:a16="http://schemas.microsoft.com/office/drawing/2014/main" id="{96B797EB-9A30-AD40-A2D8-6B83F95802C4}"/>
                </a:ext>
              </a:extLst>
            </p:cNvPr>
            <p:cNvCxnSpPr>
              <a:cxnSpLocks/>
              <a:stCxn id="13" idx="6"/>
              <a:endCxn id="18" idx="2"/>
            </p:cNvCxnSpPr>
            <p:nvPr/>
          </p:nvCxnSpPr>
          <p:spPr>
            <a:xfrm>
              <a:off x="4226400" y="5057329"/>
              <a:ext cx="575998" cy="0"/>
            </a:xfrm>
            <a:prstGeom prst="line">
              <a:avLst/>
            </a:prstGeom>
            <a:ln w="28575" cap="rnd">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1DFE9517-9E90-C049-B9F3-0A88E7AADECC}"/>
                </a:ext>
              </a:extLst>
            </p:cNvPr>
            <p:cNvCxnSpPr>
              <a:cxnSpLocks/>
              <a:endCxn id="23" idx="1"/>
            </p:cNvCxnSpPr>
            <p:nvPr/>
          </p:nvCxnSpPr>
          <p:spPr>
            <a:xfrm>
              <a:off x="5680799" y="5064527"/>
              <a:ext cx="399718" cy="2"/>
            </a:xfrm>
            <a:prstGeom prst="line">
              <a:avLst/>
            </a:prstGeom>
            <a:ln w="28575" cap="rnd">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13393E6-7522-A042-B715-2243C6CA059B}"/>
                </a:ext>
              </a:extLst>
            </p:cNvPr>
            <p:cNvCxnSpPr>
              <a:cxnSpLocks/>
              <a:stCxn id="23" idx="3"/>
              <a:endCxn id="24" idx="2"/>
            </p:cNvCxnSpPr>
            <p:nvPr/>
          </p:nvCxnSpPr>
          <p:spPr>
            <a:xfrm>
              <a:off x="6958918" y="5064529"/>
              <a:ext cx="407154"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B31164F1-DE03-BD49-9F2F-19F10EC75190}"/>
                </a:ext>
              </a:extLst>
            </p:cNvPr>
            <p:cNvCxnSpPr>
              <a:cxnSpLocks/>
              <a:stCxn id="21" idx="3"/>
              <a:endCxn id="26" idx="2"/>
            </p:cNvCxnSpPr>
            <p:nvPr/>
          </p:nvCxnSpPr>
          <p:spPr>
            <a:xfrm flipV="1">
              <a:off x="5445562" y="6166686"/>
              <a:ext cx="291482" cy="2215"/>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5D27A912-6CA4-5F46-A98D-9780742A9B8E}"/>
                </a:ext>
              </a:extLst>
            </p:cNvPr>
            <p:cNvCxnSpPr>
              <a:cxnSpLocks/>
            </p:cNvCxnSpPr>
            <p:nvPr/>
          </p:nvCxnSpPr>
          <p:spPr>
            <a:xfrm flipV="1">
              <a:off x="6328800" y="5503729"/>
              <a:ext cx="99176" cy="233172"/>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5DE45FC4-E48D-DC49-93EC-0A503B4D4974}"/>
                </a:ext>
              </a:extLst>
            </p:cNvPr>
            <p:cNvSpPr/>
            <p:nvPr/>
          </p:nvSpPr>
          <p:spPr>
            <a:xfrm>
              <a:off x="4802398" y="4618128"/>
              <a:ext cx="878401" cy="878401"/>
            </a:xfrm>
            <a:prstGeom prst="ellipse">
              <a:avLst/>
            </a:prstGeom>
            <a:solidFill>
              <a:srgbClr val="71A52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19" name="Rectangle 18">
              <a:extLst>
                <a:ext uri="{FF2B5EF4-FFF2-40B4-BE49-F238E27FC236}">
                  <a16:creationId xmlns:a16="http://schemas.microsoft.com/office/drawing/2014/main" id="{17ED0A19-04C8-E74D-8BCD-07FB3A7C9EA8}"/>
                </a:ext>
              </a:extLst>
            </p:cNvPr>
            <p:cNvSpPr/>
            <p:nvPr/>
          </p:nvSpPr>
          <p:spPr>
            <a:xfrm>
              <a:off x="4868261" y="4757246"/>
              <a:ext cx="749865" cy="600164"/>
            </a:xfrm>
            <a:prstGeom prst="rect">
              <a:avLst/>
            </a:prstGeom>
          </p:spPr>
          <p:txBody>
            <a:bodyPr wrap="square">
              <a:spAutoFit/>
            </a:bodyPr>
            <a:lstStyle/>
            <a:p>
              <a:pPr algn="ctr"/>
              <a:r>
                <a:rPr lang="en-US" sz="1100" dirty="0">
                  <a:ea typeface="Roboto Light" panose="02000000000000000000" pitchFamily="2" charset="0"/>
                  <a:cs typeface="Roboto Light" panose="02000000000000000000" pitchFamily="2" charset="0"/>
                </a:rPr>
                <a:t>crop yield per hectare</a:t>
              </a:r>
              <a:endParaRPr lang="en-BR" sz="1100" dirty="0">
                <a:ea typeface="Roboto Light" panose="02000000000000000000" pitchFamily="2" charset="0"/>
                <a:cs typeface="Roboto Light" panose="02000000000000000000" pitchFamily="2" charset="0"/>
              </a:endParaRPr>
            </a:p>
          </p:txBody>
        </p:sp>
        <p:sp>
          <p:nvSpPr>
            <p:cNvPr id="22" name="Oval 21">
              <a:extLst>
                <a:ext uri="{FF2B5EF4-FFF2-40B4-BE49-F238E27FC236}">
                  <a16:creationId xmlns:a16="http://schemas.microsoft.com/office/drawing/2014/main" id="{3EF39CAE-57B6-6B4E-A1C7-13B8BB4ED980}"/>
                </a:ext>
              </a:extLst>
            </p:cNvPr>
            <p:cNvSpPr/>
            <p:nvPr/>
          </p:nvSpPr>
          <p:spPr>
            <a:xfrm>
              <a:off x="6080517" y="4625328"/>
              <a:ext cx="878401" cy="878401"/>
            </a:xfrm>
            <a:prstGeom prst="ellipse">
              <a:avLst/>
            </a:prstGeom>
            <a:solidFill>
              <a:srgbClr val="71A52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23" name="Rectangle 22">
              <a:extLst>
                <a:ext uri="{FF2B5EF4-FFF2-40B4-BE49-F238E27FC236}">
                  <a16:creationId xmlns:a16="http://schemas.microsoft.com/office/drawing/2014/main" id="{8FEE47BE-B562-B74E-8D9E-AB65A8D1FF94}"/>
                </a:ext>
              </a:extLst>
            </p:cNvPr>
            <p:cNvSpPr/>
            <p:nvPr/>
          </p:nvSpPr>
          <p:spPr>
            <a:xfrm>
              <a:off x="6080517" y="4849085"/>
              <a:ext cx="878401" cy="430887"/>
            </a:xfrm>
            <a:prstGeom prst="rect">
              <a:avLst/>
            </a:prstGeom>
          </p:spPr>
          <p:txBody>
            <a:bodyPr wrap="square">
              <a:spAutoFit/>
            </a:bodyPr>
            <a:lstStyle/>
            <a:p>
              <a:pPr algn="ctr"/>
              <a:r>
                <a:rPr lang="en-US" sz="1100" dirty="0">
                  <a:ea typeface="Roboto Light" panose="02000000000000000000" pitchFamily="2" charset="0"/>
                  <a:cs typeface="Roboto Light" panose="02000000000000000000" pitchFamily="2" charset="0"/>
                </a:rPr>
                <a:t>agriculture production</a:t>
              </a:r>
              <a:endParaRPr lang="en-BR" sz="1100" dirty="0">
                <a:ea typeface="Roboto Light" panose="02000000000000000000" pitchFamily="2" charset="0"/>
                <a:cs typeface="Roboto Light" panose="02000000000000000000" pitchFamily="2" charset="0"/>
              </a:endParaRPr>
            </a:p>
          </p:txBody>
        </p:sp>
        <p:sp>
          <p:nvSpPr>
            <p:cNvPr id="13" name="Oval 12">
              <a:extLst>
                <a:ext uri="{FF2B5EF4-FFF2-40B4-BE49-F238E27FC236}">
                  <a16:creationId xmlns:a16="http://schemas.microsoft.com/office/drawing/2014/main" id="{2CF68C2D-3372-F649-A5B5-5025A5AE355A}"/>
                </a:ext>
              </a:extLst>
            </p:cNvPr>
            <p:cNvSpPr/>
            <p:nvPr/>
          </p:nvSpPr>
          <p:spPr>
            <a:xfrm>
              <a:off x="3535200" y="4711729"/>
              <a:ext cx="691200" cy="691200"/>
            </a:xfrm>
            <a:prstGeom prst="ellipse">
              <a:avLst/>
            </a:prstGeom>
            <a:solidFill>
              <a:srgbClr val="79A63C">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14" name="Rectangle 13">
              <a:extLst>
                <a:ext uri="{FF2B5EF4-FFF2-40B4-BE49-F238E27FC236}">
                  <a16:creationId xmlns:a16="http://schemas.microsoft.com/office/drawing/2014/main" id="{93BEF9CE-465B-124D-8573-AD189A533328}"/>
                </a:ext>
              </a:extLst>
            </p:cNvPr>
            <p:cNvSpPr/>
            <p:nvPr/>
          </p:nvSpPr>
          <p:spPr>
            <a:xfrm>
              <a:off x="3469336" y="4834685"/>
              <a:ext cx="822927" cy="430887"/>
            </a:xfrm>
            <a:prstGeom prst="rect">
              <a:avLst/>
            </a:prstGeom>
          </p:spPr>
          <p:txBody>
            <a:bodyPr wrap="square">
              <a:spAutoFit/>
            </a:bodyPr>
            <a:lstStyle/>
            <a:p>
              <a:pPr algn="ctr"/>
              <a:r>
                <a:rPr lang="en-US" sz="1100" dirty="0">
                  <a:ea typeface="Roboto Light" panose="02000000000000000000" pitchFamily="2" charset="0"/>
                  <a:cs typeface="Roboto Light" panose="02000000000000000000" pitchFamily="2" charset="0"/>
                </a:rPr>
                <a:t>soil quality</a:t>
              </a:r>
              <a:endParaRPr lang="en-BR" sz="1100" dirty="0">
                <a:ea typeface="Roboto Light" panose="02000000000000000000" pitchFamily="2" charset="0"/>
                <a:cs typeface="Roboto Light" panose="02000000000000000000" pitchFamily="2" charset="0"/>
              </a:endParaRPr>
            </a:p>
          </p:txBody>
        </p:sp>
      </p:grpSp>
      <p:sp>
        <p:nvSpPr>
          <p:cNvPr id="105" name="Slide Number Placeholder 4">
            <a:extLst>
              <a:ext uri="{FF2B5EF4-FFF2-40B4-BE49-F238E27FC236}">
                <a16:creationId xmlns:a16="http://schemas.microsoft.com/office/drawing/2014/main" id="{DD273A00-FD7B-C34A-BA9D-AFE3BCFE56EB}"/>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17</a:t>
            </a:fld>
            <a:endParaRPr lang="en-US" sz="1100" noProof="0" dirty="0"/>
          </a:p>
        </p:txBody>
      </p:sp>
      <p:sp>
        <p:nvSpPr>
          <p:cNvPr id="106" name="Date Placeholder 3">
            <a:extLst>
              <a:ext uri="{FF2B5EF4-FFF2-40B4-BE49-F238E27FC236}">
                <a16:creationId xmlns:a16="http://schemas.microsoft.com/office/drawing/2014/main" id="{93DD9FAA-9B20-3D44-8AB9-DBC424044BCA}"/>
              </a:ext>
            </a:extLst>
          </p:cNvPr>
          <p:cNvSpPr>
            <a:spLocks noGrp="1"/>
          </p:cNvSpPr>
          <p:nvPr>
            <p:ph type="dt" sz="half" idx="11"/>
          </p:nvPr>
        </p:nvSpPr>
        <p:spPr>
          <a:xfrm>
            <a:off x="418068" y="6356350"/>
            <a:ext cx="3664075" cy="365125"/>
          </a:xfrm>
        </p:spPr>
        <p:txBody>
          <a:bodyPr/>
          <a:lstStyle/>
          <a:p>
            <a:r>
              <a:rPr lang="en-US" sz="1100" dirty="0"/>
              <a:t>Module 2, Section 2: Issue Identification</a:t>
            </a:r>
            <a:endParaRPr lang="en-US" sz="1050" noProof="0" dirty="0"/>
          </a:p>
        </p:txBody>
      </p:sp>
    </p:spTree>
    <p:extLst>
      <p:ext uri="{BB962C8B-B14F-4D97-AF65-F5344CB8AC3E}">
        <p14:creationId xmlns:p14="http://schemas.microsoft.com/office/powerpoint/2010/main" val="3450374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contenuto 6"/>
          <p:cNvSpPr>
            <a:spLocks noGrp="1"/>
          </p:cNvSpPr>
          <p:nvPr>
            <p:ph sz="quarter" idx="4294967295"/>
          </p:nvPr>
        </p:nvSpPr>
        <p:spPr>
          <a:xfrm>
            <a:off x="407988" y="2589451"/>
            <a:ext cx="7166158" cy="2169642"/>
          </a:xfrm>
          <a:prstGeom prst="rect">
            <a:avLst/>
          </a:prstGeom>
        </p:spPr>
        <p:txBody>
          <a:bodyPr>
            <a:normAutofit/>
          </a:bodyPr>
          <a:lstStyle/>
          <a:p>
            <a:pPr marL="342900" indent="-342900"/>
            <a:r>
              <a:rPr lang="en-US" sz="2000" i="1" dirty="0"/>
              <a:t>Is there a causal relation between the trend observed and economic, social or environmental variables?</a:t>
            </a:r>
          </a:p>
          <a:p>
            <a:pPr marL="342900" indent="-342900"/>
            <a:endParaRPr lang="en-US" sz="2000" dirty="0"/>
          </a:p>
          <a:p>
            <a:pPr marL="342900" indent="-342900"/>
            <a:r>
              <a:rPr lang="en-US" sz="2000" i="1" dirty="0"/>
              <a:t>What are the key drivers and pressures?</a:t>
            </a:r>
          </a:p>
          <a:p>
            <a:pPr marL="342900" indent="-342900"/>
            <a:endParaRPr lang="en-US" sz="2000" dirty="0"/>
          </a:p>
          <a:p>
            <a:pPr marL="342900" indent="-342900"/>
            <a:r>
              <a:rPr lang="en-US" sz="2000" i="1" dirty="0"/>
              <a:t>Are there multiple and simultaneous causes?</a:t>
            </a:r>
            <a:r>
              <a:rPr lang="en-US" sz="2000" dirty="0"/>
              <a:t> </a:t>
            </a:r>
          </a:p>
        </p:txBody>
      </p:sp>
      <p:sp>
        <p:nvSpPr>
          <p:cNvPr id="9" name="Titolo 5">
            <a:extLst>
              <a:ext uri="{FF2B5EF4-FFF2-40B4-BE49-F238E27FC236}">
                <a16:creationId xmlns:a16="http://schemas.microsoft.com/office/drawing/2014/main" id="{8EFF2B7E-3E4F-F14E-A9BA-D8B7B0DB262A}"/>
              </a:ext>
            </a:extLst>
          </p:cNvPr>
          <p:cNvSpPr>
            <a:spLocks noGrp="1"/>
          </p:cNvSpPr>
          <p:nvPr>
            <p:ph type="title"/>
          </p:nvPr>
        </p:nvSpPr>
        <p:spPr>
          <a:xfrm>
            <a:off x="407988" y="1063499"/>
            <a:ext cx="11412537" cy="954488"/>
          </a:xfrm>
        </p:spPr>
        <p:txBody>
          <a:bodyPr/>
          <a:lstStyle/>
          <a:p>
            <a:r>
              <a:rPr lang="en-US" sz="2400" dirty="0"/>
              <a:t>KEY QUESTIONS</a:t>
            </a:r>
          </a:p>
        </p:txBody>
      </p:sp>
      <p:sp>
        <p:nvSpPr>
          <p:cNvPr id="11" name="Date Placeholder 3">
            <a:extLst>
              <a:ext uri="{FF2B5EF4-FFF2-40B4-BE49-F238E27FC236}">
                <a16:creationId xmlns:a16="http://schemas.microsoft.com/office/drawing/2014/main" id="{617D82FA-88DF-B747-9277-DBC1D71D89D1}"/>
              </a:ext>
            </a:extLst>
          </p:cNvPr>
          <p:cNvSpPr>
            <a:spLocks noGrp="1"/>
          </p:cNvSpPr>
          <p:nvPr>
            <p:ph type="dt" sz="half" idx="11"/>
          </p:nvPr>
        </p:nvSpPr>
        <p:spPr>
          <a:xfrm>
            <a:off x="418068" y="6356350"/>
            <a:ext cx="3664075" cy="365125"/>
          </a:xfrm>
        </p:spPr>
        <p:txBody>
          <a:bodyPr/>
          <a:lstStyle/>
          <a:p>
            <a:r>
              <a:rPr lang="en-US" sz="1100" dirty="0"/>
              <a:t>Module 2, Section 2: Issue Identification</a:t>
            </a:r>
            <a:endParaRPr lang="en-US" sz="1050" noProof="0" dirty="0"/>
          </a:p>
        </p:txBody>
      </p:sp>
    </p:spTree>
    <p:extLst>
      <p:ext uri="{BB962C8B-B14F-4D97-AF65-F5344CB8AC3E}">
        <p14:creationId xmlns:p14="http://schemas.microsoft.com/office/powerpoint/2010/main" val="29924420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sign&#10;&#10;Description automatically generated">
            <a:extLst>
              <a:ext uri="{FF2B5EF4-FFF2-40B4-BE49-F238E27FC236}">
                <a16:creationId xmlns:a16="http://schemas.microsoft.com/office/drawing/2014/main" id="{2F5A7CC2-7AFF-094D-8AB9-4E49717718D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39"/>
          <a:stretch/>
        </p:blipFill>
        <p:spPr>
          <a:xfrm>
            <a:off x="5696792" y="2504016"/>
            <a:ext cx="6279420" cy="4034895"/>
          </a:xfrm>
          <a:prstGeom prst="rect">
            <a:avLst/>
          </a:prstGeom>
        </p:spPr>
      </p:pic>
      <p:sp>
        <p:nvSpPr>
          <p:cNvPr id="6" name="Titolo 5"/>
          <p:cNvSpPr>
            <a:spLocks noGrp="1"/>
          </p:cNvSpPr>
          <p:nvPr>
            <p:ph type="title"/>
          </p:nvPr>
        </p:nvSpPr>
        <p:spPr>
          <a:xfrm>
            <a:off x="928800" y="1028430"/>
            <a:ext cx="11595753" cy="867716"/>
          </a:xfrm>
        </p:spPr>
        <p:txBody>
          <a:bodyPr vert="horz" lIns="91440" tIns="45720" rIns="91440" bIns="45720" rtlCol="0" anchor="ctr">
            <a:noAutofit/>
          </a:bodyPr>
          <a:lstStyle/>
          <a:p>
            <a:r>
              <a:rPr lang="en-US" sz="2400" dirty="0"/>
              <a:t>STEP 4</a:t>
            </a:r>
            <a:br>
              <a:rPr lang="en-US" sz="2400" dirty="0"/>
            </a:br>
            <a:r>
              <a:rPr lang="en-US" sz="2400" b="0" dirty="0"/>
              <a:t>Analyze impacts on society, economy and the environment - Tasks</a:t>
            </a:r>
          </a:p>
        </p:txBody>
      </p:sp>
      <p:sp>
        <p:nvSpPr>
          <p:cNvPr id="7" name="Segnaposto contenuto 6"/>
          <p:cNvSpPr>
            <a:spLocks noGrp="1"/>
          </p:cNvSpPr>
          <p:nvPr>
            <p:ph sz="quarter" idx="10"/>
          </p:nvPr>
        </p:nvSpPr>
        <p:spPr>
          <a:xfrm>
            <a:off x="480817" y="2619529"/>
            <a:ext cx="4536245" cy="3174972"/>
          </a:xfrm>
          <a:prstGeom prst="rect">
            <a:avLst/>
          </a:prstGeom>
        </p:spPr>
        <p:txBody>
          <a:bodyPr>
            <a:normAutofit/>
          </a:bodyPr>
          <a:lstStyle/>
          <a:p>
            <a:pPr indent="0">
              <a:buNone/>
            </a:pPr>
            <a:r>
              <a:rPr lang="en-US" sz="1800" dirty="0"/>
              <a:t>Identify impacts of the issue on society, the economy and the environment.</a:t>
            </a:r>
          </a:p>
          <a:p>
            <a:pPr indent="0">
              <a:buNone/>
            </a:pPr>
            <a:endParaRPr lang="en-US" sz="1800" dirty="0"/>
          </a:p>
          <a:p>
            <a:pPr indent="0">
              <a:buNone/>
            </a:pPr>
            <a:r>
              <a:rPr lang="en-US" sz="1800" dirty="0"/>
              <a:t>Identify indicators relevant to the issue analyzed, considering its social, economic and environmental impacts.</a:t>
            </a:r>
          </a:p>
          <a:p>
            <a:pPr indent="0">
              <a:buNone/>
            </a:pPr>
            <a:endParaRPr lang="en-US" sz="1800" dirty="0"/>
          </a:p>
          <a:p>
            <a:pPr indent="0">
              <a:buNone/>
            </a:pPr>
            <a:r>
              <a:rPr lang="en-US" sz="1800" dirty="0"/>
              <a:t>Relate causes to sectoral impacts using </a:t>
            </a:r>
            <a:br>
              <a:rPr lang="en-US" sz="1800" dirty="0"/>
            </a:br>
            <a:r>
              <a:rPr lang="en-US" sz="1800" dirty="0"/>
              <a:t>the causal relations identified in step 3.</a:t>
            </a:r>
          </a:p>
        </p:txBody>
      </p:sp>
      <p:sp>
        <p:nvSpPr>
          <p:cNvPr id="3" name="TextBox 2"/>
          <p:cNvSpPr txBox="1"/>
          <p:nvPr/>
        </p:nvSpPr>
        <p:spPr>
          <a:xfrm>
            <a:off x="10423607" y="6444476"/>
            <a:ext cx="1552605" cy="276999"/>
          </a:xfrm>
          <a:prstGeom prst="rect">
            <a:avLst/>
          </a:prstGeom>
          <a:noFill/>
        </p:spPr>
        <p:txBody>
          <a:bodyPr wrap="none" rtlCol="0">
            <a:spAutoFit/>
          </a:bodyPr>
          <a:lstStyle/>
          <a:p>
            <a:r>
              <a:rPr lang="it-IT" sz="1200" dirty="0"/>
              <a:t>Source: WWF, 2012</a:t>
            </a:r>
            <a:endParaRPr lang="en-US" sz="1200" dirty="0"/>
          </a:p>
        </p:txBody>
      </p:sp>
      <p:sp>
        <p:nvSpPr>
          <p:cNvPr id="4" name="Rectangle 3">
            <a:extLst>
              <a:ext uri="{FF2B5EF4-FFF2-40B4-BE49-F238E27FC236}">
                <a16:creationId xmlns:a16="http://schemas.microsoft.com/office/drawing/2014/main" id="{E919EB6B-0D02-C041-BEAB-D4F94377F135}"/>
              </a:ext>
            </a:extLst>
          </p:cNvPr>
          <p:cNvSpPr/>
          <p:nvPr/>
        </p:nvSpPr>
        <p:spPr>
          <a:xfrm>
            <a:off x="5733206" y="2034754"/>
            <a:ext cx="6206591" cy="584775"/>
          </a:xfrm>
          <a:prstGeom prst="rect">
            <a:avLst/>
          </a:prstGeom>
        </p:spPr>
        <p:txBody>
          <a:bodyPr wrap="square">
            <a:spAutoFit/>
          </a:bodyPr>
          <a:lstStyle/>
          <a:p>
            <a:r>
              <a:rPr lang="en-US" sz="1600" dirty="0"/>
              <a:t>Diagram illustrating the impacts of business as usual (left) and green economy scenarios (right).</a:t>
            </a:r>
            <a:endParaRPr lang="en-BR" sz="1600" dirty="0"/>
          </a:p>
        </p:txBody>
      </p:sp>
      <p:pic>
        <p:nvPicPr>
          <p:cNvPr id="9" name="Picture 8">
            <a:extLst>
              <a:ext uri="{FF2B5EF4-FFF2-40B4-BE49-F238E27FC236}">
                <a16:creationId xmlns:a16="http://schemas.microsoft.com/office/drawing/2014/main" id="{29BDC7CF-0E0E-CC43-B71E-BB1FF100F2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4444" y="1168854"/>
            <a:ext cx="473830" cy="473830"/>
          </a:xfrm>
          <a:prstGeom prst="rect">
            <a:avLst/>
          </a:prstGeom>
        </p:spPr>
      </p:pic>
      <p:sp>
        <p:nvSpPr>
          <p:cNvPr id="12" name="Date Placeholder 3">
            <a:extLst>
              <a:ext uri="{FF2B5EF4-FFF2-40B4-BE49-F238E27FC236}">
                <a16:creationId xmlns:a16="http://schemas.microsoft.com/office/drawing/2014/main" id="{C8475A77-18B3-E34B-9E12-E56C5F1FB3CF}"/>
              </a:ext>
            </a:extLst>
          </p:cNvPr>
          <p:cNvSpPr>
            <a:spLocks noGrp="1"/>
          </p:cNvSpPr>
          <p:nvPr>
            <p:ph type="dt" sz="half" idx="11"/>
          </p:nvPr>
        </p:nvSpPr>
        <p:spPr>
          <a:xfrm>
            <a:off x="418068" y="6356350"/>
            <a:ext cx="3664075" cy="365125"/>
          </a:xfrm>
        </p:spPr>
        <p:txBody>
          <a:bodyPr/>
          <a:lstStyle/>
          <a:p>
            <a:r>
              <a:rPr lang="en-US" sz="1100" dirty="0"/>
              <a:t>Module 2, Section 2: Issue Identification</a:t>
            </a:r>
            <a:endParaRPr lang="en-US" sz="1050" noProof="0" dirty="0"/>
          </a:p>
        </p:txBody>
      </p:sp>
    </p:spTree>
    <p:extLst>
      <p:ext uri="{BB962C8B-B14F-4D97-AF65-F5344CB8AC3E}">
        <p14:creationId xmlns:p14="http://schemas.microsoft.com/office/powerpoint/2010/main" val="3939673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2">
            <a:extLst>
              <a:ext uri="{FF2B5EF4-FFF2-40B4-BE49-F238E27FC236}">
                <a16:creationId xmlns:a16="http://schemas.microsoft.com/office/drawing/2014/main" id="{F115E03F-7D16-DA42-9307-D46726376C6E}"/>
              </a:ext>
            </a:extLst>
          </p:cNvPr>
          <p:cNvSpPr>
            <a:spLocks noGrp="1"/>
          </p:cNvSpPr>
          <p:nvPr>
            <p:ph type="title"/>
          </p:nvPr>
        </p:nvSpPr>
        <p:spPr>
          <a:xfrm>
            <a:off x="420640" y="1149671"/>
            <a:ext cx="9296400" cy="580926"/>
          </a:xfrm>
        </p:spPr>
        <p:txBody>
          <a:bodyPr/>
          <a:lstStyle/>
          <a:p>
            <a:r>
              <a:rPr lang="en-US" dirty="0"/>
              <a:t>OVERVIEW</a:t>
            </a:r>
            <a:endParaRPr lang="en-GB" dirty="0"/>
          </a:p>
        </p:txBody>
      </p:sp>
      <p:sp>
        <p:nvSpPr>
          <p:cNvPr id="20" name="Textplatzhalter 2">
            <a:extLst>
              <a:ext uri="{FF2B5EF4-FFF2-40B4-BE49-F238E27FC236}">
                <a16:creationId xmlns:a16="http://schemas.microsoft.com/office/drawing/2014/main" id="{76272043-1411-DE44-AFCA-66E4F9FBEC4A}"/>
              </a:ext>
            </a:extLst>
          </p:cNvPr>
          <p:cNvSpPr>
            <a:spLocks noGrp="1"/>
          </p:cNvSpPr>
          <p:nvPr>
            <p:ph type="body" sz="quarter" idx="23"/>
          </p:nvPr>
        </p:nvSpPr>
        <p:spPr>
          <a:xfrm>
            <a:off x="1308477" y="2064884"/>
            <a:ext cx="10387314" cy="402886"/>
          </a:xfrm>
        </p:spPr>
        <p:txBody>
          <a:bodyPr/>
          <a:lstStyle/>
          <a:p>
            <a:pPr marL="0" indent="0">
              <a:buNone/>
            </a:pPr>
            <a:r>
              <a:rPr lang="en-US" sz="2800" dirty="0"/>
              <a:t>1 </a:t>
            </a:r>
            <a:r>
              <a:rPr lang="en-US" sz="2800" b="0" dirty="0"/>
              <a:t>  Introduction to IGE indicators</a:t>
            </a:r>
          </a:p>
        </p:txBody>
      </p:sp>
      <p:sp>
        <p:nvSpPr>
          <p:cNvPr id="33" name="Textplatzhalter 2">
            <a:extLst>
              <a:ext uri="{FF2B5EF4-FFF2-40B4-BE49-F238E27FC236}">
                <a16:creationId xmlns:a16="http://schemas.microsoft.com/office/drawing/2014/main" id="{3B4FD4F8-6653-0A44-9AD3-ADD1062A0E9D}"/>
              </a:ext>
            </a:extLst>
          </p:cNvPr>
          <p:cNvSpPr txBox="1">
            <a:spLocks/>
          </p:cNvSpPr>
          <p:nvPr/>
        </p:nvSpPr>
        <p:spPr>
          <a:xfrm>
            <a:off x="1308477" y="2849418"/>
            <a:ext cx="10387314" cy="402886"/>
          </a:xfrm>
          <a:prstGeom prst="rect">
            <a:avLst/>
          </a:prstGeom>
        </p:spPr>
        <p:txBody>
          <a:bodyPr vert="horz" lIns="0" tIns="46800" rIns="0" bIns="45720" rtlCol="0" anchor="t">
            <a:noAutofit/>
          </a:bodyPr>
          <a:lstStyle>
            <a:lvl1pPr marL="144000" marR="0" indent="-144000" algn="l" defTabSz="444489" rtl="0" eaLnBrk="1" fontAlgn="auto" latinLnBrk="0" hangingPunct="1">
              <a:lnSpc>
                <a:spcPts val="2480"/>
              </a:lnSpc>
              <a:spcBef>
                <a:spcPts val="600"/>
              </a:spcBef>
              <a:spcAft>
                <a:spcPts val="0"/>
              </a:spcAft>
              <a:buClr>
                <a:schemeClr val="accent6"/>
              </a:buClr>
              <a:buSzPct val="100000"/>
              <a:buFont typeface="Menlo-Regular" charset="0"/>
              <a:buChar char="⎮"/>
              <a:tabLst/>
              <a:defRPr sz="2400" b="1" kern="1200" baseline="0">
                <a:solidFill>
                  <a:srgbClr val="71A522"/>
                </a:solidFill>
                <a:latin typeface="+mn-lt"/>
                <a:ea typeface="+mn-ea"/>
                <a:cs typeface="+mn-cs"/>
              </a:defRPr>
            </a:lvl1pPr>
            <a:lvl2pPr marL="144000" marR="0" indent="0" algn="l" defTabSz="108000" rtl="0" eaLnBrk="1" fontAlgn="auto" latinLnBrk="0" hangingPunct="1">
              <a:lnSpc>
                <a:spcPct val="100000"/>
              </a:lnSpc>
              <a:spcBef>
                <a:spcPts val="0"/>
              </a:spcBef>
              <a:spcAft>
                <a:spcPts val="0"/>
              </a:spcAft>
              <a:buClr>
                <a:srgbClr val="71A522"/>
              </a:buClr>
              <a:buSzPct val="100000"/>
              <a:buFont typeface="Arial" charset="0"/>
              <a:buNone/>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Menlo-Regular" charset="0"/>
              <a:buNone/>
            </a:pPr>
            <a:r>
              <a:rPr lang="en-US" sz="2800" dirty="0"/>
              <a:t>2 </a:t>
            </a:r>
            <a:r>
              <a:rPr lang="en-US" sz="2800" b="0" dirty="0"/>
              <a:t>  Issue identification</a:t>
            </a:r>
          </a:p>
        </p:txBody>
      </p:sp>
      <p:sp>
        <p:nvSpPr>
          <p:cNvPr id="34" name="Textplatzhalter 2">
            <a:extLst>
              <a:ext uri="{FF2B5EF4-FFF2-40B4-BE49-F238E27FC236}">
                <a16:creationId xmlns:a16="http://schemas.microsoft.com/office/drawing/2014/main" id="{9055AE6A-BE49-AB4C-B63C-5459C6B05D05}"/>
              </a:ext>
            </a:extLst>
          </p:cNvPr>
          <p:cNvSpPr txBox="1">
            <a:spLocks/>
          </p:cNvSpPr>
          <p:nvPr/>
        </p:nvSpPr>
        <p:spPr>
          <a:xfrm>
            <a:off x="1308477" y="3636636"/>
            <a:ext cx="10387314" cy="402886"/>
          </a:xfrm>
          <a:prstGeom prst="rect">
            <a:avLst/>
          </a:prstGeom>
        </p:spPr>
        <p:txBody>
          <a:bodyPr vert="horz" lIns="0" tIns="46800" rIns="0" bIns="45720" rtlCol="0" anchor="t">
            <a:noAutofit/>
          </a:bodyPr>
          <a:lstStyle>
            <a:lvl1pPr marL="144000" marR="0" indent="-144000" algn="l" defTabSz="444489" rtl="0" eaLnBrk="1" fontAlgn="auto" latinLnBrk="0" hangingPunct="1">
              <a:lnSpc>
                <a:spcPts val="2480"/>
              </a:lnSpc>
              <a:spcBef>
                <a:spcPts val="600"/>
              </a:spcBef>
              <a:spcAft>
                <a:spcPts val="0"/>
              </a:spcAft>
              <a:buClr>
                <a:schemeClr val="accent6"/>
              </a:buClr>
              <a:buSzPct val="100000"/>
              <a:buFont typeface="Menlo-Regular" charset="0"/>
              <a:buChar char="⎮"/>
              <a:tabLst/>
              <a:defRPr sz="2400" b="1" kern="1200" baseline="0">
                <a:solidFill>
                  <a:srgbClr val="71A522"/>
                </a:solidFill>
                <a:latin typeface="+mn-lt"/>
                <a:ea typeface="+mn-ea"/>
                <a:cs typeface="+mn-cs"/>
              </a:defRPr>
            </a:lvl1pPr>
            <a:lvl2pPr marL="144000" marR="0" indent="0" algn="l" defTabSz="108000" rtl="0" eaLnBrk="1" fontAlgn="auto" latinLnBrk="0" hangingPunct="1">
              <a:lnSpc>
                <a:spcPct val="100000"/>
              </a:lnSpc>
              <a:spcBef>
                <a:spcPts val="0"/>
              </a:spcBef>
              <a:spcAft>
                <a:spcPts val="0"/>
              </a:spcAft>
              <a:buClr>
                <a:srgbClr val="71A522"/>
              </a:buClr>
              <a:buSzPct val="100000"/>
              <a:buFont typeface="Arial" charset="0"/>
              <a:buNone/>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Menlo-Regular" charset="0"/>
              <a:buNone/>
            </a:pPr>
            <a:r>
              <a:rPr lang="en-US" sz="2800" dirty="0"/>
              <a:t>3 </a:t>
            </a:r>
            <a:r>
              <a:rPr lang="en-US" sz="2800" b="0" dirty="0"/>
              <a:t>  Policy formulation</a:t>
            </a:r>
          </a:p>
        </p:txBody>
      </p:sp>
      <p:sp>
        <p:nvSpPr>
          <p:cNvPr id="39" name="Textplatzhalter 2">
            <a:extLst>
              <a:ext uri="{FF2B5EF4-FFF2-40B4-BE49-F238E27FC236}">
                <a16:creationId xmlns:a16="http://schemas.microsoft.com/office/drawing/2014/main" id="{4D55277A-0DE6-6E4A-9217-C48768E27268}"/>
              </a:ext>
            </a:extLst>
          </p:cNvPr>
          <p:cNvSpPr txBox="1">
            <a:spLocks/>
          </p:cNvSpPr>
          <p:nvPr/>
        </p:nvSpPr>
        <p:spPr>
          <a:xfrm>
            <a:off x="1308477" y="4421170"/>
            <a:ext cx="10387314" cy="402886"/>
          </a:xfrm>
          <a:prstGeom prst="rect">
            <a:avLst/>
          </a:prstGeom>
        </p:spPr>
        <p:txBody>
          <a:bodyPr vert="horz" lIns="0" tIns="46800" rIns="0" bIns="45720" rtlCol="0" anchor="t">
            <a:noAutofit/>
          </a:bodyPr>
          <a:lstStyle>
            <a:lvl1pPr marL="144000" marR="0" indent="-144000" algn="l" defTabSz="444489" rtl="0" eaLnBrk="1" fontAlgn="auto" latinLnBrk="0" hangingPunct="1">
              <a:lnSpc>
                <a:spcPts val="2480"/>
              </a:lnSpc>
              <a:spcBef>
                <a:spcPts val="600"/>
              </a:spcBef>
              <a:spcAft>
                <a:spcPts val="0"/>
              </a:spcAft>
              <a:buClr>
                <a:schemeClr val="accent6"/>
              </a:buClr>
              <a:buSzPct val="100000"/>
              <a:buFont typeface="Menlo-Regular" charset="0"/>
              <a:buChar char="⎮"/>
              <a:tabLst/>
              <a:defRPr sz="2400" b="1" kern="1200" baseline="0">
                <a:solidFill>
                  <a:srgbClr val="71A522"/>
                </a:solidFill>
                <a:latin typeface="+mn-lt"/>
                <a:ea typeface="+mn-ea"/>
                <a:cs typeface="+mn-cs"/>
              </a:defRPr>
            </a:lvl1pPr>
            <a:lvl2pPr marL="144000" marR="0" indent="0" algn="l" defTabSz="108000" rtl="0" eaLnBrk="1" fontAlgn="auto" latinLnBrk="0" hangingPunct="1">
              <a:lnSpc>
                <a:spcPct val="100000"/>
              </a:lnSpc>
              <a:spcBef>
                <a:spcPts val="0"/>
              </a:spcBef>
              <a:spcAft>
                <a:spcPts val="0"/>
              </a:spcAft>
              <a:buClr>
                <a:srgbClr val="71A522"/>
              </a:buClr>
              <a:buSzPct val="100000"/>
              <a:buFont typeface="Arial" charset="0"/>
              <a:buNone/>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Menlo-Regular" charset="0"/>
              <a:buNone/>
            </a:pPr>
            <a:r>
              <a:rPr lang="en-US" sz="2800" dirty="0"/>
              <a:t>4 </a:t>
            </a:r>
            <a:r>
              <a:rPr lang="en-US" sz="2800" b="0" dirty="0"/>
              <a:t>  Policy assessment</a:t>
            </a:r>
          </a:p>
        </p:txBody>
      </p:sp>
      <p:sp>
        <p:nvSpPr>
          <p:cNvPr id="40" name="Textplatzhalter 2">
            <a:extLst>
              <a:ext uri="{FF2B5EF4-FFF2-40B4-BE49-F238E27FC236}">
                <a16:creationId xmlns:a16="http://schemas.microsoft.com/office/drawing/2014/main" id="{FC7AED6D-0B2E-2C46-AC7D-0BDF2D73CCBF}"/>
              </a:ext>
            </a:extLst>
          </p:cNvPr>
          <p:cNvSpPr txBox="1">
            <a:spLocks/>
          </p:cNvSpPr>
          <p:nvPr/>
        </p:nvSpPr>
        <p:spPr>
          <a:xfrm>
            <a:off x="1308477" y="5205704"/>
            <a:ext cx="10387314" cy="402886"/>
          </a:xfrm>
          <a:prstGeom prst="rect">
            <a:avLst/>
          </a:prstGeom>
        </p:spPr>
        <p:txBody>
          <a:bodyPr vert="horz" lIns="0" tIns="46800" rIns="0" bIns="45720" rtlCol="0" anchor="t">
            <a:noAutofit/>
          </a:bodyPr>
          <a:lstStyle>
            <a:lvl1pPr marL="144000" marR="0" indent="-144000" algn="l" defTabSz="444489" rtl="0" eaLnBrk="1" fontAlgn="auto" latinLnBrk="0" hangingPunct="1">
              <a:lnSpc>
                <a:spcPts val="2480"/>
              </a:lnSpc>
              <a:spcBef>
                <a:spcPts val="600"/>
              </a:spcBef>
              <a:spcAft>
                <a:spcPts val="0"/>
              </a:spcAft>
              <a:buClr>
                <a:schemeClr val="accent6"/>
              </a:buClr>
              <a:buSzPct val="100000"/>
              <a:buFont typeface="Menlo-Regular" charset="0"/>
              <a:buChar char="⎮"/>
              <a:tabLst/>
              <a:defRPr sz="2400" b="1" kern="1200" baseline="0">
                <a:solidFill>
                  <a:srgbClr val="71A522"/>
                </a:solidFill>
                <a:latin typeface="+mn-lt"/>
                <a:ea typeface="+mn-ea"/>
                <a:cs typeface="+mn-cs"/>
              </a:defRPr>
            </a:lvl1pPr>
            <a:lvl2pPr marL="144000" marR="0" indent="0" algn="l" defTabSz="108000" rtl="0" eaLnBrk="1" fontAlgn="auto" latinLnBrk="0" hangingPunct="1">
              <a:lnSpc>
                <a:spcPct val="100000"/>
              </a:lnSpc>
              <a:spcBef>
                <a:spcPts val="0"/>
              </a:spcBef>
              <a:spcAft>
                <a:spcPts val="0"/>
              </a:spcAft>
              <a:buClr>
                <a:srgbClr val="71A522"/>
              </a:buClr>
              <a:buSzPct val="100000"/>
              <a:buFont typeface="Arial" charset="0"/>
              <a:buNone/>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Menlo-Regular" charset="0"/>
              <a:buNone/>
            </a:pPr>
            <a:r>
              <a:rPr lang="en-US" sz="2800" dirty="0"/>
              <a:t>5 </a:t>
            </a:r>
            <a:r>
              <a:rPr lang="en-US" sz="2800" b="0" dirty="0"/>
              <a:t>  Policy monitoring and evaluation</a:t>
            </a:r>
          </a:p>
        </p:txBody>
      </p:sp>
      <p:sp>
        <p:nvSpPr>
          <p:cNvPr id="43" name="Textplatzhalter 2">
            <a:extLst>
              <a:ext uri="{FF2B5EF4-FFF2-40B4-BE49-F238E27FC236}">
                <a16:creationId xmlns:a16="http://schemas.microsoft.com/office/drawing/2014/main" id="{7FAF2A9E-D44C-194B-B80A-C965A61A2734}"/>
              </a:ext>
            </a:extLst>
          </p:cNvPr>
          <p:cNvSpPr txBox="1">
            <a:spLocks/>
          </p:cNvSpPr>
          <p:nvPr/>
        </p:nvSpPr>
        <p:spPr>
          <a:xfrm>
            <a:off x="1308477" y="5984266"/>
            <a:ext cx="10387314" cy="402886"/>
          </a:xfrm>
          <a:prstGeom prst="rect">
            <a:avLst/>
          </a:prstGeom>
        </p:spPr>
        <p:txBody>
          <a:bodyPr vert="horz" lIns="0" tIns="46800" rIns="0" bIns="45720" rtlCol="0" anchor="t">
            <a:noAutofit/>
          </a:bodyPr>
          <a:lstStyle>
            <a:lvl1pPr marL="144000" marR="0" indent="-144000" algn="l" defTabSz="444489" rtl="0" eaLnBrk="1" fontAlgn="auto" latinLnBrk="0" hangingPunct="1">
              <a:lnSpc>
                <a:spcPts val="2480"/>
              </a:lnSpc>
              <a:spcBef>
                <a:spcPts val="600"/>
              </a:spcBef>
              <a:spcAft>
                <a:spcPts val="0"/>
              </a:spcAft>
              <a:buClr>
                <a:schemeClr val="accent6"/>
              </a:buClr>
              <a:buSzPct val="100000"/>
              <a:buFont typeface="Menlo-Regular" charset="0"/>
              <a:buChar char="⎮"/>
              <a:tabLst/>
              <a:defRPr sz="2400" b="1" kern="1200" baseline="0">
                <a:solidFill>
                  <a:srgbClr val="71A522"/>
                </a:solidFill>
                <a:latin typeface="+mn-lt"/>
                <a:ea typeface="+mn-ea"/>
                <a:cs typeface="+mn-cs"/>
              </a:defRPr>
            </a:lvl1pPr>
            <a:lvl2pPr marL="144000" marR="0" indent="0" algn="l" defTabSz="108000" rtl="0" eaLnBrk="1" fontAlgn="auto" latinLnBrk="0" hangingPunct="1">
              <a:lnSpc>
                <a:spcPct val="100000"/>
              </a:lnSpc>
              <a:spcBef>
                <a:spcPts val="0"/>
              </a:spcBef>
              <a:spcAft>
                <a:spcPts val="0"/>
              </a:spcAft>
              <a:buClr>
                <a:srgbClr val="71A522"/>
              </a:buClr>
              <a:buSzPct val="100000"/>
              <a:buFont typeface="Arial" charset="0"/>
              <a:buNone/>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Menlo-Regular" charset="0"/>
              <a:buNone/>
            </a:pPr>
            <a:r>
              <a:rPr lang="en-US" sz="2800" dirty="0"/>
              <a:t>6 </a:t>
            </a:r>
            <a:r>
              <a:rPr lang="en-US" sz="2800" b="0" dirty="0"/>
              <a:t>  The GEP Measurement Framework</a:t>
            </a:r>
          </a:p>
        </p:txBody>
      </p:sp>
    </p:spTree>
    <p:extLst>
      <p:ext uri="{BB962C8B-B14F-4D97-AF65-F5344CB8AC3E}">
        <p14:creationId xmlns:p14="http://schemas.microsoft.com/office/powerpoint/2010/main" val="18388331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contenuto 6"/>
          <p:cNvSpPr>
            <a:spLocks noGrp="1"/>
          </p:cNvSpPr>
          <p:nvPr>
            <p:ph sz="quarter" idx="4294967295"/>
          </p:nvPr>
        </p:nvSpPr>
        <p:spPr>
          <a:xfrm>
            <a:off x="407988" y="2869779"/>
            <a:ext cx="6316493" cy="1677945"/>
          </a:xfrm>
          <a:prstGeom prst="rect">
            <a:avLst/>
          </a:prstGeom>
        </p:spPr>
        <p:txBody>
          <a:bodyPr>
            <a:normAutofit lnSpcReduction="10000"/>
          </a:bodyPr>
          <a:lstStyle/>
          <a:p>
            <a:pPr marL="342900" indent="-342900"/>
            <a:r>
              <a:rPr lang="en-US" sz="2000" i="1" dirty="0"/>
              <a:t>How does the problem affect the system and its socio-economic and environmental performance?</a:t>
            </a:r>
          </a:p>
          <a:p>
            <a:pPr marL="342900" indent="-342900"/>
            <a:endParaRPr lang="en-US" sz="2000" dirty="0"/>
          </a:p>
          <a:p>
            <a:pPr marL="342900" indent="-342900"/>
            <a:r>
              <a:rPr lang="en-US" sz="2000" i="1" dirty="0"/>
              <a:t>Are the impacts of the problem immediate or emerging slowly, and do they last for a long time?</a:t>
            </a:r>
            <a:r>
              <a:rPr lang="en-US" sz="2000" dirty="0"/>
              <a:t> </a:t>
            </a:r>
          </a:p>
        </p:txBody>
      </p:sp>
      <p:sp>
        <p:nvSpPr>
          <p:cNvPr id="9" name="Titolo 5">
            <a:extLst>
              <a:ext uri="{FF2B5EF4-FFF2-40B4-BE49-F238E27FC236}">
                <a16:creationId xmlns:a16="http://schemas.microsoft.com/office/drawing/2014/main" id="{09C225DC-A1BD-DA4A-9006-53719FFEA710}"/>
              </a:ext>
            </a:extLst>
          </p:cNvPr>
          <p:cNvSpPr>
            <a:spLocks noGrp="1"/>
          </p:cNvSpPr>
          <p:nvPr>
            <p:ph type="title"/>
          </p:nvPr>
        </p:nvSpPr>
        <p:spPr>
          <a:xfrm>
            <a:off x="407988" y="1063499"/>
            <a:ext cx="11412537" cy="954488"/>
          </a:xfrm>
        </p:spPr>
        <p:txBody>
          <a:bodyPr/>
          <a:lstStyle/>
          <a:p>
            <a:r>
              <a:rPr lang="en-US" sz="2400" dirty="0"/>
              <a:t>KEY QUESTIONS</a:t>
            </a:r>
          </a:p>
        </p:txBody>
      </p:sp>
      <p:sp>
        <p:nvSpPr>
          <p:cNvPr id="11" name="Date Placeholder 3">
            <a:extLst>
              <a:ext uri="{FF2B5EF4-FFF2-40B4-BE49-F238E27FC236}">
                <a16:creationId xmlns:a16="http://schemas.microsoft.com/office/drawing/2014/main" id="{F4143D5F-61D1-D546-8C7B-D58E1F605944}"/>
              </a:ext>
            </a:extLst>
          </p:cNvPr>
          <p:cNvSpPr>
            <a:spLocks noGrp="1"/>
          </p:cNvSpPr>
          <p:nvPr>
            <p:ph type="dt" sz="half" idx="11"/>
          </p:nvPr>
        </p:nvSpPr>
        <p:spPr>
          <a:xfrm>
            <a:off x="418068" y="6356350"/>
            <a:ext cx="3664075" cy="365125"/>
          </a:xfrm>
        </p:spPr>
        <p:txBody>
          <a:bodyPr/>
          <a:lstStyle/>
          <a:p>
            <a:r>
              <a:rPr lang="en-US" sz="1100" dirty="0"/>
              <a:t>Module 2, Section 2: Issue Identification</a:t>
            </a:r>
            <a:endParaRPr lang="en-US" sz="1050" noProof="0" dirty="0"/>
          </a:p>
        </p:txBody>
      </p:sp>
    </p:spTree>
    <p:extLst>
      <p:ext uri="{BB962C8B-B14F-4D97-AF65-F5344CB8AC3E}">
        <p14:creationId xmlns:p14="http://schemas.microsoft.com/office/powerpoint/2010/main" val="10829782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338415" y="2593159"/>
            <a:ext cx="4759567" cy="923330"/>
          </a:xfrm>
          <a:prstGeom prst="rect">
            <a:avLst/>
          </a:prstGeom>
          <a:noFill/>
        </p:spPr>
        <p:txBody>
          <a:bodyPr wrap="square" rtlCol="0">
            <a:spAutoFit/>
          </a:bodyPr>
          <a:lstStyle/>
          <a:p>
            <a:r>
              <a:rPr lang="en-GB" dirty="0"/>
              <a:t>Indicators are a tool to identify, prioritise and track issues, as well as their causes and </a:t>
            </a:r>
            <a:r>
              <a:rPr lang="en-GB" b="1" dirty="0"/>
              <a:t>cross-sectoral </a:t>
            </a:r>
            <a:r>
              <a:rPr lang="en-GB" dirty="0"/>
              <a:t>effects. </a:t>
            </a:r>
            <a:endParaRPr lang="it-IT" dirty="0"/>
          </a:p>
        </p:txBody>
      </p:sp>
      <p:sp>
        <p:nvSpPr>
          <p:cNvPr id="6" name="CasellaDiTesto 5"/>
          <p:cNvSpPr txBox="1"/>
          <p:nvPr/>
        </p:nvSpPr>
        <p:spPr>
          <a:xfrm>
            <a:off x="338415" y="3941675"/>
            <a:ext cx="4557266" cy="1754326"/>
          </a:xfrm>
          <a:prstGeom prst="rect">
            <a:avLst/>
          </a:prstGeom>
          <a:noFill/>
        </p:spPr>
        <p:txBody>
          <a:bodyPr wrap="square" rtlCol="0">
            <a:spAutoFit/>
          </a:bodyPr>
          <a:lstStyle/>
          <a:p>
            <a:r>
              <a:rPr lang="en-GB" dirty="0"/>
              <a:t>The </a:t>
            </a:r>
            <a:r>
              <a:rPr lang="en-GB" b="1" dirty="0">
                <a:solidFill>
                  <a:srgbClr val="008000"/>
                </a:solidFill>
              </a:rPr>
              <a:t>DPSIR</a:t>
            </a:r>
            <a:r>
              <a:rPr lang="en-GB" dirty="0">
                <a:solidFill>
                  <a:srgbClr val="008000"/>
                </a:solidFill>
              </a:rPr>
              <a:t> </a:t>
            </a:r>
            <a:r>
              <a:rPr lang="en-GB" dirty="0"/>
              <a:t>provides a step-by-step description of the causal chain between economic activity and impacts, such as loss of biodiversity, ecosystem degradation and diminished human welfare or well-being. </a:t>
            </a:r>
            <a:endParaRPr lang="it-IT" b="1" dirty="0"/>
          </a:p>
        </p:txBody>
      </p:sp>
      <p:sp>
        <p:nvSpPr>
          <p:cNvPr id="2" name="Title 1"/>
          <p:cNvSpPr>
            <a:spLocks noGrp="1"/>
          </p:cNvSpPr>
          <p:nvPr>
            <p:ph type="title"/>
          </p:nvPr>
        </p:nvSpPr>
        <p:spPr>
          <a:xfrm>
            <a:off x="407989" y="1063499"/>
            <a:ext cx="8510824" cy="954488"/>
          </a:xfrm>
        </p:spPr>
        <p:txBody>
          <a:bodyPr/>
          <a:lstStyle/>
          <a:p>
            <a:r>
              <a:rPr lang="en-US" sz="2400" dirty="0"/>
              <a:t>THE DRIVERS, PRESSURES, STATE, IMPACT AND RESPONSE MODEL OF INTERVENTION</a:t>
            </a:r>
            <a:br>
              <a:rPr lang="en-US" sz="2400" dirty="0"/>
            </a:br>
            <a:endParaRPr lang="en-US" sz="2400" dirty="0"/>
          </a:p>
        </p:txBody>
      </p:sp>
      <p:sp>
        <p:nvSpPr>
          <p:cNvPr id="7" name="TextBox 6"/>
          <p:cNvSpPr txBox="1"/>
          <p:nvPr/>
        </p:nvSpPr>
        <p:spPr>
          <a:xfrm>
            <a:off x="10086204" y="5958987"/>
            <a:ext cx="1589922" cy="276999"/>
          </a:xfrm>
          <a:prstGeom prst="rect">
            <a:avLst/>
          </a:prstGeom>
          <a:noFill/>
        </p:spPr>
        <p:txBody>
          <a:bodyPr wrap="none" rtlCol="0">
            <a:spAutoFit/>
          </a:bodyPr>
          <a:lstStyle/>
          <a:p>
            <a:r>
              <a:rPr lang="it-IT" sz="1200" dirty="0"/>
              <a:t>Source: UNEP, 2014</a:t>
            </a:r>
            <a:endParaRPr lang="en-US" sz="1200" dirty="0"/>
          </a:p>
        </p:txBody>
      </p:sp>
      <p:grpSp>
        <p:nvGrpSpPr>
          <p:cNvPr id="52" name="Group 51">
            <a:extLst>
              <a:ext uri="{FF2B5EF4-FFF2-40B4-BE49-F238E27FC236}">
                <a16:creationId xmlns:a16="http://schemas.microsoft.com/office/drawing/2014/main" id="{4BFE5995-247C-094D-8B88-C6FE598E5819}"/>
              </a:ext>
            </a:extLst>
          </p:cNvPr>
          <p:cNvGrpSpPr/>
          <p:nvPr/>
        </p:nvGrpSpPr>
        <p:grpSpPr>
          <a:xfrm>
            <a:off x="6483725" y="2287165"/>
            <a:ext cx="4084544" cy="3948821"/>
            <a:chOff x="6118850" y="2587934"/>
            <a:chExt cx="4084544" cy="3948821"/>
          </a:xfrm>
        </p:grpSpPr>
        <p:grpSp>
          <p:nvGrpSpPr>
            <p:cNvPr id="33" name="Group 32">
              <a:extLst>
                <a:ext uri="{FF2B5EF4-FFF2-40B4-BE49-F238E27FC236}">
                  <a16:creationId xmlns:a16="http://schemas.microsoft.com/office/drawing/2014/main" id="{92489DA9-8171-1247-91E0-B042933F0EB4}"/>
                </a:ext>
              </a:extLst>
            </p:cNvPr>
            <p:cNvGrpSpPr/>
            <p:nvPr/>
          </p:nvGrpSpPr>
          <p:grpSpPr>
            <a:xfrm>
              <a:off x="6118850" y="3646642"/>
              <a:ext cx="1154099" cy="1154098"/>
              <a:chOff x="5893242" y="2238087"/>
              <a:chExt cx="1154099" cy="1154098"/>
            </a:xfrm>
          </p:grpSpPr>
          <p:sp>
            <p:nvSpPr>
              <p:cNvPr id="8" name="Oval 7">
                <a:extLst>
                  <a:ext uri="{FF2B5EF4-FFF2-40B4-BE49-F238E27FC236}">
                    <a16:creationId xmlns:a16="http://schemas.microsoft.com/office/drawing/2014/main" id="{EB3B40D4-C1CB-E949-9CC3-D97EA8EC93A8}"/>
                  </a:ext>
                </a:extLst>
              </p:cNvPr>
              <p:cNvSpPr/>
              <p:nvPr/>
            </p:nvSpPr>
            <p:spPr>
              <a:xfrm>
                <a:off x="5893243" y="2238087"/>
                <a:ext cx="1154098" cy="1154098"/>
              </a:xfrm>
              <a:prstGeom prst="ellipse">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dirty="0"/>
              </a:p>
            </p:txBody>
          </p:sp>
          <p:sp>
            <p:nvSpPr>
              <p:cNvPr id="10" name="Rectangle 9">
                <a:extLst>
                  <a:ext uri="{FF2B5EF4-FFF2-40B4-BE49-F238E27FC236}">
                    <a16:creationId xmlns:a16="http://schemas.microsoft.com/office/drawing/2014/main" id="{901A06E7-150D-324B-A9AA-8A3546A8A3C4}"/>
                  </a:ext>
                </a:extLst>
              </p:cNvPr>
              <p:cNvSpPr/>
              <p:nvPr/>
            </p:nvSpPr>
            <p:spPr>
              <a:xfrm>
                <a:off x="5893242" y="2678461"/>
                <a:ext cx="1154098" cy="261610"/>
              </a:xfrm>
              <a:prstGeom prst="rect">
                <a:avLst/>
              </a:prstGeom>
            </p:spPr>
            <p:txBody>
              <a:bodyPr wrap="square">
                <a:spAutoFit/>
              </a:bodyPr>
              <a:lstStyle/>
              <a:p>
                <a:pPr algn="ctr"/>
                <a:r>
                  <a:rPr lang="en-US" sz="1100" b="1" dirty="0">
                    <a:solidFill>
                      <a:schemeClr val="bg1"/>
                    </a:solidFill>
                    <a:ea typeface="Roboto Light" panose="02000000000000000000" pitchFamily="2" charset="0"/>
                    <a:cs typeface="Roboto Light" panose="02000000000000000000" pitchFamily="2" charset="0"/>
                  </a:rPr>
                  <a:t>RESPONSES</a:t>
                </a:r>
                <a:endParaRPr lang="en-BR" sz="1100" b="1" dirty="0">
                  <a:solidFill>
                    <a:schemeClr val="bg1"/>
                  </a:solidFill>
                  <a:ea typeface="Roboto Light" panose="02000000000000000000" pitchFamily="2" charset="0"/>
                  <a:cs typeface="Roboto Light" panose="02000000000000000000" pitchFamily="2" charset="0"/>
                </a:endParaRPr>
              </a:p>
            </p:txBody>
          </p:sp>
        </p:grpSp>
        <p:cxnSp>
          <p:nvCxnSpPr>
            <p:cNvPr id="11" name="Straight Arrow Connector 10">
              <a:extLst>
                <a:ext uri="{FF2B5EF4-FFF2-40B4-BE49-F238E27FC236}">
                  <a16:creationId xmlns:a16="http://schemas.microsoft.com/office/drawing/2014/main" id="{6ABC16B1-246D-164D-BEA2-7034589E8819}"/>
                </a:ext>
              </a:extLst>
            </p:cNvPr>
            <p:cNvCxnSpPr>
              <a:cxnSpLocks/>
            </p:cNvCxnSpPr>
            <p:nvPr/>
          </p:nvCxnSpPr>
          <p:spPr>
            <a:xfrm flipV="1">
              <a:off x="7353753" y="3787075"/>
              <a:ext cx="527889" cy="556225"/>
            </a:xfrm>
            <a:prstGeom prst="straightConnector1">
              <a:avLst/>
            </a:prstGeom>
            <a:ln w="38100" cap="rnd">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B5CA28C-DB3F-454A-BF93-914687231B9F}"/>
                </a:ext>
              </a:extLst>
            </p:cNvPr>
            <p:cNvCxnSpPr>
              <a:cxnSpLocks/>
            </p:cNvCxnSpPr>
            <p:nvPr/>
          </p:nvCxnSpPr>
          <p:spPr>
            <a:xfrm flipV="1">
              <a:off x="7353752" y="4319080"/>
              <a:ext cx="1611577" cy="24220"/>
            </a:xfrm>
            <a:prstGeom prst="straightConnector1">
              <a:avLst/>
            </a:prstGeom>
            <a:ln w="38100" cap="rnd">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B381789-A346-6D49-B821-15DEEBD93065}"/>
                </a:ext>
              </a:extLst>
            </p:cNvPr>
            <p:cNvCxnSpPr>
              <a:cxnSpLocks/>
            </p:cNvCxnSpPr>
            <p:nvPr/>
          </p:nvCxnSpPr>
          <p:spPr>
            <a:xfrm>
              <a:off x="7356914" y="4343300"/>
              <a:ext cx="1261132" cy="1075703"/>
            </a:xfrm>
            <a:prstGeom prst="straightConnector1">
              <a:avLst/>
            </a:prstGeom>
            <a:ln w="38100" cap="rnd">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24555C5-2241-0542-8EA3-F28F3CB00D17}"/>
                </a:ext>
              </a:extLst>
            </p:cNvPr>
            <p:cNvCxnSpPr>
              <a:cxnSpLocks/>
            </p:cNvCxnSpPr>
            <p:nvPr/>
          </p:nvCxnSpPr>
          <p:spPr>
            <a:xfrm>
              <a:off x="7356914" y="4348626"/>
              <a:ext cx="144403" cy="1001693"/>
            </a:xfrm>
            <a:prstGeom prst="straightConnector1">
              <a:avLst/>
            </a:prstGeom>
            <a:ln w="38100" cap="rnd">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47D4EF93-2366-2E44-AA18-DC27C06571E1}"/>
                </a:ext>
              </a:extLst>
            </p:cNvPr>
            <p:cNvGrpSpPr/>
            <p:nvPr/>
          </p:nvGrpSpPr>
          <p:grpSpPr>
            <a:xfrm>
              <a:off x="7553978" y="2587934"/>
              <a:ext cx="1154098" cy="1154098"/>
              <a:chOff x="7553978" y="2587934"/>
              <a:chExt cx="1154098" cy="1154098"/>
            </a:xfrm>
          </p:grpSpPr>
          <p:sp>
            <p:nvSpPr>
              <p:cNvPr id="21" name="Oval 20">
                <a:extLst>
                  <a:ext uri="{FF2B5EF4-FFF2-40B4-BE49-F238E27FC236}">
                    <a16:creationId xmlns:a16="http://schemas.microsoft.com/office/drawing/2014/main" id="{84C8F24B-17FF-7B46-A485-D5170AFF96C8}"/>
                  </a:ext>
                </a:extLst>
              </p:cNvPr>
              <p:cNvSpPr/>
              <p:nvPr/>
            </p:nvSpPr>
            <p:spPr>
              <a:xfrm>
                <a:off x="7553978" y="2587934"/>
                <a:ext cx="1154098" cy="115409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22" name="Rectangle 21">
                <a:extLst>
                  <a:ext uri="{FF2B5EF4-FFF2-40B4-BE49-F238E27FC236}">
                    <a16:creationId xmlns:a16="http://schemas.microsoft.com/office/drawing/2014/main" id="{6589F863-D3B2-2849-87E9-F37E92372B61}"/>
                  </a:ext>
                </a:extLst>
              </p:cNvPr>
              <p:cNvSpPr/>
              <p:nvPr/>
            </p:nvSpPr>
            <p:spPr>
              <a:xfrm>
                <a:off x="7553978" y="2949539"/>
                <a:ext cx="1154098" cy="430887"/>
              </a:xfrm>
              <a:prstGeom prst="rect">
                <a:avLst/>
              </a:prstGeom>
            </p:spPr>
            <p:txBody>
              <a:bodyPr wrap="square">
                <a:spAutoFit/>
              </a:bodyPr>
              <a:lstStyle/>
              <a:p>
                <a:pPr algn="ctr"/>
                <a:r>
                  <a:rPr lang="en-US" sz="1100" b="1" dirty="0">
                    <a:solidFill>
                      <a:schemeClr val="bg1"/>
                    </a:solidFill>
                    <a:ea typeface="Roboto Light" panose="02000000000000000000" pitchFamily="2" charset="0"/>
                    <a:cs typeface="Roboto Light" panose="02000000000000000000" pitchFamily="2" charset="0"/>
                  </a:rPr>
                  <a:t>DRIVING forces</a:t>
                </a:r>
                <a:endParaRPr lang="en-BR" sz="1100" b="1" dirty="0">
                  <a:solidFill>
                    <a:schemeClr val="bg1"/>
                  </a:solidFill>
                  <a:ea typeface="Roboto Light" panose="02000000000000000000" pitchFamily="2" charset="0"/>
                  <a:cs typeface="Roboto Light" panose="02000000000000000000" pitchFamily="2" charset="0"/>
                </a:endParaRPr>
              </a:p>
            </p:txBody>
          </p:sp>
        </p:grpSp>
        <p:grpSp>
          <p:nvGrpSpPr>
            <p:cNvPr id="30" name="Group 29">
              <a:extLst>
                <a:ext uri="{FF2B5EF4-FFF2-40B4-BE49-F238E27FC236}">
                  <a16:creationId xmlns:a16="http://schemas.microsoft.com/office/drawing/2014/main" id="{DAC21ABA-5A70-0B41-B302-17582E1474D2}"/>
                </a:ext>
              </a:extLst>
            </p:cNvPr>
            <p:cNvGrpSpPr/>
            <p:nvPr/>
          </p:nvGrpSpPr>
          <p:grpSpPr>
            <a:xfrm>
              <a:off x="9049296" y="3646642"/>
              <a:ext cx="1154098" cy="1154098"/>
              <a:chOff x="9049296" y="3646642"/>
              <a:chExt cx="1154098" cy="1154098"/>
            </a:xfrm>
          </p:grpSpPr>
          <p:sp>
            <p:nvSpPr>
              <p:cNvPr id="23" name="Oval 22">
                <a:extLst>
                  <a:ext uri="{FF2B5EF4-FFF2-40B4-BE49-F238E27FC236}">
                    <a16:creationId xmlns:a16="http://schemas.microsoft.com/office/drawing/2014/main" id="{552932C5-525B-0941-B339-3CBA4C38C419}"/>
                  </a:ext>
                </a:extLst>
              </p:cNvPr>
              <p:cNvSpPr/>
              <p:nvPr/>
            </p:nvSpPr>
            <p:spPr>
              <a:xfrm>
                <a:off x="9049296" y="3646642"/>
                <a:ext cx="1154098" cy="115409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24" name="Rectangle 23">
                <a:extLst>
                  <a:ext uri="{FF2B5EF4-FFF2-40B4-BE49-F238E27FC236}">
                    <a16:creationId xmlns:a16="http://schemas.microsoft.com/office/drawing/2014/main" id="{47B180CB-9AAE-8D4D-AE41-CC93AEE3DC32}"/>
                  </a:ext>
                </a:extLst>
              </p:cNvPr>
              <p:cNvSpPr/>
              <p:nvPr/>
            </p:nvSpPr>
            <p:spPr>
              <a:xfrm>
                <a:off x="9049296" y="4121405"/>
                <a:ext cx="1154098" cy="261610"/>
              </a:xfrm>
              <a:prstGeom prst="rect">
                <a:avLst/>
              </a:prstGeom>
            </p:spPr>
            <p:txBody>
              <a:bodyPr wrap="square">
                <a:spAutoFit/>
              </a:bodyPr>
              <a:lstStyle/>
              <a:p>
                <a:pPr algn="ctr"/>
                <a:r>
                  <a:rPr lang="en-US" sz="1100" b="1" dirty="0">
                    <a:solidFill>
                      <a:schemeClr val="bg1"/>
                    </a:solidFill>
                    <a:ea typeface="Roboto Light" panose="02000000000000000000" pitchFamily="2" charset="0"/>
                    <a:cs typeface="Roboto Light" panose="02000000000000000000" pitchFamily="2" charset="0"/>
                  </a:rPr>
                  <a:t>PRESSURES</a:t>
                </a:r>
                <a:endParaRPr lang="en-BR" sz="1100" b="1" dirty="0">
                  <a:solidFill>
                    <a:schemeClr val="bg1"/>
                  </a:solidFill>
                  <a:ea typeface="Roboto Light" panose="02000000000000000000" pitchFamily="2" charset="0"/>
                  <a:cs typeface="Roboto Light" panose="02000000000000000000" pitchFamily="2" charset="0"/>
                </a:endParaRPr>
              </a:p>
            </p:txBody>
          </p:sp>
        </p:grpSp>
        <p:grpSp>
          <p:nvGrpSpPr>
            <p:cNvPr id="31" name="Group 30">
              <a:extLst>
                <a:ext uri="{FF2B5EF4-FFF2-40B4-BE49-F238E27FC236}">
                  <a16:creationId xmlns:a16="http://schemas.microsoft.com/office/drawing/2014/main" id="{D8335BAC-698A-6544-AB40-FC0E3B784AA1}"/>
                </a:ext>
              </a:extLst>
            </p:cNvPr>
            <p:cNvGrpSpPr/>
            <p:nvPr/>
          </p:nvGrpSpPr>
          <p:grpSpPr>
            <a:xfrm>
              <a:off x="8481184" y="5373961"/>
              <a:ext cx="1154098" cy="1154098"/>
              <a:chOff x="10951570" y="3933858"/>
              <a:chExt cx="1154098" cy="1154098"/>
            </a:xfrm>
          </p:grpSpPr>
          <p:sp>
            <p:nvSpPr>
              <p:cNvPr id="25" name="Oval 24">
                <a:extLst>
                  <a:ext uri="{FF2B5EF4-FFF2-40B4-BE49-F238E27FC236}">
                    <a16:creationId xmlns:a16="http://schemas.microsoft.com/office/drawing/2014/main" id="{271F6AD6-ECB0-8748-B4EC-A01F306916AD}"/>
                  </a:ext>
                </a:extLst>
              </p:cNvPr>
              <p:cNvSpPr/>
              <p:nvPr/>
            </p:nvSpPr>
            <p:spPr>
              <a:xfrm>
                <a:off x="10951570" y="3933858"/>
                <a:ext cx="1154098" cy="115409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26" name="Rectangle 25">
                <a:extLst>
                  <a:ext uri="{FF2B5EF4-FFF2-40B4-BE49-F238E27FC236}">
                    <a16:creationId xmlns:a16="http://schemas.microsoft.com/office/drawing/2014/main" id="{7BF65AE2-DF70-3946-8001-7F14ABD991B1}"/>
                  </a:ext>
                </a:extLst>
              </p:cNvPr>
              <p:cNvSpPr/>
              <p:nvPr/>
            </p:nvSpPr>
            <p:spPr>
              <a:xfrm>
                <a:off x="10951570" y="4319080"/>
                <a:ext cx="1154098" cy="430887"/>
              </a:xfrm>
              <a:prstGeom prst="rect">
                <a:avLst/>
              </a:prstGeom>
            </p:spPr>
            <p:txBody>
              <a:bodyPr wrap="square">
                <a:spAutoFit/>
              </a:bodyPr>
              <a:lstStyle/>
              <a:p>
                <a:pPr algn="ctr"/>
                <a:r>
                  <a:rPr lang="en-US" sz="1100" b="1" dirty="0">
                    <a:solidFill>
                      <a:schemeClr val="bg1"/>
                    </a:solidFill>
                    <a:ea typeface="Roboto Light" panose="02000000000000000000" pitchFamily="2" charset="0"/>
                    <a:cs typeface="Roboto Light" panose="02000000000000000000" pitchFamily="2" charset="0"/>
                  </a:rPr>
                  <a:t>STATE of the environment</a:t>
                </a:r>
                <a:endParaRPr lang="en-BR" sz="1100" b="1" dirty="0">
                  <a:solidFill>
                    <a:schemeClr val="bg1"/>
                  </a:solidFill>
                  <a:ea typeface="Roboto Light" panose="02000000000000000000" pitchFamily="2" charset="0"/>
                  <a:cs typeface="Roboto Light" panose="02000000000000000000" pitchFamily="2" charset="0"/>
                </a:endParaRPr>
              </a:p>
            </p:txBody>
          </p:sp>
        </p:grpSp>
        <p:grpSp>
          <p:nvGrpSpPr>
            <p:cNvPr id="29" name="Group 28">
              <a:extLst>
                <a:ext uri="{FF2B5EF4-FFF2-40B4-BE49-F238E27FC236}">
                  <a16:creationId xmlns:a16="http://schemas.microsoft.com/office/drawing/2014/main" id="{87935A40-9035-BB48-AD45-D36504F951B0}"/>
                </a:ext>
              </a:extLst>
            </p:cNvPr>
            <p:cNvGrpSpPr/>
            <p:nvPr/>
          </p:nvGrpSpPr>
          <p:grpSpPr>
            <a:xfrm>
              <a:off x="6675007" y="5382657"/>
              <a:ext cx="1154098" cy="1154098"/>
              <a:chOff x="5200018" y="5334364"/>
              <a:chExt cx="1154098" cy="1154098"/>
            </a:xfrm>
          </p:grpSpPr>
          <p:sp>
            <p:nvSpPr>
              <p:cNvPr id="27" name="Oval 26">
                <a:extLst>
                  <a:ext uri="{FF2B5EF4-FFF2-40B4-BE49-F238E27FC236}">
                    <a16:creationId xmlns:a16="http://schemas.microsoft.com/office/drawing/2014/main" id="{D1722840-6C37-2146-A1E6-56736E82CD16}"/>
                  </a:ext>
                </a:extLst>
              </p:cNvPr>
              <p:cNvSpPr/>
              <p:nvPr/>
            </p:nvSpPr>
            <p:spPr>
              <a:xfrm>
                <a:off x="5200018" y="5334364"/>
                <a:ext cx="1154098" cy="115409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28" name="Rectangle 27">
                <a:extLst>
                  <a:ext uri="{FF2B5EF4-FFF2-40B4-BE49-F238E27FC236}">
                    <a16:creationId xmlns:a16="http://schemas.microsoft.com/office/drawing/2014/main" id="{F7FBB89F-C2F3-CA45-AD84-E33C6AAC0674}"/>
                  </a:ext>
                </a:extLst>
              </p:cNvPr>
              <p:cNvSpPr/>
              <p:nvPr/>
            </p:nvSpPr>
            <p:spPr>
              <a:xfrm>
                <a:off x="5200018" y="5780608"/>
                <a:ext cx="1154098" cy="261610"/>
              </a:xfrm>
              <a:prstGeom prst="rect">
                <a:avLst/>
              </a:prstGeom>
            </p:spPr>
            <p:txBody>
              <a:bodyPr wrap="square">
                <a:spAutoFit/>
              </a:bodyPr>
              <a:lstStyle/>
              <a:p>
                <a:pPr algn="ctr"/>
                <a:r>
                  <a:rPr lang="en-US" sz="1100" b="1" dirty="0">
                    <a:solidFill>
                      <a:schemeClr val="bg1"/>
                    </a:solidFill>
                    <a:ea typeface="Roboto Light" panose="02000000000000000000" pitchFamily="2" charset="0"/>
                    <a:cs typeface="Roboto Light" panose="02000000000000000000" pitchFamily="2" charset="0"/>
                  </a:rPr>
                  <a:t>IMPACTS</a:t>
                </a:r>
                <a:endParaRPr lang="en-BR" sz="1100" b="1" dirty="0">
                  <a:solidFill>
                    <a:schemeClr val="bg1"/>
                  </a:solidFill>
                  <a:ea typeface="Roboto Light" panose="02000000000000000000" pitchFamily="2" charset="0"/>
                  <a:cs typeface="Roboto Light" panose="02000000000000000000" pitchFamily="2" charset="0"/>
                </a:endParaRPr>
              </a:p>
            </p:txBody>
          </p:sp>
        </p:grpSp>
        <p:cxnSp>
          <p:nvCxnSpPr>
            <p:cNvPr id="34" name="Straight Arrow Connector 33">
              <a:extLst>
                <a:ext uri="{FF2B5EF4-FFF2-40B4-BE49-F238E27FC236}">
                  <a16:creationId xmlns:a16="http://schemas.microsoft.com/office/drawing/2014/main" id="{E4F2170C-1DCF-944F-AAFA-B5CC93D15AF1}"/>
                </a:ext>
              </a:extLst>
            </p:cNvPr>
            <p:cNvCxnSpPr>
              <a:cxnSpLocks/>
            </p:cNvCxnSpPr>
            <p:nvPr/>
          </p:nvCxnSpPr>
          <p:spPr>
            <a:xfrm>
              <a:off x="8808292" y="3562108"/>
              <a:ext cx="207678" cy="169068"/>
            </a:xfrm>
            <a:prstGeom prst="straightConnector1">
              <a:avLst/>
            </a:prstGeom>
            <a:ln w="38100" cap="rnd">
              <a:solidFill>
                <a:schemeClr val="tx1"/>
              </a:solidFill>
              <a:headEnd type="none" w="med" len="med"/>
              <a:tailEnd type="triangle" w="lg"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EDB08E91-3748-8A4E-A107-A0B4D95C7700}"/>
                </a:ext>
              </a:extLst>
            </p:cNvPr>
            <p:cNvCxnSpPr>
              <a:cxnSpLocks/>
            </p:cNvCxnSpPr>
            <p:nvPr/>
          </p:nvCxnSpPr>
          <p:spPr>
            <a:xfrm flipH="1">
              <a:off x="9356031" y="5013504"/>
              <a:ext cx="68742" cy="248614"/>
            </a:xfrm>
            <a:prstGeom prst="straightConnector1">
              <a:avLst/>
            </a:prstGeom>
            <a:ln w="38100" cap="rnd">
              <a:solidFill>
                <a:schemeClr val="tx1"/>
              </a:solidFill>
              <a:headEnd type="none" w="med" len="med"/>
              <a:tailEnd type="triangle" w="lg"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9D209D4-39DF-3C4A-BF6C-090189019E67}"/>
                </a:ext>
              </a:extLst>
            </p:cNvPr>
            <p:cNvCxnSpPr>
              <a:cxnSpLocks/>
            </p:cNvCxnSpPr>
            <p:nvPr/>
          </p:nvCxnSpPr>
          <p:spPr>
            <a:xfrm flipH="1">
              <a:off x="8008820" y="6036222"/>
              <a:ext cx="292966" cy="0"/>
            </a:xfrm>
            <a:prstGeom prst="straightConnector1">
              <a:avLst/>
            </a:prstGeom>
            <a:ln w="38100" cap="rnd">
              <a:solidFill>
                <a:schemeClr val="tx1"/>
              </a:solidFill>
              <a:headEnd type="none" w="med" len="med"/>
              <a:tailEnd type="triangle" w="lg"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C893E6B2-6B2E-3C49-8981-62A04CD7B9E8}"/>
                </a:ext>
              </a:extLst>
            </p:cNvPr>
            <p:cNvCxnSpPr>
              <a:cxnSpLocks/>
            </p:cNvCxnSpPr>
            <p:nvPr/>
          </p:nvCxnSpPr>
          <p:spPr>
            <a:xfrm flipH="1" flipV="1">
              <a:off x="6838867" y="4948535"/>
              <a:ext cx="83006" cy="286037"/>
            </a:xfrm>
            <a:prstGeom prst="straightConnector1">
              <a:avLst/>
            </a:prstGeom>
            <a:ln w="38100" cap="rnd">
              <a:solidFill>
                <a:srgbClr val="71A547"/>
              </a:solidFill>
              <a:headEnd type="none" w="med" len="med"/>
              <a:tailEnd type="triangle" w="lg" len="med"/>
            </a:ln>
          </p:spPr>
          <p:style>
            <a:lnRef idx="1">
              <a:schemeClr val="accent1"/>
            </a:lnRef>
            <a:fillRef idx="0">
              <a:schemeClr val="accent1"/>
            </a:fillRef>
            <a:effectRef idx="0">
              <a:schemeClr val="accent1"/>
            </a:effectRef>
            <a:fontRef idx="minor">
              <a:schemeClr val="tx1"/>
            </a:fontRef>
          </p:style>
        </p:cxnSp>
      </p:grpSp>
      <p:sp>
        <p:nvSpPr>
          <p:cNvPr id="53" name="Rectangle 52">
            <a:extLst>
              <a:ext uri="{FF2B5EF4-FFF2-40B4-BE49-F238E27FC236}">
                <a16:creationId xmlns:a16="http://schemas.microsoft.com/office/drawing/2014/main" id="{EB4163F7-1817-6543-BD6C-E7443997205A}"/>
              </a:ext>
            </a:extLst>
          </p:cNvPr>
          <p:cNvSpPr/>
          <p:nvPr/>
        </p:nvSpPr>
        <p:spPr>
          <a:xfrm>
            <a:off x="6419635" y="1853752"/>
            <a:ext cx="5056064" cy="338554"/>
          </a:xfrm>
          <a:prstGeom prst="rect">
            <a:avLst/>
          </a:prstGeom>
        </p:spPr>
        <p:txBody>
          <a:bodyPr wrap="none">
            <a:spAutoFit/>
          </a:bodyPr>
          <a:lstStyle/>
          <a:p>
            <a:r>
              <a:rPr lang="en-US" sz="1600" dirty="0"/>
              <a:t>A schematic representation of the DPSIR Framework.</a:t>
            </a:r>
            <a:endParaRPr lang="en-BR" sz="1600" dirty="0"/>
          </a:p>
        </p:txBody>
      </p:sp>
      <p:sp>
        <p:nvSpPr>
          <p:cNvPr id="54" name="Slide Number Placeholder 4">
            <a:extLst>
              <a:ext uri="{FF2B5EF4-FFF2-40B4-BE49-F238E27FC236}">
                <a16:creationId xmlns:a16="http://schemas.microsoft.com/office/drawing/2014/main" id="{CC6E51EC-34D8-0841-9A95-FD249C072A27}"/>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21</a:t>
            </a:fld>
            <a:endParaRPr lang="en-US" sz="1100" noProof="0" dirty="0"/>
          </a:p>
        </p:txBody>
      </p:sp>
      <p:sp>
        <p:nvSpPr>
          <p:cNvPr id="55" name="Date Placeholder 3">
            <a:extLst>
              <a:ext uri="{FF2B5EF4-FFF2-40B4-BE49-F238E27FC236}">
                <a16:creationId xmlns:a16="http://schemas.microsoft.com/office/drawing/2014/main" id="{C3748657-0B2D-A547-9159-47FA0F0411FA}"/>
              </a:ext>
            </a:extLst>
          </p:cNvPr>
          <p:cNvSpPr>
            <a:spLocks noGrp="1"/>
          </p:cNvSpPr>
          <p:nvPr>
            <p:ph type="dt" sz="half" idx="11"/>
          </p:nvPr>
        </p:nvSpPr>
        <p:spPr>
          <a:xfrm>
            <a:off x="418068" y="6356350"/>
            <a:ext cx="3664075" cy="365125"/>
          </a:xfrm>
        </p:spPr>
        <p:txBody>
          <a:bodyPr/>
          <a:lstStyle/>
          <a:p>
            <a:r>
              <a:rPr lang="en-US" sz="1100" dirty="0"/>
              <a:t>Module 2, Section 2: Issue Identification</a:t>
            </a:r>
            <a:endParaRPr lang="en-US" sz="1050" noProof="0" dirty="0"/>
          </a:p>
        </p:txBody>
      </p:sp>
    </p:spTree>
    <p:extLst>
      <p:ext uri="{BB962C8B-B14F-4D97-AF65-F5344CB8AC3E}">
        <p14:creationId xmlns:p14="http://schemas.microsoft.com/office/powerpoint/2010/main" val="14345567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egnaposto contenuto 5"/>
          <p:cNvGraphicFramePr>
            <a:graphicFrameLocks noGrp="1"/>
          </p:cNvGraphicFramePr>
          <p:nvPr>
            <p:ph idx="4294967295"/>
            <p:extLst>
              <p:ext uri="{D42A27DB-BD31-4B8C-83A1-F6EECF244321}">
                <p14:modId xmlns:p14="http://schemas.microsoft.com/office/powerpoint/2010/main" val="1788928025"/>
              </p:ext>
            </p:extLst>
          </p:nvPr>
        </p:nvGraphicFramePr>
        <p:xfrm>
          <a:off x="773671" y="2017987"/>
          <a:ext cx="10681170" cy="3517556"/>
        </p:xfrm>
        <a:graphic>
          <a:graphicData uri="http://schemas.openxmlformats.org/drawingml/2006/table">
            <a:tbl>
              <a:tblPr firstRow="1" bandRow="1">
                <a:tableStyleId>{68D230F3-CF80-4859-8CE7-A43EE81993B5}</a:tableStyleId>
              </a:tblPr>
              <a:tblGrid>
                <a:gridCol w="2389738">
                  <a:extLst>
                    <a:ext uri="{9D8B030D-6E8A-4147-A177-3AD203B41FA5}">
                      <a16:colId xmlns:a16="http://schemas.microsoft.com/office/drawing/2014/main" val="20000"/>
                    </a:ext>
                  </a:extLst>
                </a:gridCol>
                <a:gridCol w="2820260">
                  <a:extLst>
                    <a:ext uri="{9D8B030D-6E8A-4147-A177-3AD203B41FA5}">
                      <a16:colId xmlns:a16="http://schemas.microsoft.com/office/drawing/2014/main" val="20001"/>
                    </a:ext>
                  </a:extLst>
                </a:gridCol>
                <a:gridCol w="2844560">
                  <a:extLst>
                    <a:ext uri="{9D8B030D-6E8A-4147-A177-3AD203B41FA5}">
                      <a16:colId xmlns:a16="http://schemas.microsoft.com/office/drawing/2014/main" val="20002"/>
                    </a:ext>
                  </a:extLst>
                </a:gridCol>
                <a:gridCol w="2626612">
                  <a:extLst>
                    <a:ext uri="{9D8B030D-6E8A-4147-A177-3AD203B41FA5}">
                      <a16:colId xmlns:a16="http://schemas.microsoft.com/office/drawing/2014/main" val="20003"/>
                    </a:ext>
                  </a:extLst>
                </a:gridCol>
              </a:tblGrid>
              <a:tr h="403094">
                <a:tc>
                  <a:txBody>
                    <a:bodyPr/>
                    <a:lstStyle/>
                    <a:p>
                      <a:pPr algn="ctr"/>
                      <a:r>
                        <a:rPr lang="en-GB" sz="1800" noProof="0" dirty="0">
                          <a:solidFill>
                            <a:schemeClr val="bg1"/>
                          </a:solidFill>
                        </a:rPr>
                        <a:t>Strengths</a:t>
                      </a:r>
                    </a:p>
                  </a:txBody>
                  <a:tcPr marL="86828" marR="8682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solidFill>
                      <a:srgbClr val="71A522"/>
                    </a:solidFill>
                  </a:tcPr>
                </a:tc>
                <a:tc>
                  <a:txBody>
                    <a:bodyPr/>
                    <a:lstStyle/>
                    <a:p>
                      <a:pPr algn="ctr"/>
                      <a:r>
                        <a:rPr lang="en-GB" sz="1800" noProof="0" dirty="0">
                          <a:solidFill>
                            <a:schemeClr val="bg1"/>
                          </a:solidFill>
                        </a:rPr>
                        <a:t>Weaknesses</a:t>
                      </a:r>
                    </a:p>
                  </a:txBody>
                  <a:tcPr marL="86828" marR="8682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solidFill>
                      <a:srgbClr val="71A522"/>
                    </a:solidFill>
                  </a:tcPr>
                </a:tc>
                <a:tc>
                  <a:txBody>
                    <a:bodyPr/>
                    <a:lstStyle/>
                    <a:p>
                      <a:pPr algn="ctr"/>
                      <a:r>
                        <a:rPr lang="en-GB" sz="1800" noProof="0" dirty="0">
                          <a:solidFill>
                            <a:schemeClr val="bg1"/>
                          </a:solidFill>
                        </a:rPr>
                        <a:t>Challenges</a:t>
                      </a:r>
                    </a:p>
                  </a:txBody>
                  <a:tcPr marL="86828" marR="8682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solidFill>
                      <a:srgbClr val="71A522"/>
                    </a:solidFill>
                  </a:tcPr>
                </a:tc>
                <a:tc>
                  <a:txBody>
                    <a:bodyPr/>
                    <a:lstStyle/>
                    <a:p>
                      <a:pPr algn="ctr"/>
                      <a:r>
                        <a:rPr lang="en-GB" sz="1800" noProof="0" dirty="0">
                          <a:solidFill>
                            <a:schemeClr val="bg1"/>
                          </a:solidFill>
                        </a:rPr>
                        <a:t>GE Opportunities</a:t>
                      </a:r>
                    </a:p>
                  </a:txBody>
                  <a:tcPr marL="86828" marR="8682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solidFill>
                      <a:srgbClr val="71A522"/>
                    </a:solidFill>
                  </a:tcPr>
                </a:tc>
                <a:extLst>
                  <a:ext uri="{0D108BD9-81ED-4DB2-BD59-A6C34878D82A}">
                    <a16:rowId xmlns:a16="http://schemas.microsoft.com/office/drawing/2014/main" val="10000"/>
                  </a:ext>
                </a:extLst>
              </a:tr>
              <a:tr h="3114462">
                <a:tc>
                  <a:txBody>
                    <a:bodyPr/>
                    <a:lstStyle/>
                    <a:p>
                      <a:pPr marL="285750" indent="-285750">
                        <a:buClr>
                          <a:srgbClr val="71A522"/>
                        </a:buClr>
                        <a:buFont typeface="Arial" panose="020B0604020202020204" pitchFamily="34" charset="0"/>
                        <a:buChar char="•"/>
                      </a:pPr>
                      <a:r>
                        <a:rPr lang="en-GB" sz="1400" noProof="0" dirty="0"/>
                        <a:t>42% of the total land </a:t>
                      </a:r>
                      <a:br>
                        <a:rPr lang="en-GB" sz="1400" noProof="0" dirty="0"/>
                      </a:br>
                      <a:r>
                        <a:rPr lang="en-GB" sz="1400" noProof="0" dirty="0"/>
                        <a:t>is mountain</a:t>
                      </a:r>
                      <a:r>
                        <a:rPr lang="en-GB" sz="1400" baseline="0" noProof="0" dirty="0"/>
                        <a:t> area.</a:t>
                      </a:r>
                    </a:p>
                    <a:p>
                      <a:pPr marL="285750" indent="-285750">
                        <a:buClr>
                          <a:srgbClr val="71A522"/>
                        </a:buClr>
                        <a:buFont typeface="Arial" panose="020B0604020202020204" pitchFamily="34" charset="0"/>
                        <a:buChar char="•"/>
                      </a:pPr>
                      <a:endParaRPr lang="en-GB" sz="1400" baseline="0" noProof="0" dirty="0"/>
                    </a:p>
                    <a:p>
                      <a:pPr marL="285750" indent="-285750">
                        <a:buClr>
                          <a:srgbClr val="71A522"/>
                        </a:buClr>
                        <a:buFont typeface="Arial" panose="020B0604020202020204" pitchFamily="34" charset="0"/>
                        <a:buChar char="•"/>
                      </a:pPr>
                      <a:r>
                        <a:rPr lang="en-GB" sz="1400" noProof="0" dirty="0"/>
                        <a:t>62% of agricultural</a:t>
                      </a:r>
                      <a:r>
                        <a:rPr lang="en-GB" sz="1400" baseline="0" noProof="0" dirty="0"/>
                        <a:t> soil in mountain areas.</a:t>
                      </a:r>
                    </a:p>
                    <a:p>
                      <a:pPr marL="285750" indent="-285750">
                        <a:buClr>
                          <a:srgbClr val="71A522"/>
                        </a:buClr>
                        <a:buFont typeface="Arial" panose="020B0604020202020204" pitchFamily="34" charset="0"/>
                        <a:buChar char="•"/>
                      </a:pPr>
                      <a:endParaRPr lang="en-GB" sz="1400" baseline="0" noProof="0" dirty="0"/>
                    </a:p>
                    <a:p>
                      <a:pPr marL="285750" indent="-285750">
                        <a:buClr>
                          <a:srgbClr val="71A522"/>
                        </a:buClr>
                        <a:buFont typeface="Arial" panose="020B0604020202020204" pitchFamily="34" charset="0"/>
                        <a:buChar char="•"/>
                      </a:pPr>
                      <a:r>
                        <a:rPr lang="en-GB" sz="1400" baseline="0" noProof="0" dirty="0"/>
                        <a:t>Sheep and goat rearing (dairy products, meat, skins).</a:t>
                      </a:r>
                    </a:p>
                    <a:p>
                      <a:pPr marL="285750" indent="-285750">
                        <a:buClr>
                          <a:srgbClr val="71A522"/>
                        </a:buClr>
                        <a:buFont typeface="Arial" panose="020B0604020202020204" pitchFamily="34" charset="0"/>
                        <a:buChar char="•"/>
                      </a:pPr>
                      <a:endParaRPr lang="en-GB" sz="1400" baseline="0" noProof="0" dirty="0"/>
                    </a:p>
                    <a:p>
                      <a:pPr marL="285750" indent="-285750">
                        <a:buClr>
                          <a:srgbClr val="71A522"/>
                        </a:buClr>
                        <a:buFont typeface="Arial" panose="020B0604020202020204" pitchFamily="34" charset="0"/>
                        <a:buChar char="•"/>
                      </a:pPr>
                      <a:r>
                        <a:rPr lang="en-GB" sz="1400" noProof="0" dirty="0"/>
                        <a:t>Growing organic </a:t>
                      </a:r>
                      <a:br>
                        <a:rPr lang="en-GB" sz="1400" noProof="0" dirty="0"/>
                      </a:br>
                      <a:r>
                        <a:rPr lang="en-GB" sz="1400" noProof="0" dirty="0"/>
                        <a:t>honey production.</a:t>
                      </a:r>
                    </a:p>
                  </a:txBody>
                  <a:tcPr marL="137160" marR="137160" marT="137160" marB="137160">
                    <a:lnL w="19050" cap="flat" cmpd="sng" algn="ctr">
                      <a:solidFill>
                        <a:schemeClr val="bg1"/>
                      </a:solidFill>
                      <a:prstDash val="solid"/>
                      <a:round/>
                      <a:headEnd type="none" w="med" len="med"/>
                      <a:tailEnd type="none" w="med" len="med"/>
                    </a:lnL>
                    <a:lnT w="19050" cap="flat" cmpd="sng" algn="ctr">
                      <a:noFill/>
                      <a:prstDash val="solid"/>
                      <a:round/>
                      <a:headEnd type="none" w="med" len="med"/>
                      <a:tailEnd type="none" w="med" len="med"/>
                    </a:lnT>
                    <a:lnB w="19050" cap="flat" cmpd="sng" algn="ctr">
                      <a:solidFill>
                        <a:srgbClr val="71A547"/>
                      </a:solidFill>
                      <a:prstDash val="solid"/>
                      <a:round/>
                      <a:headEnd type="none" w="med" len="med"/>
                      <a:tailEnd type="none" w="med" len="med"/>
                    </a:lnB>
                    <a:solidFill>
                      <a:schemeClr val="bg1">
                        <a:alpha val="20000"/>
                      </a:schemeClr>
                    </a:solidFill>
                  </a:tcPr>
                </a:tc>
                <a:tc>
                  <a:txBody>
                    <a:bodyPr/>
                    <a:lstStyle/>
                    <a:p>
                      <a:pPr marL="285750" indent="-285750">
                        <a:buClr>
                          <a:srgbClr val="71A522"/>
                        </a:buClr>
                        <a:buFont typeface="Arial" panose="020B0604020202020204" pitchFamily="34" charset="0"/>
                        <a:buChar char="•"/>
                      </a:pPr>
                      <a:r>
                        <a:rPr lang="en-US" sz="1400" kern="1200" dirty="0">
                          <a:effectLst/>
                        </a:rPr>
                        <a:t>Only 0.03% of total agriculture area is under organic cultivation (UNEP </a:t>
                      </a:r>
                      <a:br>
                        <a:rPr lang="en-US" sz="1400" kern="1200" dirty="0">
                          <a:effectLst/>
                        </a:rPr>
                      </a:br>
                      <a:r>
                        <a:rPr lang="en-US" sz="1400" kern="1200" dirty="0">
                          <a:effectLst/>
                        </a:rPr>
                        <a:t>et al., 2007; FIBL and IFOAM, 2013).</a:t>
                      </a:r>
                    </a:p>
                    <a:p>
                      <a:pPr marL="285750" indent="-285750">
                        <a:buClr>
                          <a:srgbClr val="71A522"/>
                        </a:buClr>
                        <a:buFont typeface="Arial" panose="020B0604020202020204" pitchFamily="34" charset="0"/>
                        <a:buChar char="•"/>
                      </a:pPr>
                      <a:endParaRPr lang="en-US" sz="1400" kern="1200" dirty="0">
                        <a:effectLst/>
                      </a:endParaRPr>
                    </a:p>
                    <a:p>
                      <a:pPr marL="285750" indent="-285750">
                        <a:buClr>
                          <a:srgbClr val="71A522"/>
                        </a:buClr>
                        <a:buFont typeface="Arial" panose="020B0604020202020204" pitchFamily="34" charset="0"/>
                        <a:buChar char="•"/>
                      </a:pPr>
                      <a:r>
                        <a:rPr lang="en-GB" sz="1400" kern="1200" dirty="0">
                          <a:effectLst/>
                        </a:rPr>
                        <a:t>Sheep milk yield amounted to only 18,774 tons in 2008 (FAO,</a:t>
                      </a:r>
                      <a:r>
                        <a:rPr lang="en-GB" sz="1400" kern="1200" baseline="0" dirty="0">
                          <a:effectLst/>
                        </a:rPr>
                        <a:t> 2009)</a:t>
                      </a:r>
                      <a:r>
                        <a:rPr lang="en-GB" sz="1400" kern="1200" dirty="0">
                          <a:effectLst/>
                        </a:rPr>
                        <a:t>.</a:t>
                      </a:r>
                    </a:p>
                    <a:p>
                      <a:pPr marL="285750" indent="-285750">
                        <a:buClr>
                          <a:srgbClr val="71A522"/>
                        </a:buClr>
                        <a:buFont typeface="Arial" panose="020B0604020202020204" pitchFamily="34" charset="0"/>
                        <a:buChar char="•"/>
                      </a:pPr>
                      <a:endParaRPr lang="it-IT" sz="1400" kern="1200" dirty="0">
                        <a:effectLst/>
                      </a:endParaRPr>
                    </a:p>
                    <a:p>
                      <a:pPr marL="285750" indent="-285750">
                        <a:buClr>
                          <a:srgbClr val="71A522"/>
                        </a:buClr>
                        <a:buFont typeface="Arial" panose="020B0604020202020204" pitchFamily="34" charset="0"/>
                        <a:buChar char="•"/>
                      </a:pPr>
                      <a:r>
                        <a:rPr lang="en-GB" sz="1400" kern="1200" noProof="0" dirty="0">
                          <a:effectLst/>
                        </a:rPr>
                        <a:t>Dairy</a:t>
                      </a:r>
                      <a:r>
                        <a:rPr lang="en-GB" sz="1400" kern="1200" baseline="0" noProof="0" dirty="0">
                          <a:effectLst/>
                        </a:rPr>
                        <a:t> products, meat </a:t>
                      </a:r>
                      <a:br>
                        <a:rPr lang="en-GB" sz="1400" kern="1200" baseline="0" noProof="0" dirty="0">
                          <a:effectLst/>
                        </a:rPr>
                      </a:br>
                      <a:r>
                        <a:rPr lang="en-GB" sz="1400" kern="1200" baseline="0" noProof="0" dirty="0">
                          <a:effectLst/>
                        </a:rPr>
                        <a:t>and skins are mainly </a:t>
                      </a:r>
                      <a:br>
                        <a:rPr lang="en-GB" sz="1400" kern="1200" baseline="0" noProof="0" dirty="0">
                          <a:effectLst/>
                        </a:rPr>
                      </a:br>
                      <a:r>
                        <a:rPr lang="en-GB" sz="1400" kern="1200" baseline="0" noProof="0" dirty="0">
                          <a:effectLst/>
                        </a:rPr>
                        <a:t>used for subsistence.</a:t>
                      </a:r>
                      <a:endParaRPr lang="en-GB" sz="1400" noProof="0" dirty="0"/>
                    </a:p>
                  </a:txBody>
                  <a:tcPr marL="137160" marR="137160" marT="137160" marB="137160">
                    <a:lnT w="19050" cap="flat" cmpd="sng" algn="ctr">
                      <a:noFill/>
                      <a:prstDash val="solid"/>
                      <a:round/>
                      <a:headEnd type="none" w="med" len="med"/>
                      <a:tailEnd type="none" w="med" len="med"/>
                    </a:lnT>
                    <a:lnB w="19050" cap="flat" cmpd="sng" algn="ctr">
                      <a:solidFill>
                        <a:srgbClr val="71A547"/>
                      </a:solidFill>
                      <a:prstDash val="solid"/>
                      <a:round/>
                      <a:headEnd type="none" w="med" len="med"/>
                      <a:tailEnd type="none" w="med" len="med"/>
                    </a:lnB>
                    <a:solidFill>
                      <a:srgbClr val="DCF2BC">
                        <a:alpha val="20000"/>
                      </a:srgbClr>
                    </a:solidFill>
                  </a:tcPr>
                </a:tc>
                <a:tc>
                  <a:txBody>
                    <a:bodyPr/>
                    <a:lstStyle/>
                    <a:p>
                      <a:pPr marL="285750" lvl="0" indent="-285750">
                        <a:buClr>
                          <a:srgbClr val="71A522"/>
                        </a:buClr>
                        <a:buFont typeface="Arial" panose="020B0604020202020204" pitchFamily="34" charset="0"/>
                        <a:buChar char="•"/>
                      </a:pPr>
                      <a:r>
                        <a:rPr lang="en-GB" sz="1400" kern="1200" dirty="0">
                          <a:effectLst/>
                        </a:rPr>
                        <a:t>Unsustainable</a:t>
                      </a:r>
                      <a:r>
                        <a:rPr lang="en-GB" sz="1400" kern="1200" baseline="0" dirty="0">
                          <a:effectLst/>
                        </a:rPr>
                        <a:t> e</a:t>
                      </a:r>
                      <a:r>
                        <a:rPr lang="en-GB" sz="1400" kern="1200" dirty="0">
                          <a:effectLst/>
                        </a:rPr>
                        <a:t>xpansion </a:t>
                      </a:r>
                      <a:br>
                        <a:rPr lang="en-GB" sz="1400" kern="1200" dirty="0">
                          <a:effectLst/>
                        </a:rPr>
                      </a:br>
                      <a:r>
                        <a:rPr lang="en-GB" sz="1400" kern="1200" dirty="0">
                          <a:effectLst/>
                        </a:rPr>
                        <a:t>of agriculture production </a:t>
                      </a:r>
                      <a:br>
                        <a:rPr lang="en-GB" sz="1400" kern="1200" dirty="0">
                          <a:effectLst/>
                        </a:rPr>
                      </a:br>
                      <a:r>
                        <a:rPr lang="en-GB" sz="1400" kern="1200" dirty="0">
                          <a:effectLst/>
                        </a:rPr>
                        <a:t>may lead to land use changes and deforestation.</a:t>
                      </a:r>
                    </a:p>
                    <a:p>
                      <a:pPr marL="285750" lvl="0" indent="-285750">
                        <a:buClr>
                          <a:srgbClr val="71A522"/>
                        </a:buClr>
                        <a:buFont typeface="Arial" panose="020B0604020202020204" pitchFamily="34" charset="0"/>
                        <a:buChar char="•"/>
                      </a:pPr>
                      <a:endParaRPr lang="it-IT" sz="1400" kern="1200" dirty="0">
                        <a:effectLst/>
                      </a:endParaRPr>
                    </a:p>
                    <a:p>
                      <a:pPr marL="285750" lvl="0" indent="-285750">
                        <a:buClr>
                          <a:srgbClr val="71A522"/>
                        </a:buClr>
                        <a:buFont typeface="Arial" panose="020B0604020202020204" pitchFamily="34" charset="0"/>
                        <a:buChar char="•"/>
                      </a:pPr>
                      <a:r>
                        <a:rPr lang="en-GB" sz="1400" kern="1200" dirty="0">
                          <a:effectLst/>
                        </a:rPr>
                        <a:t>Increase in the exposure of mountain areas to floods, landslides and erosion</a:t>
                      </a:r>
                      <a:r>
                        <a:rPr lang="it-IT" sz="1400" kern="1200" dirty="0">
                          <a:effectLst/>
                        </a:rPr>
                        <a:t>.</a:t>
                      </a:r>
                      <a:endParaRPr lang="it-IT" sz="1400" dirty="0">
                        <a:effectLst/>
                      </a:endParaRPr>
                    </a:p>
                    <a:p>
                      <a:pPr marL="285750" lvl="0" indent="-285750">
                        <a:buClr>
                          <a:srgbClr val="71A522"/>
                        </a:buClr>
                        <a:buFont typeface="Arial" panose="020B0604020202020204" pitchFamily="34" charset="0"/>
                        <a:buChar char="•"/>
                      </a:pPr>
                      <a:endParaRPr lang="it-IT" sz="1400" dirty="0">
                        <a:effectLst/>
                      </a:endParaRPr>
                    </a:p>
                    <a:p>
                      <a:pPr marL="285750" lvl="0" indent="-285750">
                        <a:buClr>
                          <a:srgbClr val="71A522"/>
                        </a:buClr>
                        <a:buFont typeface="Arial" panose="020B0604020202020204" pitchFamily="34" charset="0"/>
                        <a:buChar char="•"/>
                      </a:pPr>
                      <a:r>
                        <a:rPr lang="en-GB" sz="1400" kern="1200" dirty="0">
                          <a:effectLst/>
                        </a:rPr>
                        <a:t>Climate change effects (e.g.</a:t>
                      </a:r>
                      <a:r>
                        <a:rPr lang="en-GB" sz="1400" kern="1200" baseline="0" dirty="0">
                          <a:effectLst/>
                        </a:rPr>
                        <a:t> increased rainfall) </a:t>
                      </a:r>
                      <a:r>
                        <a:rPr lang="en-GB" sz="1400" kern="1200" dirty="0">
                          <a:effectLst/>
                        </a:rPr>
                        <a:t>could deplete mountain resources.</a:t>
                      </a:r>
                      <a:endParaRPr lang="en-GB" sz="1400" kern="1200" noProof="0" dirty="0">
                        <a:solidFill>
                          <a:schemeClr val="dk1"/>
                        </a:solidFill>
                        <a:effectLst/>
                        <a:latin typeface="+mn-lt"/>
                        <a:ea typeface="+mn-ea"/>
                        <a:cs typeface="+mn-cs"/>
                      </a:endParaRPr>
                    </a:p>
                  </a:txBody>
                  <a:tcPr marL="137160" marR="137160" marT="137160" marB="137160">
                    <a:lnT w="19050" cap="flat" cmpd="sng" algn="ctr">
                      <a:noFill/>
                      <a:prstDash val="solid"/>
                      <a:round/>
                      <a:headEnd type="none" w="med" len="med"/>
                      <a:tailEnd type="none" w="med" len="med"/>
                    </a:lnT>
                    <a:lnB w="19050" cap="flat" cmpd="sng" algn="ctr">
                      <a:solidFill>
                        <a:srgbClr val="71A547"/>
                      </a:solidFill>
                      <a:prstDash val="solid"/>
                      <a:round/>
                      <a:headEnd type="none" w="med" len="med"/>
                      <a:tailEnd type="none" w="med" len="med"/>
                    </a:lnB>
                    <a:solidFill>
                      <a:schemeClr val="bg1">
                        <a:alpha val="20000"/>
                      </a:schemeClr>
                    </a:solidFill>
                  </a:tcPr>
                </a:tc>
                <a:tc>
                  <a:txBody>
                    <a:bodyPr/>
                    <a:lstStyle/>
                    <a:p>
                      <a:pPr marL="285750" marR="0" lvl="0" indent="-285750" algn="l" defTabSz="457200" rtl="0" eaLnBrk="1" fontAlgn="auto" latinLnBrk="0" hangingPunct="1">
                        <a:lnSpc>
                          <a:spcPct val="100000"/>
                        </a:lnSpc>
                        <a:spcBef>
                          <a:spcPts val="0"/>
                        </a:spcBef>
                        <a:spcAft>
                          <a:spcPts val="0"/>
                        </a:spcAft>
                        <a:buClr>
                          <a:srgbClr val="71A522"/>
                        </a:buClr>
                        <a:buSzTx/>
                        <a:buFont typeface="Arial" panose="020B0604020202020204" pitchFamily="34" charset="0"/>
                        <a:buChar char="•"/>
                        <a:tabLst/>
                        <a:defRPr/>
                      </a:pPr>
                      <a:r>
                        <a:rPr lang="en-US" sz="1400" kern="1200" dirty="0">
                          <a:effectLst/>
                        </a:rPr>
                        <a:t>The expansion of ecological agriculture and organic farming, to avoid damage to the ecosystem while increasing food production and creating employment and income.</a:t>
                      </a:r>
                    </a:p>
                    <a:p>
                      <a:pPr marL="285750" marR="0" lvl="0" indent="-285750" algn="l" defTabSz="457200" rtl="0" eaLnBrk="1" fontAlgn="auto" latinLnBrk="0" hangingPunct="1">
                        <a:lnSpc>
                          <a:spcPct val="100000"/>
                        </a:lnSpc>
                        <a:spcBef>
                          <a:spcPts val="0"/>
                        </a:spcBef>
                        <a:spcAft>
                          <a:spcPts val="0"/>
                        </a:spcAft>
                        <a:buClr>
                          <a:srgbClr val="71A522"/>
                        </a:buClr>
                        <a:buSzTx/>
                        <a:buFont typeface="Arial" panose="020B0604020202020204" pitchFamily="34" charset="0"/>
                        <a:buChar char="•"/>
                        <a:tabLst/>
                        <a:defRPr/>
                      </a:pPr>
                      <a:endParaRPr lang="it-IT" sz="1400" kern="1200" dirty="0">
                        <a:effectLst/>
                      </a:endParaRPr>
                    </a:p>
                    <a:p>
                      <a:pPr marL="285750" indent="-285750">
                        <a:buClr>
                          <a:srgbClr val="71A522"/>
                        </a:buClr>
                        <a:buFont typeface="Arial" panose="020B0604020202020204" pitchFamily="34" charset="0"/>
                        <a:buChar char="•"/>
                      </a:pPr>
                      <a:r>
                        <a:rPr lang="en-US" sz="1400" kern="1200" dirty="0">
                          <a:effectLst/>
                        </a:rPr>
                        <a:t>Incentivize the survival of mountain traditions, creating wealth for shepherds and farmers.</a:t>
                      </a:r>
                      <a:r>
                        <a:rPr lang="it-IT" sz="1400" dirty="0">
                          <a:effectLst/>
                        </a:rPr>
                        <a:t> </a:t>
                      </a:r>
                      <a:endParaRPr lang="en-GB" sz="1400" noProof="0" dirty="0"/>
                    </a:p>
                  </a:txBody>
                  <a:tcPr marL="137160" marR="137160" marT="137160" marB="137160">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71A547"/>
                      </a:solidFill>
                      <a:prstDash val="solid"/>
                      <a:round/>
                      <a:headEnd type="none" w="med" len="med"/>
                      <a:tailEnd type="none" w="med" len="med"/>
                    </a:lnB>
                    <a:solidFill>
                      <a:srgbClr val="DCF2BC">
                        <a:alpha val="20000"/>
                      </a:srgbClr>
                    </a:solidFill>
                  </a:tcPr>
                </a:tc>
                <a:extLst>
                  <a:ext uri="{0D108BD9-81ED-4DB2-BD59-A6C34878D82A}">
                    <a16:rowId xmlns:a16="http://schemas.microsoft.com/office/drawing/2014/main" val="10001"/>
                  </a:ext>
                </a:extLst>
              </a:tr>
            </a:tbl>
          </a:graphicData>
        </a:graphic>
      </p:graphicFrame>
      <p:sp>
        <p:nvSpPr>
          <p:cNvPr id="5" name="Titolo 1"/>
          <p:cNvSpPr>
            <a:spLocks noGrp="1"/>
          </p:cNvSpPr>
          <p:nvPr>
            <p:ph type="title"/>
          </p:nvPr>
        </p:nvSpPr>
        <p:spPr/>
        <p:txBody>
          <a:bodyPr>
            <a:normAutofit/>
          </a:bodyPr>
          <a:lstStyle/>
          <a:p>
            <a:r>
              <a:rPr lang="en-US" sz="2400" dirty="0"/>
              <a:t>EXAMPLE: SUSTAINABLE AGRICULTURE IN BOSNIA AND HERZEGOVINA </a:t>
            </a:r>
          </a:p>
        </p:txBody>
      </p:sp>
      <p:sp>
        <p:nvSpPr>
          <p:cNvPr id="6" name="Slide Number Placeholder 4">
            <a:extLst>
              <a:ext uri="{FF2B5EF4-FFF2-40B4-BE49-F238E27FC236}">
                <a16:creationId xmlns:a16="http://schemas.microsoft.com/office/drawing/2014/main" id="{96C6BCC4-9E34-2B47-8C5C-1F13DC15759C}"/>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22</a:t>
            </a:fld>
            <a:endParaRPr lang="en-US" sz="1100" noProof="0" dirty="0"/>
          </a:p>
        </p:txBody>
      </p:sp>
      <p:sp>
        <p:nvSpPr>
          <p:cNvPr id="7" name="Date Placeholder 3">
            <a:extLst>
              <a:ext uri="{FF2B5EF4-FFF2-40B4-BE49-F238E27FC236}">
                <a16:creationId xmlns:a16="http://schemas.microsoft.com/office/drawing/2014/main" id="{89DF3DED-91F8-BE43-ADF6-337524B16DB2}"/>
              </a:ext>
            </a:extLst>
          </p:cNvPr>
          <p:cNvSpPr>
            <a:spLocks noGrp="1"/>
          </p:cNvSpPr>
          <p:nvPr>
            <p:ph type="dt" sz="half" idx="11"/>
          </p:nvPr>
        </p:nvSpPr>
        <p:spPr>
          <a:xfrm>
            <a:off x="418068" y="6356350"/>
            <a:ext cx="3664075" cy="365125"/>
          </a:xfrm>
        </p:spPr>
        <p:txBody>
          <a:bodyPr/>
          <a:lstStyle/>
          <a:p>
            <a:r>
              <a:rPr lang="en-US" sz="1100" dirty="0"/>
              <a:t>Module 2, Section 2: Issue Identification</a:t>
            </a:r>
            <a:endParaRPr lang="en-US" sz="1050" noProof="0" dirty="0"/>
          </a:p>
        </p:txBody>
      </p:sp>
    </p:spTree>
    <p:extLst>
      <p:ext uri="{BB962C8B-B14F-4D97-AF65-F5344CB8AC3E}">
        <p14:creationId xmlns:p14="http://schemas.microsoft.com/office/powerpoint/2010/main" val="25629256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818D9358-AD63-6B48-BA81-5CCC3CC0DAE3}"/>
              </a:ext>
            </a:extLst>
          </p:cNvPr>
          <p:cNvSpPr>
            <a:spLocks noGrp="1"/>
          </p:cNvSpPr>
          <p:nvPr>
            <p:ph type="sldNum" sz="quarter" idx="16"/>
          </p:nvPr>
        </p:nvSpPr>
        <p:spPr>
          <a:xfrm>
            <a:off x="10809248" y="6356350"/>
            <a:ext cx="1011275" cy="365125"/>
          </a:xfrm>
        </p:spPr>
        <p:txBody>
          <a:bodyPr/>
          <a:lstStyle/>
          <a:p>
            <a:fld id="{84059D9C-83B2-9046-9FF6-87A09DB9F967}" type="slidenum">
              <a:rPr lang="en-US" sz="1100" noProof="0" smtClean="0"/>
              <a:pPr/>
              <a:t>23</a:t>
            </a:fld>
            <a:endParaRPr lang="en-US" sz="1100" noProof="0" dirty="0"/>
          </a:p>
        </p:txBody>
      </p:sp>
      <p:sp>
        <p:nvSpPr>
          <p:cNvPr id="10" name="Rechteck 16">
            <a:extLst>
              <a:ext uri="{FF2B5EF4-FFF2-40B4-BE49-F238E27FC236}">
                <a16:creationId xmlns:a16="http://schemas.microsoft.com/office/drawing/2014/main" id="{FC6479E9-8653-7346-8DD5-96E48AB36D87}"/>
              </a:ext>
            </a:extLst>
          </p:cNvPr>
          <p:cNvSpPr/>
          <p:nvPr/>
        </p:nvSpPr>
        <p:spPr>
          <a:xfrm>
            <a:off x="409904" y="922421"/>
            <a:ext cx="11423478" cy="5339128"/>
          </a:xfrm>
          <a:prstGeom prst="rect">
            <a:avLst/>
          </a:prstGeom>
          <a:solidFill>
            <a:srgbClr val="E8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Content Placeholder 6">
            <a:extLst>
              <a:ext uri="{FF2B5EF4-FFF2-40B4-BE49-F238E27FC236}">
                <a16:creationId xmlns:a16="http://schemas.microsoft.com/office/drawing/2014/main" id="{B6615FB5-9521-734D-B011-AC261DD85DBE}"/>
              </a:ext>
            </a:extLst>
          </p:cNvPr>
          <p:cNvSpPr>
            <a:spLocks noGrp="1"/>
          </p:cNvSpPr>
          <p:nvPr>
            <p:ph sz="quarter" idx="14"/>
          </p:nvPr>
        </p:nvSpPr>
        <p:spPr>
          <a:xfrm>
            <a:off x="3936000" y="1543320"/>
            <a:ext cx="4320000" cy="4320000"/>
          </a:xfrm>
          <a:solidFill>
            <a:srgbClr val="71A522"/>
          </a:solidFill>
        </p:spPr>
        <p:txBody>
          <a:bodyPr tIns="180000" rIns="180000"/>
          <a:lstStyle/>
          <a:p>
            <a:pPr algn="ctr"/>
            <a:r>
              <a:rPr lang="en-GB" b="1" dirty="0"/>
              <a:t> </a:t>
            </a:r>
          </a:p>
        </p:txBody>
      </p:sp>
      <p:pic>
        <p:nvPicPr>
          <p:cNvPr id="12" name="Picture 11">
            <a:extLst>
              <a:ext uri="{FF2B5EF4-FFF2-40B4-BE49-F238E27FC236}">
                <a16:creationId xmlns:a16="http://schemas.microsoft.com/office/drawing/2014/main" id="{292C8F72-E8E8-C045-9E7B-E4542DA080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87935" y="2125214"/>
            <a:ext cx="1197428" cy="801850"/>
          </a:xfrm>
          <a:prstGeom prst="rect">
            <a:avLst/>
          </a:prstGeom>
        </p:spPr>
      </p:pic>
      <p:sp>
        <p:nvSpPr>
          <p:cNvPr id="13" name="Rectangle 12">
            <a:extLst>
              <a:ext uri="{FF2B5EF4-FFF2-40B4-BE49-F238E27FC236}">
                <a16:creationId xmlns:a16="http://schemas.microsoft.com/office/drawing/2014/main" id="{3F20C591-1FCB-AC46-AFA5-3AF8388936ED}"/>
              </a:ext>
            </a:extLst>
          </p:cNvPr>
          <p:cNvSpPr/>
          <p:nvPr/>
        </p:nvSpPr>
        <p:spPr>
          <a:xfrm>
            <a:off x="4574351" y="3406885"/>
            <a:ext cx="3043298" cy="1569660"/>
          </a:xfrm>
          <a:prstGeom prst="rect">
            <a:avLst/>
          </a:prstGeom>
        </p:spPr>
        <p:txBody>
          <a:bodyPr wrap="square">
            <a:spAutoFit/>
          </a:bodyPr>
          <a:lstStyle/>
          <a:p>
            <a:pPr algn="ctr"/>
            <a:r>
              <a:rPr lang="en-US" sz="2400" b="1" dirty="0">
                <a:solidFill>
                  <a:schemeClr val="bg1"/>
                </a:solidFill>
              </a:rPr>
              <a:t>What indicators would you consider to be relevant for GHG emissions?</a:t>
            </a:r>
            <a:endParaRPr lang="en-GB" sz="2400" b="1" dirty="0">
              <a:solidFill>
                <a:schemeClr val="bg1"/>
              </a:solidFill>
            </a:endParaRPr>
          </a:p>
        </p:txBody>
      </p:sp>
      <p:sp>
        <p:nvSpPr>
          <p:cNvPr id="14" name="Title 1">
            <a:extLst>
              <a:ext uri="{FF2B5EF4-FFF2-40B4-BE49-F238E27FC236}">
                <a16:creationId xmlns:a16="http://schemas.microsoft.com/office/drawing/2014/main" id="{CAE036AF-23BD-E642-B8C4-1E0FC963FC07}"/>
              </a:ext>
            </a:extLst>
          </p:cNvPr>
          <p:cNvSpPr txBox="1">
            <a:spLocks/>
          </p:cNvSpPr>
          <p:nvPr/>
        </p:nvSpPr>
        <p:spPr>
          <a:xfrm>
            <a:off x="462852" y="1063499"/>
            <a:ext cx="11412537" cy="954488"/>
          </a:xfrm>
          <a:prstGeom prst="rect">
            <a:avLst/>
          </a:prstGeom>
        </p:spPr>
        <p:txBody>
          <a:bodyPr/>
          <a:lstStyle>
            <a:lvl1pPr algn="l" defTabSz="914400" rtl="0" eaLnBrk="1" latinLnBrk="0" hangingPunct="1">
              <a:lnSpc>
                <a:spcPct val="90000"/>
              </a:lnSpc>
              <a:spcBef>
                <a:spcPct val="0"/>
              </a:spcBef>
              <a:buNone/>
              <a:defRPr sz="2800" b="1" kern="1200">
                <a:solidFill>
                  <a:srgbClr val="71A522"/>
                </a:solidFill>
                <a:latin typeface="+mj-lt"/>
                <a:ea typeface="+mj-ea"/>
                <a:cs typeface="+mj-cs"/>
              </a:defRPr>
            </a:lvl1pPr>
          </a:lstStyle>
          <a:p>
            <a:r>
              <a:rPr lang="en-US" sz="2400" dirty="0"/>
              <a:t>REFLECTION POINT</a:t>
            </a:r>
          </a:p>
        </p:txBody>
      </p:sp>
      <p:sp>
        <p:nvSpPr>
          <p:cNvPr id="16" name="Date Placeholder 3">
            <a:extLst>
              <a:ext uri="{FF2B5EF4-FFF2-40B4-BE49-F238E27FC236}">
                <a16:creationId xmlns:a16="http://schemas.microsoft.com/office/drawing/2014/main" id="{C07CC6D7-B02C-B248-AA2B-50536BBD825F}"/>
              </a:ext>
            </a:extLst>
          </p:cNvPr>
          <p:cNvSpPr txBox="1">
            <a:spLocks/>
          </p:cNvSpPr>
          <p:nvPr/>
        </p:nvSpPr>
        <p:spPr>
          <a:xfrm>
            <a:off x="330287" y="6410722"/>
            <a:ext cx="3664075"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2, Section 2: Issue Identification</a:t>
            </a:r>
            <a:endParaRPr lang="en-US" sz="1050" dirty="0">
              <a:solidFill>
                <a:srgbClr val="71A547"/>
              </a:solidFill>
            </a:endParaRPr>
          </a:p>
        </p:txBody>
      </p:sp>
    </p:spTree>
    <p:extLst>
      <p:ext uri="{BB962C8B-B14F-4D97-AF65-F5344CB8AC3E}">
        <p14:creationId xmlns:p14="http://schemas.microsoft.com/office/powerpoint/2010/main" val="4704472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1">
            <a:extLst>
              <a:ext uri="{FF2B5EF4-FFF2-40B4-BE49-F238E27FC236}">
                <a16:creationId xmlns:a16="http://schemas.microsoft.com/office/drawing/2014/main" id="{B736CBE3-EEFA-B545-8FC6-C059246C03BD}"/>
              </a:ext>
            </a:extLst>
          </p:cNvPr>
          <p:cNvSpPr txBox="1">
            <a:spLocks/>
          </p:cNvSpPr>
          <p:nvPr/>
        </p:nvSpPr>
        <p:spPr>
          <a:xfrm>
            <a:off x="1019175" y="3155160"/>
            <a:ext cx="638640" cy="805024"/>
          </a:xfrm>
          <a:prstGeom prst="rect">
            <a:avLst/>
          </a:prstGeom>
        </p:spPr>
        <p:txBody>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buNone/>
            </a:pPr>
            <a:r>
              <a:rPr lang="en-US" sz="2800" b="1" dirty="0">
                <a:solidFill>
                  <a:srgbClr val="71A522"/>
                </a:solidFill>
              </a:rPr>
              <a:t>3</a:t>
            </a:r>
          </a:p>
        </p:txBody>
      </p:sp>
      <p:sp>
        <p:nvSpPr>
          <p:cNvPr id="7" name="Titel 2">
            <a:extLst>
              <a:ext uri="{FF2B5EF4-FFF2-40B4-BE49-F238E27FC236}">
                <a16:creationId xmlns:a16="http://schemas.microsoft.com/office/drawing/2014/main" id="{13874B6B-FBE6-A64B-8EA4-0F2BEBFFF1E7}"/>
              </a:ext>
            </a:extLst>
          </p:cNvPr>
          <p:cNvSpPr txBox="1">
            <a:spLocks/>
          </p:cNvSpPr>
          <p:nvPr/>
        </p:nvSpPr>
        <p:spPr>
          <a:xfrm>
            <a:off x="1657815" y="3203712"/>
            <a:ext cx="5273863" cy="3046961"/>
          </a:xfrm>
          <a:prstGeom prst="rect">
            <a:avLst/>
          </a:prstGeom>
        </p:spPr>
        <p:txBody>
          <a:bodyPr/>
          <a:lstStyle>
            <a:lvl1pPr algn="l" defTabSz="914400" rtl="0" eaLnBrk="1" latinLnBrk="0" hangingPunct="1">
              <a:lnSpc>
                <a:spcPct val="90000"/>
              </a:lnSpc>
              <a:spcBef>
                <a:spcPct val="0"/>
              </a:spcBef>
              <a:buNone/>
              <a:defRPr sz="2800" b="1" kern="1200">
                <a:solidFill>
                  <a:srgbClr val="71A522"/>
                </a:solidFill>
                <a:latin typeface="+mj-lt"/>
                <a:ea typeface="+mj-ea"/>
                <a:cs typeface="+mj-cs"/>
              </a:defRPr>
            </a:lvl1pPr>
          </a:lstStyle>
          <a:p>
            <a:r>
              <a:rPr lang="en-US" dirty="0"/>
              <a:t>Policy Formulation</a:t>
            </a:r>
          </a:p>
        </p:txBody>
      </p:sp>
      <p:sp>
        <p:nvSpPr>
          <p:cNvPr id="8" name="TextBox 7">
            <a:extLst>
              <a:ext uri="{FF2B5EF4-FFF2-40B4-BE49-F238E27FC236}">
                <a16:creationId xmlns:a16="http://schemas.microsoft.com/office/drawing/2014/main" id="{9F1D7372-EF1B-FF49-A8D2-AE5AF55F7954}"/>
              </a:ext>
            </a:extLst>
          </p:cNvPr>
          <p:cNvSpPr txBox="1"/>
          <p:nvPr/>
        </p:nvSpPr>
        <p:spPr>
          <a:xfrm rot="16200000">
            <a:off x="11193196" y="5664057"/>
            <a:ext cx="1103586" cy="184666"/>
          </a:xfrm>
          <a:prstGeom prst="rect">
            <a:avLst/>
          </a:prstGeom>
          <a:noFill/>
        </p:spPr>
        <p:txBody>
          <a:bodyPr wrap="square" rtlCol="0">
            <a:spAutoFit/>
          </a:bodyPr>
          <a:lstStyle/>
          <a:p>
            <a:r>
              <a:rPr lang="en-BR" sz="600" dirty="0">
                <a:solidFill>
                  <a:schemeClr val="bg1"/>
                </a:solidFill>
                <a:effectLst>
                  <a:outerShdw blurRad="50800" dist="38100" dir="2700000" algn="tl" rotWithShape="0">
                    <a:prstClr val="black">
                      <a:alpha val="70000"/>
                    </a:prstClr>
                  </a:outerShdw>
                </a:effectLst>
              </a:rPr>
              <a:t>@shutterstock</a:t>
            </a:r>
          </a:p>
        </p:txBody>
      </p:sp>
    </p:spTree>
    <p:extLst>
      <p:ext uri="{BB962C8B-B14F-4D97-AF65-F5344CB8AC3E}">
        <p14:creationId xmlns:p14="http://schemas.microsoft.com/office/powerpoint/2010/main" val="13660645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a:spLocks noGrp="1"/>
          </p:cNvSpPr>
          <p:nvPr>
            <p:ph type="title"/>
          </p:nvPr>
        </p:nvSpPr>
        <p:spPr/>
        <p:txBody>
          <a:bodyPr>
            <a:normAutofit/>
          </a:bodyPr>
          <a:lstStyle/>
          <a:p>
            <a:r>
              <a:rPr lang="en-US" sz="2400" dirty="0"/>
              <a:t>INDICATORS FOR POLICY FORMULATION</a:t>
            </a:r>
          </a:p>
        </p:txBody>
      </p:sp>
      <p:sp>
        <p:nvSpPr>
          <p:cNvPr id="3" name="Segnaposto contenuto 2"/>
          <p:cNvSpPr>
            <a:spLocks noGrp="1"/>
          </p:cNvSpPr>
          <p:nvPr>
            <p:ph sz="quarter" idx="10"/>
          </p:nvPr>
        </p:nvSpPr>
        <p:spPr>
          <a:xfrm>
            <a:off x="6371895" y="3371831"/>
            <a:ext cx="4563759" cy="1377363"/>
          </a:xfrm>
          <a:prstGeom prst="rect">
            <a:avLst/>
          </a:prstGeom>
        </p:spPr>
        <p:txBody>
          <a:bodyPr>
            <a:normAutofit/>
          </a:bodyPr>
          <a:lstStyle/>
          <a:p>
            <a:pPr marL="285750" indent="-285750">
              <a:buSzPct val="100000"/>
            </a:pPr>
            <a:r>
              <a:rPr lang="en-US" sz="1800" dirty="0"/>
              <a:t>While indicators for problem identification help to frame the issue, indicators for policy formulation help to design solutions.</a:t>
            </a:r>
          </a:p>
          <a:p>
            <a:pPr indent="0">
              <a:buSzPct val="100000"/>
              <a:buNone/>
            </a:pPr>
            <a:endParaRPr lang="en-US" sz="1800" dirty="0"/>
          </a:p>
        </p:txBody>
      </p:sp>
      <p:sp>
        <p:nvSpPr>
          <p:cNvPr id="4" name="Oval 3">
            <a:extLst>
              <a:ext uri="{FF2B5EF4-FFF2-40B4-BE49-F238E27FC236}">
                <a16:creationId xmlns:a16="http://schemas.microsoft.com/office/drawing/2014/main" id="{F5878B8D-DE4E-CD4D-AA80-9C6C0701644B}"/>
              </a:ext>
            </a:extLst>
          </p:cNvPr>
          <p:cNvSpPr/>
          <p:nvPr/>
        </p:nvSpPr>
        <p:spPr>
          <a:xfrm>
            <a:off x="989032" y="2387455"/>
            <a:ext cx="3346116" cy="3346116"/>
          </a:xfrm>
          <a:prstGeom prst="ellipse">
            <a:avLst/>
          </a:prstGeom>
          <a:no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cxnSp>
        <p:nvCxnSpPr>
          <p:cNvPr id="6" name="Straight Arrow Connector 5">
            <a:extLst>
              <a:ext uri="{FF2B5EF4-FFF2-40B4-BE49-F238E27FC236}">
                <a16:creationId xmlns:a16="http://schemas.microsoft.com/office/drawing/2014/main" id="{83EF6858-D29F-BD40-AE1E-F2CBD36C1E81}"/>
              </a:ext>
            </a:extLst>
          </p:cNvPr>
          <p:cNvCxnSpPr>
            <a:cxnSpLocks/>
          </p:cNvCxnSpPr>
          <p:nvPr/>
        </p:nvCxnSpPr>
        <p:spPr>
          <a:xfrm flipV="1">
            <a:off x="1201920" y="3106745"/>
            <a:ext cx="77806" cy="137971"/>
          </a:xfrm>
          <a:prstGeom prst="straightConnector1">
            <a:avLst/>
          </a:prstGeom>
          <a:ln w="3810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3979A21-E9AC-DD40-9251-C769D4F8F813}"/>
              </a:ext>
            </a:extLst>
          </p:cNvPr>
          <p:cNvCxnSpPr>
            <a:cxnSpLocks/>
          </p:cNvCxnSpPr>
          <p:nvPr/>
        </p:nvCxnSpPr>
        <p:spPr>
          <a:xfrm>
            <a:off x="2999467" y="2408238"/>
            <a:ext cx="186777" cy="79027"/>
          </a:xfrm>
          <a:prstGeom prst="straightConnector1">
            <a:avLst/>
          </a:prstGeom>
          <a:ln w="3810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B6A59FA6-2E07-C34D-B6A5-7D6304724617}"/>
              </a:ext>
            </a:extLst>
          </p:cNvPr>
          <p:cNvSpPr/>
          <p:nvPr/>
        </p:nvSpPr>
        <p:spPr>
          <a:xfrm>
            <a:off x="1316314" y="1883506"/>
            <a:ext cx="1152416" cy="1152416"/>
          </a:xfrm>
          <a:prstGeom prst="ellipse">
            <a:avLst/>
          </a:prstGeom>
          <a:solidFill>
            <a:schemeClr val="bg1"/>
          </a:solidFill>
          <a:ln w="38100">
            <a:solidFill>
              <a:srgbClr val="71A5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050" dirty="0">
              <a:solidFill>
                <a:schemeClr val="bg1"/>
              </a:solidFill>
              <a:ea typeface="Roboto Light" panose="02000000000000000000" pitchFamily="2" charset="0"/>
              <a:cs typeface="Roboto Light" panose="02000000000000000000" pitchFamily="2" charset="0"/>
            </a:endParaRPr>
          </a:p>
        </p:txBody>
      </p:sp>
      <p:sp>
        <p:nvSpPr>
          <p:cNvPr id="9" name="Rectangle 8">
            <a:extLst>
              <a:ext uri="{FF2B5EF4-FFF2-40B4-BE49-F238E27FC236}">
                <a16:creationId xmlns:a16="http://schemas.microsoft.com/office/drawing/2014/main" id="{896E7C6B-8C2D-CF4F-AC7B-7EA27528862E}"/>
              </a:ext>
            </a:extLst>
          </p:cNvPr>
          <p:cNvSpPr/>
          <p:nvPr/>
        </p:nvSpPr>
        <p:spPr>
          <a:xfrm>
            <a:off x="1307165" y="2061125"/>
            <a:ext cx="1161565" cy="830997"/>
          </a:xfrm>
          <a:prstGeom prst="rect">
            <a:avLst/>
          </a:prstGeom>
        </p:spPr>
        <p:txBody>
          <a:bodyPr wrap="square">
            <a:spAutoFit/>
          </a:bodyPr>
          <a:lstStyle/>
          <a:p>
            <a:pPr algn="ctr"/>
            <a:r>
              <a:rPr lang="en-BR" sz="1200" dirty="0">
                <a:solidFill>
                  <a:srgbClr val="71A547"/>
                </a:solidFill>
                <a:ea typeface="Roboto Light" panose="02000000000000000000" pitchFamily="2" charset="0"/>
                <a:cs typeface="Roboto Light" panose="02000000000000000000" pitchFamily="2" charset="0"/>
              </a:rPr>
              <a:t>Issue identification and agenda setting</a:t>
            </a:r>
          </a:p>
        </p:txBody>
      </p:sp>
      <p:sp>
        <p:nvSpPr>
          <p:cNvPr id="10" name="Oval 9">
            <a:extLst>
              <a:ext uri="{FF2B5EF4-FFF2-40B4-BE49-F238E27FC236}">
                <a16:creationId xmlns:a16="http://schemas.microsoft.com/office/drawing/2014/main" id="{7E681D18-8184-5641-AEBA-198310AF6B35}"/>
              </a:ext>
            </a:extLst>
          </p:cNvPr>
          <p:cNvSpPr/>
          <p:nvPr/>
        </p:nvSpPr>
        <p:spPr>
          <a:xfrm>
            <a:off x="3409087" y="2563921"/>
            <a:ext cx="1152416" cy="1152416"/>
          </a:xfrm>
          <a:prstGeom prst="ellipse">
            <a:avLst/>
          </a:prstGeom>
          <a:solidFill>
            <a:srgbClr val="71A522"/>
          </a:solidFill>
          <a:ln w="38100">
            <a:solidFill>
              <a:srgbClr val="71A5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050" dirty="0">
              <a:solidFill>
                <a:schemeClr val="bg1"/>
              </a:solidFill>
              <a:ea typeface="Roboto Light" panose="02000000000000000000" pitchFamily="2" charset="0"/>
              <a:cs typeface="Roboto Light" panose="02000000000000000000" pitchFamily="2" charset="0"/>
            </a:endParaRPr>
          </a:p>
        </p:txBody>
      </p:sp>
      <p:sp>
        <p:nvSpPr>
          <p:cNvPr id="11" name="Oval 10">
            <a:extLst>
              <a:ext uri="{FF2B5EF4-FFF2-40B4-BE49-F238E27FC236}">
                <a16:creationId xmlns:a16="http://schemas.microsoft.com/office/drawing/2014/main" id="{8C255129-5607-3D41-9641-FDD48035B97E}"/>
              </a:ext>
            </a:extLst>
          </p:cNvPr>
          <p:cNvSpPr/>
          <p:nvPr/>
        </p:nvSpPr>
        <p:spPr>
          <a:xfrm>
            <a:off x="3409087" y="4413285"/>
            <a:ext cx="1152416" cy="1152416"/>
          </a:xfrm>
          <a:prstGeom prst="ellipse">
            <a:avLst/>
          </a:prstGeom>
          <a:solidFill>
            <a:schemeClr val="bg1"/>
          </a:solidFill>
          <a:ln w="38100">
            <a:solidFill>
              <a:srgbClr val="71A5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050" dirty="0">
              <a:solidFill>
                <a:schemeClr val="bg1"/>
              </a:solidFill>
              <a:ea typeface="Roboto Light" panose="02000000000000000000" pitchFamily="2" charset="0"/>
              <a:cs typeface="Roboto Light" panose="02000000000000000000" pitchFamily="2" charset="0"/>
            </a:endParaRPr>
          </a:p>
        </p:txBody>
      </p:sp>
      <p:sp>
        <p:nvSpPr>
          <p:cNvPr id="12" name="Oval 11">
            <a:extLst>
              <a:ext uri="{FF2B5EF4-FFF2-40B4-BE49-F238E27FC236}">
                <a16:creationId xmlns:a16="http://schemas.microsoft.com/office/drawing/2014/main" id="{5CB24CB2-1514-5D44-ABA7-00743AE3ECF2}"/>
              </a:ext>
            </a:extLst>
          </p:cNvPr>
          <p:cNvSpPr/>
          <p:nvPr/>
        </p:nvSpPr>
        <p:spPr>
          <a:xfrm>
            <a:off x="446279" y="3663328"/>
            <a:ext cx="1152416" cy="1152416"/>
          </a:xfrm>
          <a:prstGeom prst="ellipse">
            <a:avLst/>
          </a:prstGeom>
          <a:solidFill>
            <a:schemeClr val="bg1"/>
          </a:solidFill>
          <a:ln w="38100">
            <a:solidFill>
              <a:srgbClr val="71A5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050" dirty="0">
              <a:solidFill>
                <a:schemeClr val="bg1"/>
              </a:solidFill>
              <a:ea typeface="Roboto Light" panose="02000000000000000000" pitchFamily="2" charset="0"/>
              <a:cs typeface="Roboto Light" panose="02000000000000000000" pitchFamily="2" charset="0"/>
            </a:endParaRPr>
          </a:p>
        </p:txBody>
      </p:sp>
      <p:sp>
        <p:nvSpPr>
          <p:cNvPr id="13" name="Oval 12">
            <a:extLst>
              <a:ext uri="{FF2B5EF4-FFF2-40B4-BE49-F238E27FC236}">
                <a16:creationId xmlns:a16="http://schemas.microsoft.com/office/drawing/2014/main" id="{8EF31CCB-C5AD-BF4F-9983-C76F0E79DC55}"/>
              </a:ext>
            </a:extLst>
          </p:cNvPr>
          <p:cNvSpPr/>
          <p:nvPr/>
        </p:nvSpPr>
        <p:spPr>
          <a:xfrm>
            <a:off x="1604549" y="5015844"/>
            <a:ext cx="1152416" cy="1152416"/>
          </a:xfrm>
          <a:prstGeom prst="ellipse">
            <a:avLst/>
          </a:prstGeom>
          <a:solidFill>
            <a:schemeClr val="bg1"/>
          </a:solidFill>
          <a:ln w="38100">
            <a:solidFill>
              <a:srgbClr val="71A5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050" dirty="0">
              <a:solidFill>
                <a:schemeClr val="bg1"/>
              </a:solidFill>
              <a:ea typeface="Roboto Light" panose="02000000000000000000" pitchFamily="2" charset="0"/>
              <a:cs typeface="Roboto Light" panose="02000000000000000000" pitchFamily="2" charset="0"/>
            </a:endParaRPr>
          </a:p>
        </p:txBody>
      </p:sp>
      <p:cxnSp>
        <p:nvCxnSpPr>
          <p:cNvPr id="14" name="Straight Arrow Connector 13">
            <a:extLst>
              <a:ext uri="{FF2B5EF4-FFF2-40B4-BE49-F238E27FC236}">
                <a16:creationId xmlns:a16="http://schemas.microsoft.com/office/drawing/2014/main" id="{6867C454-D2D0-0C44-A2B3-B36162BBBF59}"/>
              </a:ext>
            </a:extLst>
          </p:cNvPr>
          <p:cNvCxnSpPr>
            <a:cxnSpLocks/>
            <a:endCxn id="4" idx="3"/>
          </p:cNvCxnSpPr>
          <p:nvPr/>
        </p:nvCxnSpPr>
        <p:spPr>
          <a:xfrm>
            <a:off x="1316314" y="5067122"/>
            <a:ext cx="162745" cy="176422"/>
          </a:xfrm>
          <a:prstGeom prst="straightConnector1">
            <a:avLst/>
          </a:prstGeom>
          <a:ln w="3810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46D9282-DFD6-654A-A01C-62C12EE2D19C}"/>
              </a:ext>
            </a:extLst>
          </p:cNvPr>
          <p:cNvCxnSpPr>
            <a:cxnSpLocks/>
            <a:stCxn id="4" idx="6"/>
          </p:cNvCxnSpPr>
          <p:nvPr/>
        </p:nvCxnSpPr>
        <p:spPr>
          <a:xfrm>
            <a:off x="4335148" y="4060513"/>
            <a:ext cx="0" cy="152154"/>
          </a:xfrm>
          <a:prstGeom prst="straightConnector1">
            <a:avLst/>
          </a:prstGeom>
          <a:ln w="3810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0898753-A04C-6147-B4D6-AEAECEAF68E6}"/>
              </a:ext>
            </a:extLst>
          </p:cNvPr>
          <p:cNvCxnSpPr>
            <a:cxnSpLocks/>
          </p:cNvCxnSpPr>
          <p:nvPr/>
        </p:nvCxnSpPr>
        <p:spPr>
          <a:xfrm flipH="1">
            <a:off x="3186246" y="5565701"/>
            <a:ext cx="197040" cy="115706"/>
          </a:xfrm>
          <a:prstGeom prst="straightConnector1">
            <a:avLst/>
          </a:prstGeom>
          <a:ln w="3810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F4CED0DA-A5C7-D243-871B-C3F188162673}"/>
              </a:ext>
            </a:extLst>
          </p:cNvPr>
          <p:cNvSpPr/>
          <p:nvPr/>
        </p:nvSpPr>
        <p:spPr>
          <a:xfrm>
            <a:off x="3409087" y="2783579"/>
            <a:ext cx="1161565" cy="646331"/>
          </a:xfrm>
          <a:prstGeom prst="rect">
            <a:avLst/>
          </a:prstGeom>
        </p:spPr>
        <p:txBody>
          <a:bodyPr wrap="square">
            <a:spAutoFit/>
          </a:bodyPr>
          <a:lstStyle/>
          <a:p>
            <a:pPr algn="ctr"/>
            <a:r>
              <a:rPr lang="en-BR" sz="1200" b="1" dirty="0">
                <a:solidFill>
                  <a:schemeClr val="bg1"/>
                </a:solidFill>
                <a:ea typeface="Roboto Light" panose="02000000000000000000" pitchFamily="2" charset="0"/>
                <a:cs typeface="Roboto Light" panose="02000000000000000000" pitchFamily="2" charset="0"/>
              </a:rPr>
              <a:t>Policy formulation - </a:t>
            </a:r>
            <a:r>
              <a:rPr lang="en-GB" sz="1200" b="1" dirty="0">
                <a:solidFill>
                  <a:schemeClr val="bg1"/>
                </a:solidFill>
                <a:ea typeface="Roboto Light" panose="02000000000000000000" pitchFamily="2" charset="0"/>
                <a:cs typeface="Roboto Light" panose="02000000000000000000" pitchFamily="2" charset="0"/>
              </a:rPr>
              <a:t>a</a:t>
            </a:r>
            <a:r>
              <a:rPr lang="en-BR" sz="1200" dirty="0">
                <a:solidFill>
                  <a:schemeClr val="bg1"/>
                </a:solidFill>
                <a:ea typeface="Roboto Light" panose="02000000000000000000" pitchFamily="2" charset="0"/>
                <a:cs typeface="Roboto Light" panose="02000000000000000000" pitchFamily="2" charset="0"/>
              </a:rPr>
              <a:t>ssessment</a:t>
            </a:r>
          </a:p>
        </p:txBody>
      </p:sp>
      <p:sp>
        <p:nvSpPr>
          <p:cNvPr id="18" name="Rectangle 17">
            <a:extLst>
              <a:ext uri="{FF2B5EF4-FFF2-40B4-BE49-F238E27FC236}">
                <a16:creationId xmlns:a16="http://schemas.microsoft.com/office/drawing/2014/main" id="{CEC5232D-7AFF-6E49-80F7-A5495C4B4C37}"/>
              </a:ext>
            </a:extLst>
          </p:cNvPr>
          <p:cNvSpPr/>
          <p:nvPr/>
        </p:nvSpPr>
        <p:spPr>
          <a:xfrm>
            <a:off x="371475" y="3905257"/>
            <a:ext cx="1302024" cy="6480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1200" dirty="0">
                <a:solidFill>
                  <a:srgbClr val="71A522"/>
                </a:solidFill>
                <a:latin typeface="+mj-lt"/>
                <a:ea typeface="Roboto Light" panose="02000000000000000000" pitchFamily="2" charset="0"/>
                <a:cs typeface="Roboto Light" panose="02000000000000000000" pitchFamily="2" charset="0"/>
              </a:rPr>
              <a:t>Policy monitoring and evaluation</a:t>
            </a:r>
          </a:p>
        </p:txBody>
      </p:sp>
      <p:sp>
        <p:nvSpPr>
          <p:cNvPr id="19" name="Rectangle 18">
            <a:extLst>
              <a:ext uri="{FF2B5EF4-FFF2-40B4-BE49-F238E27FC236}">
                <a16:creationId xmlns:a16="http://schemas.microsoft.com/office/drawing/2014/main" id="{29AD47F6-55A3-BE48-B3EB-35623155E198}"/>
              </a:ext>
            </a:extLst>
          </p:cNvPr>
          <p:cNvSpPr/>
          <p:nvPr/>
        </p:nvSpPr>
        <p:spPr>
          <a:xfrm>
            <a:off x="1558731" y="5241697"/>
            <a:ext cx="1232268" cy="6480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1200" dirty="0">
                <a:solidFill>
                  <a:srgbClr val="71A522"/>
                </a:solidFill>
                <a:latin typeface="+mj-lt"/>
                <a:ea typeface="Roboto Light" panose="02000000000000000000" pitchFamily="2" charset="0"/>
                <a:cs typeface="Roboto Light" panose="02000000000000000000" pitchFamily="2" charset="0"/>
              </a:rPr>
              <a:t>Policy implementation</a:t>
            </a:r>
          </a:p>
        </p:txBody>
      </p:sp>
      <p:sp>
        <p:nvSpPr>
          <p:cNvPr id="20" name="Rectangle 19">
            <a:extLst>
              <a:ext uri="{FF2B5EF4-FFF2-40B4-BE49-F238E27FC236}">
                <a16:creationId xmlns:a16="http://schemas.microsoft.com/office/drawing/2014/main" id="{B699405F-86FD-9342-B503-B85244E61D36}"/>
              </a:ext>
            </a:extLst>
          </p:cNvPr>
          <p:cNvSpPr/>
          <p:nvPr/>
        </p:nvSpPr>
        <p:spPr>
          <a:xfrm>
            <a:off x="3443121" y="4775615"/>
            <a:ext cx="1077040" cy="480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1200" dirty="0">
                <a:solidFill>
                  <a:srgbClr val="71A522"/>
                </a:solidFill>
                <a:latin typeface="+mj-lt"/>
                <a:ea typeface="Roboto Light" panose="02000000000000000000" pitchFamily="2" charset="0"/>
                <a:cs typeface="Roboto Light" panose="02000000000000000000" pitchFamily="2" charset="0"/>
              </a:rPr>
              <a:t>Decision-making</a:t>
            </a:r>
          </a:p>
        </p:txBody>
      </p:sp>
      <p:sp>
        <p:nvSpPr>
          <p:cNvPr id="21" name="Slide Number Placeholder 4">
            <a:extLst>
              <a:ext uri="{FF2B5EF4-FFF2-40B4-BE49-F238E27FC236}">
                <a16:creationId xmlns:a16="http://schemas.microsoft.com/office/drawing/2014/main" id="{73B40080-1E9D-1541-ACDD-5F3CB45FA093}"/>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25</a:t>
            </a:fld>
            <a:endParaRPr lang="en-US" sz="1100" noProof="0" dirty="0"/>
          </a:p>
        </p:txBody>
      </p:sp>
      <p:sp>
        <p:nvSpPr>
          <p:cNvPr id="22" name="Date Placeholder 3">
            <a:extLst>
              <a:ext uri="{FF2B5EF4-FFF2-40B4-BE49-F238E27FC236}">
                <a16:creationId xmlns:a16="http://schemas.microsoft.com/office/drawing/2014/main" id="{AA7E5922-D398-A241-97EE-FBDFB58044CA}"/>
              </a:ext>
            </a:extLst>
          </p:cNvPr>
          <p:cNvSpPr>
            <a:spLocks noGrp="1"/>
          </p:cNvSpPr>
          <p:nvPr>
            <p:ph type="dt" sz="half" idx="11"/>
          </p:nvPr>
        </p:nvSpPr>
        <p:spPr>
          <a:xfrm>
            <a:off x="418068" y="6356350"/>
            <a:ext cx="3664075" cy="365125"/>
          </a:xfrm>
        </p:spPr>
        <p:txBody>
          <a:bodyPr/>
          <a:lstStyle/>
          <a:p>
            <a:r>
              <a:rPr lang="en-US" sz="1100" dirty="0"/>
              <a:t>Module 2, Section 3: Policy Formulation</a:t>
            </a:r>
            <a:endParaRPr lang="en-US" sz="1050" noProof="0" dirty="0"/>
          </a:p>
        </p:txBody>
      </p:sp>
    </p:spTree>
    <p:extLst>
      <p:ext uri="{BB962C8B-B14F-4D97-AF65-F5344CB8AC3E}">
        <p14:creationId xmlns:p14="http://schemas.microsoft.com/office/powerpoint/2010/main" val="11248560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a 2"/>
          <p:cNvGraphicFramePr>
            <a:graphicFrameLocks noGrp="1"/>
          </p:cNvGraphicFramePr>
          <p:nvPr>
            <p:extLst>
              <p:ext uri="{D42A27DB-BD31-4B8C-83A1-F6EECF244321}">
                <p14:modId xmlns:p14="http://schemas.microsoft.com/office/powerpoint/2010/main" val="2232563839"/>
              </p:ext>
            </p:extLst>
          </p:nvPr>
        </p:nvGraphicFramePr>
        <p:xfrm>
          <a:off x="1707560" y="1838568"/>
          <a:ext cx="8776880" cy="4194975"/>
        </p:xfrm>
        <a:graphic>
          <a:graphicData uri="http://schemas.openxmlformats.org/drawingml/2006/table">
            <a:tbl>
              <a:tblPr firstRow="1" bandRow="1">
                <a:tableStyleId>{3B4B98B0-60AC-42C2-AFA5-B58CD77FA1E5}</a:tableStyleId>
              </a:tblPr>
              <a:tblGrid>
                <a:gridCol w="2441982">
                  <a:extLst>
                    <a:ext uri="{9D8B030D-6E8A-4147-A177-3AD203B41FA5}">
                      <a16:colId xmlns:a16="http://schemas.microsoft.com/office/drawing/2014/main" val="20000"/>
                    </a:ext>
                  </a:extLst>
                </a:gridCol>
                <a:gridCol w="6334898">
                  <a:extLst>
                    <a:ext uri="{9D8B030D-6E8A-4147-A177-3AD203B41FA5}">
                      <a16:colId xmlns:a16="http://schemas.microsoft.com/office/drawing/2014/main" val="20001"/>
                    </a:ext>
                  </a:extLst>
                </a:gridCol>
              </a:tblGrid>
              <a:tr h="530735">
                <a:tc>
                  <a:txBody>
                    <a:bodyPr/>
                    <a:lstStyle/>
                    <a:p>
                      <a:pPr algn="ctr"/>
                      <a:r>
                        <a:rPr lang="en-GB" sz="1800" noProof="0" dirty="0">
                          <a:solidFill>
                            <a:schemeClr val="bg1"/>
                          </a:solidFill>
                        </a:rPr>
                        <a:t>POLICY</a:t>
                      </a:r>
                    </a:p>
                  </a:txBody>
                  <a:tcPr anchor="ctr">
                    <a:lnL>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71A522"/>
                    </a:solidFill>
                  </a:tcPr>
                </a:tc>
                <a:tc>
                  <a:txBody>
                    <a:bodyPr/>
                    <a:lstStyle/>
                    <a:p>
                      <a:pPr algn="ctr"/>
                      <a:r>
                        <a:rPr lang="en-GB" sz="1800" noProof="0" dirty="0">
                          <a:solidFill>
                            <a:schemeClr val="bg1"/>
                          </a:solidFill>
                        </a:rPr>
                        <a:t>EXAMPLES</a:t>
                      </a:r>
                    </a:p>
                  </a:txBody>
                  <a:tcPr anchor="ctr">
                    <a:lnL w="19050" cap="flat" cmpd="sng" algn="ctr">
                      <a:solidFill>
                        <a:schemeClr val="bg1"/>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solidFill>
                      <a:srgbClr val="71A522"/>
                    </a:solidFill>
                  </a:tcPr>
                </a:tc>
                <a:extLst>
                  <a:ext uri="{0D108BD9-81ED-4DB2-BD59-A6C34878D82A}">
                    <a16:rowId xmlns:a16="http://schemas.microsoft.com/office/drawing/2014/main" val="10000"/>
                  </a:ext>
                </a:extLst>
              </a:tr>
              <a:tr h="683739">
                <a:tc>
                  <a:txBody>
                    <a:bodyPr/>
                    <a:lstStyle/>
                    <a:p>
                      <a:pPr marL="0" indent="0">
                        <a:buFont typeface="Arial"/>
                        <a:buNone/>
                      </a:pPr>
                      <a:r>
                        <a:rPr lang="en-GB" sz="1500" noProof="0" dirty="0"/>
                        <a:t>Green investment</a:t>
                      </a:r>
                      <a:endParaRPr lang="en-GB" sz="1500" b="1" noProof="0" dirty="0">
                        <a:solidFill>
                          <a:srgbClr val="000000"/>
                        </a:solidFill>
                      </a:endParaRPr>
                    </a:p>
                  </a:txBody>
                  <a:tcPr anchor="ctr">
                    <a:lnT w="12700" cmpd="sng">
                      <a:noFill/>
                    </a:lnT>
                    <a:solidFill>
                      <a:srgbClr val="DCF2BC">
                        <a:alpha val="20000"/>
                      </a:srgbClr>
                    </a:solidFill>
                  </a:tcPr>
                </a:tc>
                <a:tc>
                  <a:txBody>
                    <a:bodyPr/>
                    <a:lstStyle/>
                    <a:p>
                      <a:pPr marL="285750" indent="-285750">
                        <a:buClr>
                          <a:srgbClr val="71A522"/>
                        </a:buClr>
                        <a:buSzPct val="100000"/>
                        <a:buFont typeface="Arial"/>
                        <a:buChar char="•"/>
                      </a:pPr>
                      <a:r>
                        <a:rPr lang="en-GB" sz="1500" noProof="0" dirty="0"/>
                        <a:t>R&amp;D Investment (% of GDP)</a:t>
                      </a:r>
                    </a:p>
                    <a:p>
                      <a:pPr marL="285750" indent="-285750">
                        <a:buClr>
                          <a:srgbClr val="71A522"/>
                        </a:buClr>
                        <a:buSzPct val="100000"/>
                        <a:buFont typeface="Arial"/>
                        <a:buChar char="•"/>
                      </a:pPr>
                      <a:r>
                        <a:rPr lang="en-GB" sz="1500" noProof="0" dirty="0"/>
                        <a:t>EGSS Investment </a:t>
                      </a:r>
                      <a:r>
                        <a:rPr lang="en-GB" sz="1500" u="none" strike="noStrike" kern="1200" baseline="0" dirty="0"/>
                        <a:t>($/year)</a:t>
                      </a:r>
                      <a:endParaRPr lang="en-GB" sz="1500" noProof="0" dirty="0">
                        <a:solidFill>
                          <a:srgbClr val="000000"/>
                        </a:solidFill>
                      </a:endParaRPr>
                    </a:p>
                  </a:txBody>
                  <a:tcPr anchor="ctr">
                    <a:lnT w="12700" cmpd="sng">
                      <a:noFill/>
                    </a:lnT>
                    <a:solidFill>
                      <a:srgbClr val="DCF2BC">
                        <a:alpha val="20000"/>
                      </a:srgbClr>
                    </a:solidFill>
                  </a:tcPr>
                </a:tc>
                <a:extLst>
                  <a:ext uri="{0D108BD9-81ED-4DB2-BD59-A6C34878D82A}">
                    <a16:rowId xmlns:a16="http://schemas.microsoft.com/office/drawing/2014/main" val="10001"/>
                  </a:ext>
                </a:extLst>
              </a:tr>
              <a:tr h="922638">
                <a:tc>
                  <a:txBody>
                    <a:bodyPr/>
                    <a:lstStyle/>
                    <a:p>
                      <a:pPr marL="0" indent="0">
                        <a:buFont typeface="Arial"/>
                        <a:buNone/>
                      </a:pPr>
                      <a:r>
                        <a:rPr lang="en-GB" sz="1500" noProof="0" dirty="0"/>
                        <a:t>Fiscal reform</a:t>
                      </a:r>
                      <a:endParaRPr lang="en-GB" sz="1500" b="1" noProof="0" dirty="0">
                        <a:solidFill>
                          <a:srgbClr val="000000"/>
                        </a:solidFill>
                      </a:endParaRPr>
                    </a:p>
                  </a:txBody>
                  <a:tcPr anchor="ctr"/>
                </a:tc>
                <a:tc>
                  <a:txBody>
                    <a:bodyPr/>
                    <a:lstStyle/>
                    <a:p>
                      <a:pPr marL="285750" indent="-285750">
                        <a:buClr>
                          <a:srgbClr val="71A522"/>
                        </a:buClr>
                        <a:buSzPct val="100000"/>
                        <a:buFont typeface="Arial"/>
                        <a:buChar char="•"/>
                      </a:pPr>
                      <a:r>
                        <a:rPr lang="en-GB" sz="1500" u="none" strike="noStrike" kern="1200" baseline="0" dirty="0"/>
                        <a:t>Fossil fuel, water and fishery subsidies ($ or %)</a:t>
                      </a:r>
                    </a:p>
                    <a:p>
                      <a:pPr marL="285750" indent="-285750">
                        <a:buClr>
                          <a:srgbClr val="71A522"/>
                        </a:buClr>
                        <a:buSzPct val="100000"/>
                        <a:buFont typeface="Arial"/>
                        <a:buChar char="•"/>
                      </a:pPr>
                      <a:r>
                        <a:rPr lang="en-GB" sz="1500" u="none" strike="noStrike" kern="1200" baseline="0" dirty="0"/>
                        <a:t>Fossil fuel taxation ($ or %)</a:t>
                      </a:r>
                    </a:p>
                    <a:p>
                      <a:pPr marL="285750" indent="-285750">
                        <a:buClr>
                          <a:srgbClr val="71A522"/>
                        </a:buClr>
                        <a:buSzPct val="100000"/>
                        <a:buFont typeface="Arial"/>
                        <a:buChar char="•"/>
                      </a:pPr>
                      <a:r>
                        <a:rPr lang="en-GB" sz="1500" u="none" strike="noStrike" kern="1200" baseline="0" dirty="0"/>
                        <a:t>Renewable energy incentive ($ or %)</a:t>
                      </a:r>
                      <a:endParaRPr lang="en-GB" sz="1500" b="0" i="0" u="none" strike="noStrike" kern="1200" baseline="0" dirty="0">
                        <a:solidFill>
                          <a:schemeClr val="dk1"/>
                        </a:solidFill>
                        <a:latin typeface="+mn-lt"/>
                        <a:ea typeface="+mn-ea"/>
                        <a:cs typeface="+mn-cs"/>
                      </a:endParaRPr>
                    </a:p>
                  </a:txBody>
                  <a:tcPr anchor="ctr"/>
                </a:tc>
                <a:extLst>
                  <a:ext uri="{0D108BD9-81ED-4DB2-BD59-A6C34878D82A}">
                    <a16:rowId xmlns:a16="http://schemas.microsoft.com/office/drawing/2014/main" val="10002"/>
                  </a:ext>
                </a:extLst>
              </a:tr>
              <a:tr h="671938">
                <a:tc>
                  <a:txBody>
                    <a:bodyPr/>
                    <a:lstStyle/>
                    <a:p>
                      <a:pPr marL="0" indent="0">
                        <a:buFont typeface="Arial"/>
                        <a:buNone/>
                      </a:pPr>
                      <a:r>
                        <a:rPr lang="en-GB" sz="1500" noProof="0" dirty="0"/>
                        <a:t>Pricing</a:t>
                      </a:r>
                      <a:endParaRPr lang="en-GB" sz="1500" b="1" noProof="0" dirty="0">
                        <a:solidFill>
                          <a:srgbClr val="000000"/>
                        </a:solidFill>
                      </a:endParaRPr>
                    </a:p>
                  </a:txBody>
                  <a:tcPr anchor="ctr">
                    <a:solidFill>
                      <a:srgbClr val="DCF2BC">
                        <a:alpha val="20000"/>
                      </a:srgbClr>
                    </a:solidFill>
                  </a:tcPr>
                </a:tc>
                <a:tc>
                  <a:txBody>
                    <a:bodyPr/>
                    <a:lstStyle/>
                    <a:p>
                      <a:pPr marL="285750" marR="0" indent="-285750" algn="l" defTabSz="457200" rtl="0" eaLnBrk="1" fontAlgn="auto" latinLnBrk="0" hangingPunct="1">
                        <a:lnSpc>
                          <a:spcPct val="100000"/>
                        </a:lnSpc>
                        <a:spcBef>
                          <a:spcPts val="0"/>
                        </a:spcBef>
                        <a:spcAft>
                          <a:spcPts val="0"/>
                        </a:spcAft>
                        <a:buClr>
                          <a:srgbClr val="71A522"/>
                        </a:buClr>
                        <a:buSzPct val="100000"/>
                        <a:buFont typeface="Arial"/>
                        <a:buChar char="•"/>
                        <a:tabLst/>
                        <a:defRPr/>
                      </a:pPr>
                      <a:r>
                        <a:rPr lang="en-GB" sz="1500" u="none" strike="noStrike" kern="1200" baseline="0" dirty="0"/>
                        <a:t>Carbon price ($/ton)</a:t>
                      </a:r>
                    </a:p>
                    <a:p>
                      <a:pPr marL="285750" indent="-285750">
                        <a:buClr>
                          <a:srgbClr val="71A522"/>
                        </a:buClr>
                        <a:buSzPct val="100000"/>
                        <a:buFont typeface="Arial"/>
                        <a:buChar char="•"/>
                      </a:pPr>
                      <a:r>
                        <a:rPr lang="en-GB" sz="1500" u="none" strike="noStrike" kern="1200" baseline="0" dirty="0"/>
                        <a:t>Value of ecosystem services (e.g. water provision)</a:t>
                      </a:r>
                      <a:endParaRPr lang="en-GB" sz="1500" noProof="0" dirty="0">
                        <a:solidFill>
                          <a:srgbClr val="000000"/>
                        </a:solidFill>
                      </a:endParaRPr>
                    </a:p>
                  </a:txBody>
                  <a:tcPr anchor="ctr">
                    <a:solidFill>
                      <a:srgbClr val="DCF2BC">
                        <a:alpha val="20000"/>
                      </a:srgbClr>
                    </a:solidFill>
                  </a:tcPr>
                </a:tc>
                <a:extLst>
                  <a:ext uri="{0D108BD9-81ED-4DB2-BD59-A6C34878D82A}">
                    <a16:rowId xmlns:a16="http://schemas.microsoft.com/office/drawing/2014/main" val="10003"/>
                  </a:ext>
                </a:extLst>
              </a:tr>
              <a:tr h="691979">
                <a:tc>
                  <a:txBody>
                    <a:bodyPr/>
                    <a:lstStyle/>
                    <a:p>
                      <a:pPr marL="0" indent="0">
                        <a:buFont typeface="Arial"/>
                        <a:buNone/>
                      </a:pPr>
                      <a:r>
                        <a:rPr lang="en-GB" sz="1500" noProof="0" dirty="0"/>
                        <a:t>Green procurement</a:t>
                      </a:r>
                      <a:endParaRPr lang="en-GB" sz="1500" b="1" noProof="0" dirty="0">
                        <a:solidFill>
                          <a:srgbClr val="000000"/>
                        </a:solidFill>
                      </a:endParaRPr>
                    </a:p>
                  </a:txBody>
                  <a:tcPr anchor="ctr"/>
                </a:tc>
                <a:tc>
                  <a:txBody>
                    <a:bodyPr/>
                    <a:lstStyle/>
                    <a:p>
                      <a:pPr marL="285750" lvl="0" indent="-285750">
                        <a:buClr>
                          <a:srgbClr val="71A522"/>
                        </a:buClr>
                        <a:buSzPct val="100000"/>
                        <a:buFont typeface="Arial"/>
                        <a:buChar char="•"/>
                      </a:pPr>
                      <a:r>
                        <a:rPr lang="en-GB" sz="1500" kern="1200" dirty="0">
                          <a:effectLst/>
                        </a:rPr>
                        <a:t>Expenditure in sustainable procurement ($/year and %)</a:t>
                      </a:r>
                      <a:endParaRPr lang="en-US" sz="1500" kern="1200" dirty="0">
                        <a:effectLst/>
                      </a:endParaRPr>
                    </a:p>
                    <a:p>
                      <a:pPr marL="285750" indent="-285750">
                        <a:buClr>
                          <a:srgbClr val="71A522"/>
                        </a:buClr>
                        <a:buSzPct val="100000"/>
                        <a:buFont typeface="Arial"/>
                        <a:buChar char="•"/>
                      </a:pPr>
                      <a:r>
                        <a:rPr lang="en-GB" sz="1500" kern="1200" dirty="0">
                          <a:effectLst/>
                        </a:rPr>
                        <a:t>CO</a:t>
                      </a:r>
                      <a:r>
                        <a:rPr lang="en-GB" sz="1500" kern="1200" baseline="-25000" dirty="0">
                          <a:effectLst/>
                        </a:rPr>
                        <a:t>2</a:t>
                      </a:r>
                      <a:r>
                        <a:rPr lang="en-GB" sz="1500" kern="1200" dirty="0">
                          <a:effectLst/>
                        </a:rPr>
                        <a:t> and material productivity of government operations (ton/$)</a:t>
                      </a:r>
                      <a:r>
                        <a:rPr lang="en-US" sz="1500" dirty="0">
                          <a:effectLst/>
                        </a:rPr>
                        <a:t> </a:t>
                      </a:r>
                      <a:endParaRPr lang="en-GB" sz="1500" noProof="0" dirty="0">
                        <a:solidFill>
                          <a:srgbClr val="000000"/>
                        </a:solidFill>
                      </a:endParaRPr>
                    </a:p>
                  </a:txBody>
                  <a:tcPr anchor="ctr"/>
                </a:tc>
                <a:extLst>
                  <a:ext uri="{0D108BD9-81ED-4DB2-BD59-A6C34878D82A}">
                    <a16:rowId xmlns:a16="http://schemas.microsoft.com/office/drawing/2014/main" val="10004"/>
                  </a:ext>
                </a:extLst>
              </a:tr>
              <a:tr h="693946">
                <a:tc>
                  <a:txBody>
                    <a:bodyPr/>
                    <a:lstStyle/>
                    <a:p>
                      <a:pPr marL="0" indent="0">
                        <a:buFont typeface="Arial"/>
                        <a:buNone/>
                      </a:pPr>
                      <a:r>
                        <a:rPr lang="en-GB" sz="1500" noProof="0" dirty="0"/>
                        <a:t>Green job skills training</a:t>
                      </a:r>
                      <a:endParaRPr lang="en-GB" sz="1500" b="1" noProof="0" dirty="0">
                        <a:solidFill>
                          <a:srgbClr val="000000"/>
                        </a:solidFill>
                      </a:endParaRPr>
                    </a:p>
                  </a:txBody>
                  <a:tcPr anchor="ctr">
                    <a:lnB w="19050" cap="flat" cmpd="sng" algn="ctr">
                      <a:solidFill>
                        <a:srgbClr val="71A522"/>
                      </a:solidFill>
                      <a:prstDash val="solid"/>
                      <a:round/>
                      <a:headEnd type="none" w="med" len="med"/>
                      <a:tailEnd type="none" w="med" len="med"/>
                    </a:lnB>
                    <a:solidFill>
                      <a:srgbClr val="DCF2BC">
                        <a:alpha val="20000"/>
                      </a:srgbClr>
                    </a:solidFill>
                  </a:tcPr>
                </a:tc>
                <a:tc>
                  <a:txBody>
                    <a:bodyPr/>
                    <a:lstStyle/>
                    <a:p>
                      <a:pPr marL="285750" lvl="0" indent="-285750">
                        <a:buClr>
                          <a:srgbClr val="71A522"/>
                        </a:buClr>
                        <a:buSzPct val="100000"/>
                        <a:buFont typeface="Arial"/>
                        <a:buChar char="•"/>
                      </a:pPr>
                      <a:r>
                        <a:rPr lang="en-GB" sz="1500" kern="1200" dirty="0">
                          <a:effectLst/>
                        </a:rPr>
                        <a:t>Training expenditure ($/year and % of GDP)</a:t>
                      </a:r>
                      <a:endParaRPr lang="en-US" sz="1500" kern="1200" dirty="0">
                        <a:effectLst/>
                      </a:endParaRPr>
                    </a:p>
                    <a:p>
                      <a:pPr marL="285750" indent="-285750">
                        <a:buClr>
                          <a:srgbClr val="71A522"/>
                        </a:buClr>
                        <a:buSzPct val="100000"/>
                        <a:buFont typeface="Arial"/>
                        <a:buChar char="•"/>
                      </a:pPr>
                      <a:r>
                        <a:rPr lang="en-GB" sz="1500" kern="1200" dirty="0">
                          <a:effectLst/>
                        </a:rPr>
                        <a:t>Number of people trained (people/year)</a:t>
                      </a:r>
                      <a:r>
                        <a:rPr lang="en-US" sz="1500" dirty="0">
                          <a:effectLst/>
                        </a:rPr>
                        <a:t> </a:t>
                      </a:r>
                      <a:endParaRPr lang="en-GB" sz="1500" noProof="0" dirty="0">
                        <a:solidFill>
                          <a:srgbClr val="000000"/>
                        </a:solidFill>
                      </a:endParaRPr>
                    </a:p>
                  </a:txBody>
                  <a:tcPr anchor="ctr">
                    <a:lnB w="19050" cap="flat" cmpd="sng" algn="ctr">
                      <a:solidFill>
                        <a:srgbClr val="71A522"/>
                      </a:solidFill>
                      <a:prstDash val="solid"/>
                      <a:round/>
                      <a:headEnd type="none" w="med" len="med"/>
                      <a:tailEnd type="none" w="med" len="med"/>
                    </a:lnB>
                    <a:solidFill>
                      <a:srgbClr val="DCF2BC">
                        <a:alpha val="20000"/>
                      </a:srgbClr>
                    </a:solidFill>
                  </a:tcPr>
                </a:tc>
                <a:extLst>
                  <a:ext uri="{0D108BD9-81ED-4DB2-BD59-A6C34878D82A}">
                    <a16:rowId xmlns:a16="http://schemas.microsoft.com/office/drawing/2014/main" val="10005"/>
                  </a:ext>
                </a:extLst>
              </a:tr>
            </a:tbl>
          </a:graphicData>
        </a:graphic>
      </p:graphicFrame>
      <p:sp>
        <p:nvSpPr>
          <p:cNvPr id="4" name="Titolo 1"/>
          <p:cNvSpPr>
            <a:spLocks noGrp="1"/>
          </p:cNvSpPr>
          <p:nvPr>
            <p:ph type="title"/>
          </p:nvPr>
        </p:nvSpPr>
        <p:spPr>
          <a:xfrm>
            <a:off x="407988" y="1063499"/>
            <a:ext cx="11412537" cy="452263"/>
          </a:xfrm>
        </p:spPr>
        <p:txBody>
          <a:bodyPr>
            <a:normAutofit/>
          </a:bodyPr>
          <a:lstStyle/>
          <a:p>
            <a:r>
              <a:rPr lang="en-US" sz="2400" dirty="0"/>
              <a:t>EXAMPLES OF INDICATORS FOR POLICY FORMULATION</a:t>
            </a:r>
          </a:p>
        </p:txBody>
      </p:sp>
      <p:sp>
        <p:nvSpPr>
          <p:cNvPr id="5" name="Slide Number Placeholder 4">
            <a:extLst>
              <a:ext uri="{FF2B5EF4-FFF2-40B4-BE49-F238E27FC236}">
                <a16:creationId xmlns:a16="http://schemas.microsoft.com/office/drawing/2014/main" id="{769B4236-5F9D-7246-9465-E24F787B6B69}"/>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26</a:t>
            </a:fld>
            <a:endParaRPr lang="en-US" sz="1100" noProof="0" dirty="0"/>
          </a:p>
        </p:txBody>
      </p:sp>
      <p:sp>
        <p:nvSpPr>
          <p:cNvPr id="6" name="Date Placeholder 3">
            <a:extLst>
              <a:ext uri="{FF2B5EF4-FFF2-40B4-BE49-F238E27FC236}">
                <a16:creationId xmlns:a16="http://schemas.microsoft.com/office/drawing/2014/main" id="{117D9D3E-5E17-1443-992A-2FAD08282B2B}"/>
              </a:ext>
            </a:extLst>
          </p:cNvPr>
          <p:cNvSpPr>
            <a:spLocks noGrp="1"/>
          </p:cNvSpPr>
          <p:nvPr>
            <p:ph type="dt" sz="half" idx="11"/>
          </p:nvPr>
        </p:nvSpPr>
        <p:spPr>
          <a:xfrm>
            <a:off x="418068" y="6356350"/>
            <a:ext cx="3664075" cy="365125"/>
          </a:xfrm>
        </p:spPr>
        <p:txBody>
          <a:bodyPr/>
          <a:lstStyle/>
          <a:p>
            <a:r>
              <a:rPr lang="en-US" sz="1100" dirty="0"/>
              <a:t>Module 2, Section 3: Policy Formulation</a:t>
            </a:r>
            <a:endParaRPr lang="en-US" sz="1050" noProof="0" dirty="0"/>
          </a:p>
        </p:txBody>
      </p:sp>
    </p:spTree>
    <p:extLst>
      <p:ext uri="{BB962C8B-B14F-4D97-AF65-F5344CB8AC3E}">
        <p14:creationId xmlns:p14="http://schemas.microsoft.com/office/powerpoint/2010/main" val="6848068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sz="quarter" idx="10"/>
          </p:nvPr>
        </p:nvSpPr>
        <p:spPr>
          <a:xfrm>
            <a:off x="1222995" y="3608131"/>
            <a:ext cx="3870853" cy="1329755"/>
          </a:xfrm>
          <a:prstGeom prst="rect">
            <a:avLst/>
          </a:prstGeom>
        </p:spPr>
        <p:txBody>
          <a:bodyPr>
            <a:normAutofit/>
          </a:bodyPr>
          <a:lstStyle/>
          <a:p>
            <a:pPr indent="0">
              <a:buNone/>
            </a:pPr>
            <a:r>
              <a:rPr lang="en-US" sz="1800" dirty="0"/>
              <a:t>Establish targeted, measurable, ambitious, while achievable or realistic, and time-bound (SMART) objectives. </a:t>
            </a:r>
            <a:endParaRPr lang="it-IT" sz="1400" dirty="0"/>
          </a:p>
        </p:txBody>
      </p:sp>
      <p:sp>
        <p:nvSpPr>
          <p:cNvPr id="4" name="Titolo 1">
            <a:extLst>
              <a:ext uri="{FF2B5EF4-FFF2-40B4-BE49-F238E27FC236}">
                <a16:creationId xmlns:a16="http://schemas.microsoft.com/office/drawing/2014/main" id="{5F56560A-8407-9A48-8E2B-F9C964266939}"/>
              </a:ext>
            </a:extLst>
          </p:cNvPr>
          <p:cNvSpPr txBox="1">
            <a:spLocks/>
          </p:cNvSpPr>
          <p:nvPr/>
        </p:nvSpPr>
        <p:spPr>
          <a:xfrm>
            <a:off x="1441305" y="1272055"/>
            <a:ext cx="10342707" cy="477244"/>
          </a:xfrm>
          <a:prstGeom prst="rect">
            <a:avLst/>
          </a:prstGeom>
        </p:spPr>
        <p:txBody>
          <a:bodyPr vert="horz" lIns="0" tIns="46800" rIns="0" bIns="45720" rtlCol="0" anchor="t">
            <a:normAutofit/>
          </a:bodyPr>
          <a:lstStyle>
            <a:lvl1pPr algn="l" defTabSz="914400" rtl="0" eaLnBrk="1" latinLnBrk="0" hangingPunct="1">
              <a:lnSpc>
                <a:spcPct val="90000"/>
              </a:lnSpc>
              <a:spcBef>
                <a:spcPct val="0"/>
              </a:spcBef>
              <a:buNone/>
              <a:defRPr sz="2800" b="1" kern="1200" baseline="0">
                <a:solidFill>
                  <a:srgbClr val="71A522"/>
                </a:solidFill>
                <a:latin typeface="+mj-lt"/>
                <a:ea typeface="+mj-ea"/>
                <a:cs typeface="+mj-cs"/>
              </a:defRPr>
            </a:lvl1pPr>
          </a:lstStyle>
          <a:p>
            <a:r>
              <a:rPr lang="en-US" sz="2400" dirty="0"/>
              <a:t>INDICATORS FOR POLICY IDENTIFICATION - STEPS</a:t>
            </a:r>
          </a:p>
        </p:txBody>
      </p:sp>
      <p:pic>
        <p:nvPicPr>
          <p:cNvPr id="6" name="Picture 5">
            <a:extLst>
              <a:ext uri="{FF2B5EF4-FFF2-40B4-BE49-F238E27FC236}">
                <a16:creationId xmlns:a16="http://schemas.microsoft.com/office/drawing/2014/main" id="{A3BB5E32-7F68-D847-A76A-F2A17CB454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7988" y="1128151"/>
            <a:ext cx="781050" cy="685800"/>
          </a:xfrm>
          <a:prstGeom prst="rect">
            <a:avLst/>
          </a:prstGeom>
        </p:spPr>
      </p:pic>
      <p:grpSp>
        <p:nvGrpSpPr>
          <p:cNvPr id="7" name="Group 6">
            <a:extLst>
              <a:ext uri="{FF2B5EF4-FFF2-40B4-BE49-F238E27FC236}">
                <a16:creationId xmlns:a16="http://schemas.microsoft.com/office/drawing/2014/main" id="{5B4E4EEC-9B6B-9C43-A025-3068CC457723}"/>
              </a:ext>
            </a:extLst>
          </p:cNvPr>
          <p:cNvGrpSpPr/>
          <p:nvPr/>
        </p:nvGrpSpPr>
        <p:grpSpPr>
          <a:xfrm>
            <a:off x="2557359" y="3035492"/>
            <a:ext cx="411417" cy="411417"/>
            <a:chOff x="1166951" y="3038123"/>
            <a:chExt cx="411417" cy="411417"/>
          </a:xfrm>
        </p:grpSpPr>
        <p:sp>
          <p:nvSpPr>
            <p:cNvPr id="8" name="Oval 7">
              <a:extLst>
                <a:ext uri="{FF2B5EF4-FFF2-40B4-BE49-F238E27FC236}">
                  <a16:creationId xmlns:a16="http://schemas.microsoft.com/office/drawing/2014/main" id="{F682681A-F19D-134F-8F97-8E4E96EA0C7B}"/>
                </a:ext>
              </a:extLst>
            </p:cNvPr>
            <p:cNvSpPr/>
            <p:nvPr/>
          </p:nvSpPr>
          <p:spPr>
            <a:xfrm>
              <a:off x="1166951" y="3038123"/>
              <a:ext cx="411417" cy="411417"/>
            </a:xfrm>
            <a:prstGeom prst="ellipse">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9" name="TextBox 8">
              <a:extLst>
                <a:ext uri="{FF2B5EF4-FFF2-40B4-BE49-F238E27FC236}">
                  <a16:creationId xmlns:a16="http://schemas.microsoft.com/office/drawing/2014/main" id="{4DDA3C73-B610-6948-A326-86B8C5102DBA}"/>
                </a:ext>
              </a:extLst>
            </p:cNvPr>
            <p:cNvSpPr txBox="1"/>
            <p:nvPr/>
          </p:nvSpPr>
          <p:spPr>
            <a:xfrm>
              <a:off x="1206131" y="3049430"/>
              <a:ext cx="289892" cy="400110"/>
            </a:xfrm>
            <a:prstGeom prst="rect">
              <a:avLst/>
            </a:prstGeom>
            <a:noFill/>
          </p:spPr>
          <p:txBody>
            <a:bodyPr wrap="square" rtlCol="0">
              <a:spAutoFit/>
            </a:bodyPr>
            <a:lstStyle/>
            <a:p>
              <a:r>
                <a:rPr lang="en-BR" sz="2000" b="1" dirty="0">
                  <a:solidFill>
                    <a:schemeClr val="bg1"/>
                  </a:solidFill>
                </a:rPr>
                <a:t>1</a:t>
              </a:r>
            </a:p>
          </p:txBody>
        </p:sp>
      </p:grpSp>
      <p:grpSp>
        <p:nvGrpSpPr>
          <p:cNvPr id="11" name="Group 10">
            <a:extLst>
              <a:ext uri="{FF2B5EF4-FFF2-40B4-BE49-F238E27FC236}">
                <a16:creationId xmlns:a16="http://schemas.microsoft.com/office/drawing/2014/main" id="{DAF332BF-DC66-9140-A995-8F6036E42373}"/>
              </a:ext>
            </a:extLst>
          </p:cNvPr>
          <p:cNvGrpSpPr/>
          <p:nvPr/>
        </p:nvGrpSpPr>
        <p:grpSpPr>
          <a:xfrm>
            <a:off x="5444436" y="3253316"/>
            <a:ext cx="347536" cy="1437827"/>
            <a:chOff x="2872509" y="3377656"/>
            <a:chExt cx="347536" cy="1437827"/>
          </a:xfrm>
        </p:grpSpPr>
        <p:cxnSp>
          <p:nvCxnSpPr>
            <p:cNvPr id="12" name="Straight Connector 11">
              <a:extLst>
                <a:ext uri="{FF2B5EF4-FFF2-40B4-BE49-F238E27FC236}">
                  <a16:creationId xmlns:a16="http://schemas.microsoft.com/office/drawing/2014/main" id="{F71D6313-F289-5146-A9FE-83BCA2E99B41}"/>
                </a:ext>
              </a:extLst>
            </p:cNvPr>
            <p:cNvCxnSpPr>
              <a:cxnSpLocks/>
            </p:cNvCxnSpPr>
            <p:nvPr/>
          </p:nvCxnSpPr>
          <p:spPr>
            <a:xfrm>
              <a:off x="2872509" y="3377656"/>
              <a:ext cx="345826" cy="719308"/>
            </a:xfrm>
            <a:prstGeom prst="line">
              <a:avLst/>
            </a:prstGeom>
            <a:ln w="381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9713AC1-F8B4-3D48-BDF7-CC9A6C77AB4B}"/>
                </a:ext>
              </a:extLst>
            </p:cNvPr>
            <p:cNvCxnSpPr>
              <a:cxnSpLocks/>
            </p:cNvCxnSpPr>
            <p:nvPr/>
          </p:nvCxnSpPr>
          <p:spPr>
            <a:xfrm flipH="1">
              <a:off x="2872509" y="4102852"/>
              <a:ext cx="347536" cy="712631"/>
            </a:xfrm>
            <a:prstGeom prst="line">
              <a:avLst/>
            </a:prstGeom>
            <a:ln w="381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773E3EF8-AD00-DF4F-9225-2D25FC9DA5FC}"/>
              </a:ext>
            </a:extLst>
          </p:cNvPr>
          <p:cNvGrpSpPr/>
          <p:nvPr/>
        </p:nvGrpSpPr>
        <p:grpSpPr>
          <a:xfrm>
            <a:off x="8758236" y="3035492"/>
            <a:ext cx="411417" cy="411417"/>
            <a:chOff x="3876399" y="3049430"/>
            <a:chExt cx="411417" cy="411417"/>
          </a:xfrm>
        </p:grpSpPr>
        <p:sp>
          <p:nvSpPr>
            <p:cNvPr id="24" name="Oval 23">
              <a:extLst>
                <a:ext uri="{FF2B5EF4-FFF2-40B4-BE49-F238E27FC236}">
                  <a16:creationId xmlns:a16="http://schemas.microsoft.com/office/drawing/2014/main" id="{7B4EF5D8-6DFA-6A47-B773-C85CCA157D57}"/>
                </a:ext>
              </a:extLst>
            </p:cNvPr>
            <p:cNvSpPr/>
            <p:nvPr/>
          </p:nvSpPr>
          <p:spPr>
            <a:xfrm>
              <a:off x="3876399" y="3049430"/>
              <a:ext cx="411417" cy="411417"/>
            </a:xfrm>
            <a:prstGeom prst="ellipse">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25" name="TextBox 24">
              <a:extLst>
                <a:ext uri="{FF2B5EF4-FFF2-40B4-BE49-F238E27FC236}">
                  <a16:creationId xmlns:a16="http://schemas.microsoft.com/office/drawing/2014/main" id="{11FB3AD8-9B59-564D-AE80-9117D9811196}"/>
                </a:ext>
              </a:extLst>
            </p:cNvPr>
            <p:cNvSpPr txBox="1"/>
            <p:nvPr/>
          </p:nvSpPr>
          <p:spPr>
            <a:xfrm>
              <a:off x="3915579" y="3060737"/>
              <a:ext cx="289892" cy="400110"/>
            </a:xfrm>
            <a:prstGeom prst="rect">
              <a:avLst/>
            </a:prstGeom>
            <a:noFill/>
          </p:spPr>
          <p:txBody>
            <a:bodyPr wrap="square" rtlCol="0">
              <a:spAutoFit/>
            </a:bodyPr>
            <a:lstStyle/>
            <a:p>
              <a:r>
                <a:rPr lang="en-BR" sz="2000" b="1" dirty="0">
                  <a:solidFill>
                    <a:schemeClr val="bg1"/>
                  </a:solidFill>
                </a:rPr>
                <a:t>2</a:t>
              </a:r>
            </a:p>
          </p:txBody>
        </p:sp>
      </p:grpSp>
      <p:sp>
        <p:nvSpPr>
          <p:cNvPr id="36" name="Slide Number Placeholder 4">
            <a:extLst>
              <a:ext uri="{FF2B5EF4-FFF2-40B4-BE49-F238E27FC236}">
                <a16:creationId xmlns:a16="http://schemas.microsoft.com/office/drawing/2014/main" id="{E7138DD8-6FC1-6D43-A7FD-64693AC69390}"/>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27</a:t>
            </a:fld>
            <a:endParaRPr lang="en-US" sz="1100" noProof="0" dirty="0"/>
          </a:p>
        </p:txBody>
      </p:sp>
      <p:sp>
        <p:nvSpPr>
          <p:cNvPr id="37" name="Date Placeholder 3">
            <a:extLst>
              <a:ext uri="{FF2B5EF4-FFF2-40B4-BE49-F238E27FC236}">
                <a16:creationId xmlns:a16="http://schemas.microsoft.com/office/drawing/2014/main" id="{0116A451-49C7-F845-84E8-C5CC3ADA2940}"/>
              </a:ext>
            </a:extLst>
          </p:cNvPr>
          <p:cNvSpPr>
            <a:spLocks noGrp="1"/>
          </p:cNvSpPr>
          <p:nvPr>
            <p:ph type="dt" sz="half" idx="11"/>
          </p:nvPr>
        </p:nvSpPr>
        <p:spPr>
          <a:xfrm>
            <a:off x="418068" y="6356350"/>
            <a:ext cx="3664075" cy="365125"/>
          </a:xfrm>
        </p:spPr>
        <p:txBody>
          <a:bodyPr/>
          <a:lstStyle/>
          <a:p>
            <a:r>
              <a:rPr lang="en-US" sz="1100" dirty="0"/>
              <a:t>Module 2, Section 3: Policy Formulation</a:t>
            </a:r>
            <a:endParaRPr lang="en-US" sz="1050" noProof="0" dirty="0"/>
          </a:p>
        </p:txBody>
      </p:sp>
      <p:sp>
        <p:nvSpPr>
          <p:cNvPr id="39" name="Rectangle 38">
            <a:extLst>
              <a:ext uri="{FF2B5EF4-FFF2-40B4-BE49-F238E27FC236}">
                <a16:creationId xmlns:a16="http://schemas.microsoft.com/office/drawing/2014/main" id="{A61E6350-1112-7D40-A83D-1EFE154CB4C9}"/>
              </a:ext>
            </a:extLst>
          </p:cNvPr>
          <p:cNvSpPr/>
          <p:nvPr/>
        </p:nvSpPr>
        <p:spPr>
          <a:xfrm>
            <a:off x="6868543" y="3534345"/>
            <a:ext cx="4959404" cy="1477328"/>
          </a:xfrm>
          <a:prstGeom prst="rect">
            <a:avLst/>
          </a:prstGeom>
        </p:spPr>
        <p:txBody>
          <a:bodyPr wrap="square">
            <a:spAutoFit/>
          </a:bodyPr>
          <a:lstStyle/>
          <a:p>
            <a:pPr indent="0">
              <a:buNone/>
            </a:pPr>
            <a:r>
              <a:rPr lang="en-US" dirty="0"/>
              <a:t>Analyze costs and benefits of available options, such as investments, and enabling conditions, including incentives or disincentives, regulations and social interventions.</a:t>
            </a:r>
            <a:endParaRPr lang="it-IT" sz="1400" dirty="0"/>
          </a:p>
        </p:txBody>
      </p:sp>
      <p:pic>
        <p:nvPicPr>
          <p:cNvPr id="40" name="Picture 39">
            <a:extLst>
              <a:ext uri="{FF2B5EF4-FFF2-40B4-BE49-F238E27FC236}">
                <a16:creationId xmlns:a16="http://schemas.microsoft.com/office/drawing/2014/main" id="{6A8773FA-08AD-5F49-B3DA-71673AB1AA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11004" y="5003069"/>
            <a:ext cx="457772" cy="457772"/>
          </a:xfrm>
          <a:prstGeom prst="rect">
            <a:avLst/>
          </a:prstGeom>
        </p:spPr>
      </p:pic>
      <p:pic>
        <p:nvPicPr>
          <p:cNvPr id="41" name="Picture 40">
            <a:extLst>
              <a:ext uri="{FF2B5EF4-FFF2-40B4-BE49-F238E27FC236}">
                <a16:creationId xmlns:a16="http://schemas.microsoft.com/office/drawing/2014/main" id="{2DD8628F-144A-7F4E-AB83-85ADEAA48DA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11881" y="5003069"/>
            <a:ext cx="457772" cy="457772"/>
          </a:xfrm>
          <a:prstGeom prst="rect">
            <a:avLst/>
          </a:prstGeom>
        </p:spPr>
      </p:pic>
    </p:spTree>
    <p:extLst>
      <p:ext uri="{BB962C8B-B14F-4D97-AF65-F5344CB8AC3E}">
        <p14:creationId xmlns:p14="http://schemas.microsoft.com/office/powerpoint/2010/main" val="13004035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contenuto 6"/>
          <p:cNvSpPr>
            <a:spLocks noGrp="1"/>
          </p:cNvSpPr>
          <p:nvPr>
            <p:ph sz="quarter" idx="10"/>
          </p:nvPr>
        </p:nvSpPr>
        <p:spPr>
          <a:xfrm>
            <a:off x="407988" y="2812148"/>
            <a:ext cx="6462369" cy="2396095"/>
          </a:xfrm>
          <a:prstGeom prst="rect">
            <a:avLst/>
          </a:prstGeom>
        </p:spPr>
        <p:txBody>
          <a:bodyPr>
            <a:normAutofit/>
          </a:bodyPr>
          <a:lstStyle/>
          <a:p>
            <a:pPr indent="0">
              <a:buNone/>
            </a:pPr>
            <a:r>
              <a:rPr lang="en-US" sz="1800" dirty="0"/>
              <a:t>Analyze indicators of sectoral and environmental issues.</a:t>
            </a:r>
          </a:p>
          <a:p>
            <a:pPr indent="0">
              <a:buNone/>
            </a:pPr>
            <a:endParaRPr lang="en-US" sz="1800" dirty="0"/>
          </a:p>
          <a:p>
            <a:pPr indent="0">
              <a:buNone/>
            </a:pPr>
            <a:r>
              <a:rPr lang="en-US" sz="1800" dirty="0"/>
              <a:t>Select target indicators tailored to the national context, with the help of existing global and regional targets: </a:t>
            </a:r>
          </a:p>
          <a:p>
            <a:pPr marL="1005750" lvl="1" indent="-285750"/>
            <a:endParaRPr lang="en-US" sz="1600" dirty="0"/>
          </a:p>
          <a:p>
            <a:pPr marL="1005750" lvl="1" indent="-285750"/>
            <a:r>
              <a:rPr lang="en-US" sz="1600" dirty="0"/>
              <a:t>Set specific targets to address the causes of the problem.</a:t>
            </a:r>
          </a:p>
          <a:p>
            <a:pPr marL="1005750" lvl="1" indent="-285750"/>
            <a:endParaRPr lang="en-US" sz="1600" dirty="0"/>
          </a:p>
          <a:p>
            <a:pPr marL="1005750" lvl="1" indent="-285750"/>
            <a:r>
              <a:rPr lang="en-US" sz="1600" dirty="0"/>
              <a:t>Set specific targets to reduce the impacts of the problem.</a:t>
            </a:r>
          </a:p>
        </p:txBody>
      </p:sp>
      <p:sp>
        <p:nvSpPr>
          <p:cNvPr id="4" name="Titolo 5">
            <a:extLst>
              <a:ext uri="{FF2B5EF4-FFF2-40B4-BE49-F238E27FC236}">
                <a16:creationId xmlns:a16="http://schemas.microsoft.com/office/drawing/2014/main" id="{7A8ED026-32E8-FB46-B5D3-924207720D78}"/>
              </a:ext>
            </a:extLst>
          </p:cNvPr>
          <p:cNvSpPr txBox="1">
            <a:spLocks/>
          </p:cNvSpPr>
          <p:nvPr/>
        </p:nvSpPr>
        <p:spPr>
          <a:xfrm>
            <a:off x="1019175" y="1075876"/>
            <a:ext cx="10804525" cy="954488"/>
          </a:xfrm>
          <a:prstGeom prst="rect">
            <a:avLst/>
          </a:prstGeom>
        </p:spPr>
        <p:txBody>
          <a:bodyPr vert="horz" lIns="0" tIns="46800" rIns="0" bIns="45720" rtlCol="0" anchor="t">
            <a:noAutofit/>
          </a:bodyPr>
          <a:lstStyle>
            <a:lvl1pPr algn="l" defTabSz="914400" rtl="0" eaLnBrk="1" latinLnBrk="0" hangingPunct="1">
              <a:lnSpc>
                <a:spcPct val="90000"/>
              </a:lnSpc>
              <a:spcBef>
                <a:spcPct val="0"/>
              </a:spcBef>
              <a:buNone/>
              <a:defRPr sz="2800" b="1" kern="1200" baseline="0">
                <a:solidFill>
                  <a:srgbClr val="71A522"/>
                </a:solidFill>
                <a:latin typeface="+mj-lt"/>
                <a:ea typeface="+mj-ea"/>
                <a:cs typeface="+mj-cs"/>
              </a:defRPr>
            </a:lvl1pPr>
          </a:lstStyle>
          <a:p>
            <a:r>
              <a:rPr lang="en-US" sz="2400" dirty="0"/>
              <a:t>STEP 1</a:t>
            </a:r>
            <a:br>
              <a:rPr lang="en-US" sz="2400" dirty="0"/>
            </a:br>
            <a:r>
              <a:rPr lang="en-US" sz="2400" b="0" dirty="0"/>
              <a:t>Identify desired outcomes: define policy objectives - Tasks</a:t>
            </a:r>
          </a:p>
        </p:txBody>
      </p:sp>
      <p:pic>
        <p:nvPicPr>
          <p:cNvPr id="8" name="Picture 7">
            <a:extLst>
              <a:ext uri="{FF2B5EF4-FFF2-40B4-BE49-F238E27FC236}">
                <a16:creationId xmlns:a16="http://schemas.microsoft.com/office/drawing/2014/main" id="{AB94DB45-087F-0543-8E1D-45C6011EA5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7988" y="1198818"/>
            <a:ext cx="465223" cy="465223"/>
          </a:xfrm>
          <a:prstGeom prst="rect">
            <a:avLst/>
          </a:prstGeom>
        </p:spPr>
      </p:pic>
      <p:sp>
        <p:nvSpPr>
          <p:cNvPr id="10" name="Slide Number Placeholder 4">
            <a:extLst>
              <a:ext uri="{FF2B5EF4-FFF2-40B4-BE49-F238E27FC236}">
                <a16:creationId xmlns:a16="http://schemas.microsoft.com/office/drawing/2014/main" id="{87771924-6D77-F24B-8CDA-F84C8C0FB262}"/>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28</a:t>
            </a:fld>
            <a:endParaRPr lang="en-US" sz="1100" noProof="0" dirty="0"/>
          </a:p>
        </p:txBody>
      </p:sp>
      <p:sp>
        <p:nvSpPr>
          <p:cNvPr id="11" name="Date Placeholder 3">
            <a:extLst>
              <a:ext uri="{FF2B5EF4-FFF2-40B4-BE49-F238E27FC236}">
                <a16:creationId xmlns:a16="http://schemas.microsoft.com/office/drawing/2014/main" id="{F78606F4-90DA-F449-97CE-957797646BCB}"/>
              </a:ext>
            </a:extLst>
          </p:cNvPr>
          <p:cNvSpPr>
            <a:spLocks noGrp="1"/>
          </p:cNvSpPr>
          <p:nvPr>
            <p:ph type="dt" sz="half" idx="11"/>
          </p:nvPr>
        </p:nvSpPr>
        <p:spPr>
          <a:xfrm>
            <a:off x="418068" y="6356350"/>
            <a:ext cx="3664075" cy="365125"/>
          </a:xfrm>
        </p:spPr>
        <p:txBody>
          <a:bodyPr/>
          <a:lstStyle/>
          <a:p>
            <a:r>
              <a:rPr lang="en-US" sz="1100" dirty="0"/>
              <a:t>Module 2, Section 3: Policy Formulation</a:t>
            </a:r>
            <a:endParaRPr lang="en-US" sz="1050" noProof="0" dirty="0"/>
          </a:p>
        </p:txBody>
      </p:sp>
      <p:pic>
        <p:nvPicPr>
          <p:cNvPr id="3" name="Picture 2" descr="A picture containing water, grass, view, mirror&#10;&#10;Description automatically generated">
            <a:extLst>
              <a:ext uri="{FF2B5EF4-FFF2-40B4-BE49-F238E27FC236}">
                <a16:creationId xmlns:a16="http://schemas.microsoft.com/office/drawing/2014/main" id="{5F53ECC3-204F-CC4E-97F2-2C340B31256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1149" b="4834"/>
          <a:stretch/>
        </p:blipFill>
        <p:spPr>
          <a:xfrm>
            <a:off x="7482469" y="2248030"/>
            <a:ext cx="4709531" cy="4609970"/>
          </a:xfrm>
          <a:prstGeom prst="rect">
            <a:avLst/>
          </a:prstGeom>
        </p:spPr>
      </p:pic>
      <p:sp>
        <p:nvSpPr>
          <p:cNvPr id="9" name="TextBox 8">
            <a:extLst>
              <a:ext uri="{FF2B5EF4-FFF2-40B4-BE49-F238E27FC236}">
                <a16:creationId xmlns:a16="http://schemas.microsoft.com/office/drawing/2014/main" id="{C5DC13A9-A0CB-0642-BAEF-3AEEBE6E5495}"/>
              </a:ext>
            </a:extLst>
          </p:cNvPr>
          <p:cNvSpPr txBox="1"/>
          <p:nvPr/>
        </p:nvSpPr>
        <p:spPr>
          <a:xfrm rot="16200000">
            <a:off x="11567970" y="4860191"/>
            <a:ext cx="1103586" cy="184666"/>
          </a:xfrm>
          <a:prstGeom prst="rect">
            <a:avLst/>
          </a:prstGeom>
          <a:noFill/>
        </p:spPr>
        <p:txBody>
          <a:bodyPr wrap="square" rtlCol="0">
            <a:spAutoFit/>
          </a:bodyPr>
          <a:lstStyle/>
          <a:p>
            <a:r>
              <a:rPr lang="en-BR" sz="600" dirty="0">
                <a:solidFill>
                  <a:schemeClr val="bg1"/>
                </a:solidFill>
                <a:effectLst>
                  <a:outerShdw blurRad="50800" dist="38100" dir="2700000" algn="tl" rotWithShape="0">
                    <a:prstClr val="black">
                      <a:alpha val="70000"/>
                    </a:prstClr>
                  </a:outerShdw>
                </a:effectLst>
              </a:rPr>
              <a:t>@shutterstock</a:t>
            </a:r>
          </a:p>
        </p:txBody>
      </p:sp>
    </p:spTree>
    <p:extLst>
      <p:ext uri="{BB962C8B-B14F-4D97-AF65-F5344CB8AC3E}">
        <p14:creationId xmlns:p14="http://schemas.microsoft.com/office/powerpoint/2010/main" val="20355148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contenuto 6"/>
          <p:cNvSpPr>
            <a:spLocks noGrp="1"/>
          </p:cNvSpPr>
          <p:nvPr>
            <p:ph sz="quarter" idx="4294967295"/>
          </p:nvPr>
        </p:nvSpPr>
        <p:spPr>
          <a:xfrm>
            <a:off x="407988" y="3015063"/>
            <a:ext cx="7071969" cy="1481695"/>
          </a:xfrm>
          <a:prstGeom prst="rect">
            <a:avLst/>
          </a:prstGeom>
        </p:spPr>
        <p:txBody>
          <a:bodyPr>
            <a:normAutofit/>
          </a:bodyPr>
          <a:lstStyle/>
          <a:p>
            <a:pPr marL="342900" indent="-342900"/>
            <a:r>
              <a:rPr lang="en-US" sz="2000" i="1" dirty="0"/>
              <a:t>What is the desired outcome that can be reached through investment and enabling policies?</a:t>
            </a:r>
          </a:p>
          <a:p>
            <a:pPr marL="342900" indent="-342900"/>
            <a:endParaRPr lang="en-US" sz="2000" dirty="0"/>
          </a:p>
          <a:p>
            <a:pPr marL="342900" indent="-342900"/>
            <a:r>
              <a:rPr lang="en-US" sz="2000" i="1" dirty="0"/>
              <a:t>What is the key target to be reached?</a:t>
            </a:r>
            <a:r>
              <a:rPr lang="en-US" sz="2000" dirty="0"/>
              <a:t> </a:t>
            </a:r>
          </a:p>
        </p:txBody>
      </p:sp>
      <p:sp>
        <p:nvSpPr>
          <p:cNvPr id="12" name="Date Placeholder 3">
            <a:extLst>
              <a:ext uri="{FF2B5EF4-FFF2-40B4-BE49-F238E27FC236}">
                <a16:creationId xmlns:a16="http://schemas.microsoft.com/office/drawing/2014/main" id="{1FDECDE8-18B0-6E4A-BADD-37B1FEBF9E86}"/>
              </a:ext>
            </a:extLst>
          </p:cNvPr>
          <p:cNvSpPr>
            <a:spLocks noGrp="1"/>
          </p:cNvSpPr>
          <p:nvPr>
            <p:ph type="dt" sz="half" idx="11"/>
          </p:nvPr>
        </p:nvSpPr>
        <p:spPr>
          <a:xfrm>
            <a:off x="418068" y="6356350"/>
            <a:ext cx="3664075" cy="365125"/>
          </a:xfrm>
        </p:spPr>
        <p:txBody>
          <a:bodyPr/>
          <a:lstStyle/>
          <a:p>
            <a:r>
              <a:rPr lang="en-US" sz="1100" dirty="0"/>
              <a:t>Module 2, Section 3: Policy Formulation</a:t>
            </a:r>
            <a:endParaRPr lang="en-US" sz="1050" noProof="0" dirty="0"/>
          </a:p>
        </p:txBody>
      </p:sp>
      <p:sp>
        <p:nvSpPr>
          <p:cNvPr id="13" name="Titolo 5">
            <a:extLst>
              <a:ext uri="{FF2B5EF4-FFF2-40B4-BE49-F238E27FC236}">
                <a16:creationId xmlns:a16="http://schemas.microsoft.com/office/drawing/2014/main" id="{724D90DE-00AA-DE49-975F-CB6F307AD7FE}"/>
              </a:ext>
            </a:extLst>
          </p:cNvPr>
          <p:cNvSpPr>
            <a:spLocks noGrp="1"/>
          </p:cNvSpPr>
          <p:nvPr>
            <p:ph type="title"/>
          </p:nvPr>
        </p:nvSpPr>
        <p:spPr>
          <a:xfrm>
            <a:off x="407988" y="1063499"/>
            <a:ext cx="11412537" cy="954488"/>
          </a:xfrm>
        </p:spPr>
        <p:txBody>
          <a:bodyPr/>
          <a:lstStyle/>
          <a:p>
            <a:r>
              <a:rPr lang="en-US" sz="2400" dirty="0"/>
              <a:t>KEY QUESTIONS</a:t>
            </a:r>
          </a:p>
        </p:txBody>
      </p:sp>
    </p:spTree>
    <p:extLst>
      <p:ext uri="{BB962C8B-B14F-4D97-AF65-F5344CB8AC3E}">
        <p14:creationId xmlns:p14="http://schemas.microsoft.com/office/powerpoint/2010/main" val="4081906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1">
            <a:extLst>
              <a:ext uri="{FF2B5EF4-FFF2-40B4-BE49-F238E27FC236}">
                <a16:creationId xmlns:a16="http://schemas.microsoft.com/office/drawing/2014/main" id="{495D3E05-B5D4-F24A-B67F-2A717500B381}"/>
              </a:ext>
            </a:extLst>
          </p:cNvPr>
          <p:cNvSpPr txBox="1">
            <a:spLocks/>
          </p:cNvSpPr>
          <p:nvPr/>
        </p:nvSpPr>
        <p:spPr>
          <a:xfrm>
            <a:off x="1019175" y="3127190"/>
            <a:ext cx="638640" cy="805024"/>
          </a:xfrm>
          <a:prstGeom prst="rect">
            <a:avLst/>
          </a:prstGeom>
        </p:spPr>
        <p:txBody>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buNone/>
            </a:pPr>
            <a:r>
              <a:rPr lang="en-US" sz="2800" b="1" dirty="0">
                <a:solidFill>
                  <a:srgbClr val="71A522"/>
                </a:solidFill>
              </a:rPr>
              <a:t>1</a:t>
            </a:r>
          </a:p>
        </p:txBody>
      </p:sp>
      <p:sp>
        <p:nvSpPr>
          <p:cNvPr id="9" name="Titel 2">
            <a:extLst>
              <a:ext uri="{FF2B5EF4-FFF2-40B4-BE49-F238E27FC236}">
                <a16:creationId xmlns:a16="http://schemas.microsoft.com/office/drawing/2014/main" id="{0137AF9F-ACC7-CA43-9DA5-3460449C377E}"/>
              </a:ext>
            </a:extLst>
          </p:cNvPr>
          <p:cNvSpPr txBox="1">
            <a:spLocks/>
          </p:cNvSpPr>
          <p:nvPr/>
        </p:nvSpPr>
        <p:spPr>
          <a:xfrm>
            <a:off x="1657815" y="3183834"/>
            <a:ext cx="5273863" cy="3046961"/>
          </a:xfrm>
          <a:prstGeom prst="rect">
            <a:avLst/>
          </a:prstGeom>
        </p:spPr>
        <p:txBody>
          <a:bodyPr/>
          <a:lstStyle>
            <a:lvl1pPr algn="l" defTabSz="914400" rtl="0" eaLnBrk="1" latinLnBrk="0" hangingPunct="1">
              <a:lnSpc>
                <a:spcPct val="90000"/>
              </a:lnSpc>
              <a:spcBef>
                <a:spcPct val="0"/>
              </a:spcBef>
              <a:buNone/>
              <a:defRPr sz="2800" b="1" kern="1200">
                <a:solidFill>
                  <a:srgbClr val="71A522"/>
                </a:solidFill>
                <a:latin typeface="+mj-lt"/>
                <a:ea typeface="+mj-ea"/>
                <a:cs typeface="+mj-cs"/>
              </a:defRPr>
            </a:lvl1pPr>
          </a:lstStyle>
          <a:p>
            <a:r>
              <a:rPr lang="en-US" dirty="0"/>
              <a:t>Introduction to IGE indicators</a:t>
            </a:r>
          </a:p>
        </p:txBody>
      </p:sp>
      <p:sp>
        <p:nvSpPr>
          <p:cNvPr id="10" name="TextBox 9">
            <a:extLst>
              <a:ext uri="{FF2B5EF4-FFF2-40B4-BE49-F238E27FC236}">
                <a16:creationId xmlns:a16="http://schemas.microsoft.com/office/drawing/2014/main" id="{20DE570E-13A0-1745-9331-3F2FB35AC94A}"/>
              </a:ext>
            </a:extLst>
          </p:cNvPr>
          <p:cNvSpPr txBox="1"/>
          <p:nvPr/>
        </p:nvSpPr>
        <p:spPr>
          <a:xfrm rot="16200000">
            <a:off x="11193196" y="5664057"/>
            <a:ext cx="1103586" cy="184666"/>
          </a:xfrm>
          <a:prstGeom prst="rect">
            <a:avLst/>
          </a:prstGeom>
          <a:noFill/>
        </p:spPr>
        <p:txBody>
          <a:bodyPr wrap="square" rtlCol="0">
            <a:spAutoFit/>
          </a:bodyPr>
          <a:lstStyle/>
          <a:p>
            <a:r>
              <a:rPr lang="en-BR" sz="600" dirty="0">
                <a:solidFill>
                  <a:schemeClr val="bg1"/>
                </a:solidFill>
                <a:effectLst>
                  <a:outerShdw blurRad="50800" dist="38100" dir="2700000" algn="tl" rotWithShape="0">
                    <a:prstClr val="black">
                      <a:alpha val="70000"/>
                    </a:prstClr>
                  </a:outerShdw>
                </a:effectLst>
              </a:rPr>
              <a:t>@shutterstock</a:t>
            </a:r>
          </a:p>
        </p:txBody>
      </p:sp>
    </p:spTree>
    <p:extLst>
      <p:ext uri="{BB962C8B-B14F-4D97-AF65-F5344CB8AC3E}">
        <p14:creationId xmlns:p14="http://schemas.microsoft.com/office/powerpoint/2010/main" val="7141308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contenuto 6"/>
          <p:cNvSpPr>
            <a:spLocks noGrp="1"/>
          </p:cNvSpPr>
          <p:nvPr>
            <p:ph sz="quarter" idx="10"/>
          </p:nvPr>
        </p:nvSpPr>
        <p:spPr>
          <a:xfrm>
            <a:off x="418068" y="3181552"/>
            <a:ext cx="6371753" cy="2975104"/>
          </a:xfrm>
          <a:prstGeom prst="rect">
            <a:avLst/>
          </a:prstGeom>
        </p:spPr>
        <p:txBody>
          <a:bodyPr>
            <a:normAutofit/>
          </a:bodyPr>
          <a:lstStyle/>
          <a:p>
            <a:pPr indent="0">
              <a:buNone/>
            </a:pPr>
            <a:r>
              <a:rPr lang="en-US" sz="1800" dirty="0"/>
              <a:t>Identify indicators representing and measuring the main investment and the policy enabling conditions considered. </a:t>
            </a:r>
          </a:p>
          <a:p>
            <a:pPr indent="0">
              <a:buNone/>
            </a:pPr>
            <a:endParaRPr lang="en-US" sz="1800" dirty="0"/>
          </a:p>
          <a:p>
            <a:pPr indent="0">
              <a:buNone/>
            </a:pPr>
            <a:r>
              <a:rPr lang="en-US" sz="1800" dirty="0"/>
              <a:t>Identify indicators representing and measuring the sectoral effectiveness of the intervention considered.</a:t>
            </a:r>
          </a:p>
        </p:txBody>
      </p:sp>
      <p:sp>
        <p:nvSpPr>
          <p:cNvPr id="5" name="Slide Number Placeholder 4">
            <a:extLst>
              <a:ext uri="{FF2B5EF4-FFF2-40B4-BE49-F238E27FC236}">
                <a16:creationId xmlns:a16="http://schemas.microsoft.com/office/drawing/2014/main" id="{69C91F68-087F-5D48-85D5-4B81F733DDA0}"/>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30</a:t>
            </a:fld>
            <a:endParaRPr lang="en-US" sz="1100" noProof="0" dirty="0"/>
          </a:p>
        </p:txBody>
      </p:sp>
      <p:sp>
        <p:nvSpPr>
          <p:cNvPr id="8" name="Date Placeholder 3">
            <a:extLst>
              <a:ext uri="{FF2B5EF4-FFF2-40B4-BE49-F238E27FC236}">
                <a16:creationId xmlns:a16="http://schemas.microsoft.com/office/drawing/2014/main" id="{4A89290A-84D0-214E-9F0D-32E1404ED2EA}"/>
              </a:ext>
            </a:extLst>
          </p:cNvPr>
          <p:cNvSpPr>
            <a:spLocks noGrp="1"/>
          </p:cNvSpPr>
          <p:nvPr>
            <p:ph type="dt" sz="half" idx="11"/>
          </p:nvPr>
        </p:nvSpPr>
        <p:spPr>
          <a:xfrm>
            <a:off x="418068" y="6356350"/>
            <a:ext cx="3664075" cy="365125"/>
          </a:xfrm>
        </p:spPr>
        <p:txBody>
          <a:bodyPr/>
          <a:lstStyle/>
          <a:p>
            <a:r>
              <a:rPr lang="en-US" sz="1100" dirty="0"/>
              <a:t>Module 2, Section 3: Policy Formulation</a:t>
            </a:r>
            <a:endParaRPr lang="en-US" sz="1050" noProof="0" dirty="0"/>
          </a:p>
        </p:txBody>
      </p:sp>
      <p:sp>
        <p:nvSpPr>
          <p:cNvPr id="9" name="Titolo 5">
            <a:extLst>
              <a:ext uri="{FF2B5EF4-FFF2-40B4-BE49-F238E27FC236}">
                <a16:creationId xmlns:a16="http://schemas.microsoft.com/office/drawing/2014/main" id="{394019D4-C517-5044-BD87-1696008EED00}"/>
              </a:ext>
            </a:extLst>
          </p:cNvPr>
          <p:cNvSpPr txBox="1">
            <a:spLocks/>
          </p:cNvSpPr>
          <p:nvPr/>
        </p:nvSpPr>
        <p:spPr>
          <a:xfrm>
            <a:off x="1019175" y="1075876"/>
            <a:ext cx="10804525" cy="954488"/>
          </a:xfrm>
          <a:prstGeom prst="rect">
            <a:avLst/>
          </a:prstGeom>
        </p:spPr>
        <p:txBody>
          <a:bodyPr vert="horz" lIns="0" tIns="46800" rIns="0" bIns="45720" rtlCol="0" anchor="t">
            <a:noAutofit/>
          </a:bodyPr>
          <a:lstStyle>
            <a:lvl1pPr algn="l" defTabSz="914400" rtl="0" eaLnBrk="1" latinLnBrk="0" hangingPunct="1">
              <a:lnSpc>
                <a:spcPct val="90000"/>
              </a:lnSpc>
              <a:spcBef>
                <a:spcPct val="0"/>
              </a:spcBef>
              <a:buNone/>
              <a:defRPr sz="2800" b="1" kern="1200" baseline="0">
                <a:solidFill>
                  <a:srgbClr val="71A522"/>
                </a:solidFill>
                <a:latin typeface="+mj-lt"/>
                <a:ea typeface="+mj-ea"/>
                <a:cs typeface="+mj-cs"/>
              </a:defRPr>
            </a:lvl1pPr>
          </a:lstStyle>
          <a:p>
            <a:r>
              <a:rPr lang="en-US" sz="2400" dirty="0"/>
              <a:t>STEP 2</a:t>
            </a:r>
            <a:br>
              <a:rPr lang="en-US" sz="2400" dirty="0"/>
            </a:br>
            <a:r>
              <a:rPr lang="en-US" sz="2400" b="0" dirty="0"/>
              <a:t>Identify intervention options and output indicators - Tasks</a:t>
            </a:r>
          </a:p>
        </p:txBody>
      </p:sp>
      <p:pic>
        <p:nvPicPr>
          <p:cNvPr id="10" name="Picture 9">
            <a:extLst>
              <a:ext uri="{FF2B5EF4-FFF2-40B4-BE49-F238E27FC236}">
                <a16:creationId xmlns:a16="http://schemas.microsoft.com/office/drawing/2014/main" id="{CF54C57E-4A1A-1645-8609-F49BDE43E4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8068" y="1155998"/>
            <a:ext cx="499808" cy="499808"/>
          </a:xfrm>
          <a:prstGeom prst="rect">
            <a:avLst/>
          </a:prstGeom>
        </p:spPr>
      </p:pic>
      <p:pic>
        <p:nvPicPr>
          <p:cNvPr id="3" name="Picture 2" descr="A picture containing holding, umbrella, device&#10;&#10;Description automatically generated">
            <a:extLst>
              <a:ext uri="{FF2B5EF4-FFF2-40B4-BE49-F238E27FC236}">
                <a16:creationId xmlns:a16="http://schemas.microsoft.com/office/drawing/2014/main" id="{C4CD3113-2A7E-564C-A991-E060560C525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9716" b="5732"/>
          <a:stretch/>
        </p:blipFill>
        <p:spPr>
          <a:xfrm>
            <a:off x="7437864" y="2321400"/>
            <a:ext cx="4754136" cy="4536600"/>
          </a:xfrm>
          <a:prstGeom prst="rect">
            <a:avLst/>
          </a:prstGeom>
        </p:spPr>
      </p:pic>
      <p:sp>
        <p:nvSpPr>
          <p:cNvPr id="11" name="TextBox 10">
            <a:extLst>
              <a:ext uri="{FF2B5EF4-FFF2-40B4-BE49-F238E27FC236}">
                <a16:creationId xmlns:a16="http://schemas.microsoft.com/office/drawing/2014/main" id="{17B0FAD3-88BB-B746-8238-2DBDC6A2B790}"/>
              </a:ext>
            </a:extLst>
          </p:cNvPr>
          <p:cNvSpPr txBox="1"/>
          <p:nvPr/>
        </p:nvSpPr>
        <p:spPr>
          <a:xfrm rot="16200000">
            <a:off x="11567970" y="4860191"/>
            <a:ext cx="1103586" cy="184666"/>
          </a:xfrm>
          <a:prstGeom prst="rect">
            <a:avLst/>
          </a:prstGeom>
          <a:noFill/>
        </p:spPr>
        <p:txBody>
          <a:bodyPr wrap="square" rtlCol="0">
            <a:spAutoFit/>
          </a:bodyPr>
          <a:lstStyle/>
          <a:p>
            <a:r>
              <a:rPr lang="en-BR" sz="600" dirty="0">
                <a:solidFill>
                  <a:schemeClr val="bg1"/>
                </a:solidFill>
                <a:effectLst>
                  <a:outerShdw blurRad="50800" dist="38100" dir="2700000" algn="tl" rotWithShape="0">
                    <a:prstClr val="black">
                      <a:alpha val="70000"/>
                    </a:prstClr>
                  </a:outerShdw>
                </a:effectLst>
              </a:rPr>
              <a:t>@shutterstock</a:t>
            </a:r>
          </a:p>
        </p:txBody>
      </p:sp>
    </p:spTree>
    <p:extLst>
      <p:ext uri="{BB962C8B-B14F-4D97-AF65-F5344CB8AC3E}">
        <p14:creationId xmlns:p14="http://schemas.microsoft.com/office/powerpoint/2010/main" val="29120270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5">
            <a:extLst>
              <a:ext uri="{FF2B5EF4-FFF2-40B4-BE49-F238E27FC236}">
                <a16:creationId xmlns:a16="http://schemas.microsoft.com/office/drawing/2014/main" id="{0DB8D2C3-5EF0-A640-8493-83E65843B5BC}"/>
              </a:ext>
            </a:extLst>
          </p:cNvPr>
          <p:cNvSpPr>
            <a:spLocks noGrp="1"/>
          </p:cNvSpPr>
          <p:nvPr>
            <p:ph type="title"/>
          </p:nvPr>
        </p:nvSpPr>
        <p:spPr/>
        <p:txBody>
          <a:bodyPr/>
          <a:lstStyle/>
          <a:p>
            <a:r>
              <a:rPr lang="en-US" sz="2400" dirty="0"/>
              <a:t>KEY QUESTIONS</a:t>
            </a:r>
          </a:p>
        </p:txBody>
      </p:sp>
      <p:sp>
        <p:nvSpPr>
          <p:cNvPr id="7" name="Segnaposto contenuto 6"/>
          <p:cNvSpPr>
            <a:spLocks noGrp="1"/>
          </p:cNvSpPr>
          <p:nvPr>
            <p:ph sz="quarter" idx="4294967295"/>
          </p:nvPr>
        </p:nvSpPr>
        <p:spPr>
          <a:xfrm>
            <a:off x="407988" y="2431276"/>
            <a:ext cx="8002844" cy="3129263"/>
          </a:xfrm>
          <a:prstGeom prst="rect">
            <a:avLst/>
          </a:prstGeom>
        </p:spPr>
        <p:txBody>
          <a:bodyPr>
            <a:normAutofit/>
          </a:bodyPr>
          <a:lstStyle/>
          <a:p>
            <a:pPr marL="342900" indent="-342900"/>
            <a:r>
              <a:rPr lang="en-US" sz="2000" i="1" dirty="0"/>
              <a:t>What is the level of investment required to achieve stated targets?</a:t>
            </a:r>
          </a:p>
          <a:p>
            <a:pPr marL="342900" indent="-342900"/>
            <a:endParaRPr lang="en-US" sz="2000" i="1" dirty="0"/>
          </a:p>
          <a:p>
            <a:pPr marL="342900" indent="-342900"/>
            <a:r>
              <a:rPr lang="en-US" sz="2000" i="1" dirty="0"/>
              <a:t>What are the policy instruments available to address the negative environmental trends? </a:t>
            </a:r>
          </a:p>
          <a:p>
            <a:pPr marL="342900" indent="-342900"/>
            <a:endParaRPr lang="en-US" sz="2000" dirty="0"/>
          </a:p>
          <a:p>
            <a:pPr marL="342900" indent="-342900"/>
            <a:r>
              <a:rPr lang="en-US" sz="2000" i="1" dirty="0"/>
              <a:t>What are current and past policies adopted for the same objective?</a:t>
            </a:r>
          </a:p>
          <a:p>
            <a:pPr marL="342900" indent="-342900"/>
            <a:endParaRPr lang="en-US" sz="2000" dirty="0"/>
          </a:p>
          <a:p>
            <a:pPr marL="342900" indent="-342900"/>
            <a:r>
              <a:rPr lang="en-US" sz="2000" i="1" dirty="0"/>
              <a:t>What should be changed?</a:t>
            </a:r>
            <a:r>
              <a:rPr lang="en-US" sz="2000" dirty="0"/>
              <a:t> </a:t>
            </a:r>
          </a:p>
        </p:txBody>
      </p:sp>
      <p:sp>
        <p:nvSpPr>
          <p:cNvPr id="11" name="Date Placeholder 3">
            <a:extLst>
              <a:ext uri="{FF2B5EF4-FFF2-40B4-BE49-F238E27FC236}">
                <a16:creationId xmlns:a16="http://schemas.microsoft.com/office/drawing/2014/main" id="{46B709A5-C9A6-FC45-9A14-67C70B3E5AC8}"/>
              </a:ext>
            </a:extLst>
          </p:cNvPr>
          <p:cNvSpPr>
            <a:spLocks noGrp="1"/>
          </p:cNvSpPr>
          <p:nvPr>
            <p:ph type="dt" sz="half" idx="11"/>
          </p:nvPr>
        </p:nvSpPr>
        <p:spPr>
          <a:xfrm>
            <a:off x="418068" y="6356350"/>
            <a:ext cx="3664075" cy="365125"/>
          </a:xfrm>
        </p:spPr>
        <p:txBody>
          <a:bodyPr/>
          <a:lstStyle/>
          <a:p>
            <a:r>
              <a:rPr lang="en-US" sz="1100" dirty="0"/>
              <a:t>Module 2, Section 3: Policy Formulation</a:t>
            </a:r>
            <a:endParaRPr lang="en-US" sz="1050" noProof="0" dirty="0"/>
          </a:p>
        </p:txBody>
      </p:sp>
    </p:spTree>
    <p:extLst>
      <p:ext uri="{BB962C8B-B14F-4D97-AF65-F5344CB8AC3E}">
        <p14:creationId xmlns:p14="http://schemas.microsoft.com/office/powerpoint/2010/main" val="22713754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a:spLocks noGrp="1"/>
          </p:cNvSpPr>
          <p:nvPr>
            <p:ph type="title"/>
          </p:nvPr>
        </p:nvSpPr>
        <p:spPr>
          <a:xfrm>
            <a:off x="407988" y="1063499"/>
            <a:ext cx="11412537" cy="444025"/>
          </a:xfrm>
        </p:spPr>
        <p:txBody>
          <a:bodyPr>
            <a:normAutofit/>
          </a:bodyPr>
          <a:lstStyle/>
          <a:p>
            <a:r>
              <a:rPr lang="en-US" sz="2400" dirty="0"/>
              <a:t>EXAMPLE: RENEWABLE ENERGY IN TUNISIA</a:t>
            </a:r>
          </a:p>
        </p:txBody>
      </p:sp>
      <p:sp>
        <p:nvSpPr>
          <p:cNvPr id="7" name="Content Placeholder 2"/>
          <p:cNvSpPr>
            <a:spLocks noGrp="1"/>
          </p:cNvSpPr>
          <p:nvPr>
            <p:ph sz="quarter" idx="10"/>
          </p:nvPr>
        </p:nvSpPr>
        <p:spPr>
          <a:xfrm>
            <a:off x="407988" y="2453854"/>
            <a:ext cx="6684790" cy="3139638"/>
          </a:xfrm>
          <a:prstGeom prst="rect">
            <a:avLst/>
          </a:prstGeom>
        </p:spPr>
        <p:txBody>
          <a:bodyPr>
            <a:normAutofit/>
          </a:bodyPr>
          <a:lstStyle/>
          <a:p>
            <a:pPr marL="342900" indent="-342900"/>
            <a:r>
              <a:rPr lang="en-US" sz="1800" dirty="0"/>
              <a:t>Subsidy</a:t>
            </a:r>
            <a:r>
              <a:rPr lang="en-US" sz="1800" b="1" dirty="0"/>
              <a:t>: </a:t>
            </a:r>
            <a:r>
              <a:rPr lang="en-US" sz="1800" dirty="0"/>
              <a:t>20% of the cost of Solar Water Heaters (SWH) served by the National Agency for Energy Conservation (ANME) through the National Fund for Energy. </a:t>
            </a:r>
          </a:p>
          <a:p>
            <a:pPr marL="342900" indent="-342900"/>
            <a:endParaRPr lang="it-IT" sz="1800" dirty="0"/>
          </a:p>
          <a:p>
            <a:pPr marL="342900" indent="-342900"/>
            <a:r>
              <a:rPr lang="en-US" sz="1800" dirty="0"/>
              <a:t>Credit from commercial banks for financing the residual cost of an SWH for the consumer, granted over a period of five years. </a:t>
            </a:r>
          </a:p>
          <a:p>
            <a:pPr marL="342900" indent="-342900"/>
            <a:endParaRPr lang="it-IT" sz="1800" dirty="0"/>
          </a:p>
          <a:p>
            <a:pPr marL="342900" indent="-342900"/>
            <a:r>
              <a:rPr lang="en-US" sz="1800" dirty="0"/>
              <a:t>Three types of commercialized SWH in the residential sector: 200L, 300L and 500L. </a:t>
            </a:r>
            <a:endParaRPr lang="it-IT" sz="1800" dirty="0"/>
          </a:p>
          <a:p>
            <a:endParaRPr lang="it-IT" sz="1800" dirty="0"/>
          </a:p>
        </p:txBody>
      </p:sp>
      <p:sp>
        <p:nvSpPr>
          <p:cNvPr id="6" name="Slide Number Placeholder 4">
            <a:extLst>
              <a:ext uri="{FF2B5EF4-FFF2-40B4-BE49-F238E27FC236}">
                <a16:creationId xmlns:a16="http://schemas.microsoft.com/office/drawing/2014/main" id="{B6E58C12-CD04-AF45-AA60-1701570F47AB}"/>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32</a:t>
            </a:fld>
            <a:endParaRPr lang="en-US" sz="1100" noProof="0" dirty="0"/>
          </a:p>
        </p:txBody>
      </p:sp>
      <p:sp>
        <p:nvSpPr>
          <p:cNvPr id="8" name="Date Placeholder 3">
            <a:extLst>
              <a:ext uri="{FF2B5EF4-FFF2-40B4-BE49-F238E27FC236}">
                <a16:creationId xmlns:a16="http://schemas.microsoft.com/office/drawing/2014/main" id="{3FE7968D-1F90-2444-B1E6-012AA0BC0BB0}"/>
              </a:ext>
            </a:extLst>
          </p:cNvPr>
          <p:cNvSpPr>
            <a:spLocks noGrp="1"/>
          </p:cNvSpPr>
          <p:nvPr>
            <p:ph type="dt" sz="half" idx="11"/>
          </p:nvPr>
        </p:nvSpPr>
        <p:spPr>
          <a:xfrm>
            <a:off x="418068" y="6356350"/>
            <a:ext cx="3664075" cy="365125"/>
          </a:xfrm>
        </p:spPr>
        <p:txBody>
          <a:bodyPr/>
          <a:lstStyle/>
          <a:p>
            <a:r>
              <a:rPr lang="en-US" sz="1100" dirty="0"/>
              <a:t>Module 2, Section 3: Policy Formulation</a:t>
            </a:r>
            <a:endParaRPr lang="en-US" sz="1050" noProof="0" dirty="0"/>
          </a:p>
        </p:txBody>
      </p:sp>
      <p:pic>
        <p:nvPicPr>
          <p:cNvPr id="3" name="Picture 2" descr="A view of a large mountain in the background&#10;&#10;Description automatically generated">
            <a:extLst>
              <a:ext uri="{FF2B5EF4-FFF2-40B4-BE49-F238E27FC236}">
                <a16:creationId xmlns:a16="http://schemas.microsoft.com/office/drawing/2014/main" id="{70B7C0B4-2CDB-EF48-AEEC-C9C35CF4851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0692" b="5285"/>
          <a:stretch/>
        </p:blipFill>
        <p:spPr>
          <a:xfrm>
            <a:off x="7449015" y="2260910"/>
            <a:ext cx="4742985" cy="4597090"/>
          </a:xfrm>
          <a:prstGeom prst="rect">
            <a:avLst/>
          </a:prstGeom>
        </p:spPr>
      </p:pic>
      <p:sp>
        <p:nvSpPr>
          <p:cNvPr id="9" name="TextBox 8">
            <a:extLst>
              <a:ext uri="{FF2B5EF4-FFF2-40B4-BE49-F238E27FC236}">
                <a16:creationId xmlns:a16="http://schemas.microsoft.com/office/drawing/2014/main" id="{87AE3073-E8DC-974E-87F1-90377B38642F}"/>
              </a:ext>
            </a:extLst>
          </p:cNvPr>
          <p:cNvSpPr txBox="1"/>
          <p:nvPr/>
        </p:nvSpPr>
        <p:spPr>
          <a:xfrm rot="16200000">
            <a:off x="11567970" y="4860191"/>
            <a:ext cx="1103586" cy="184666"/>
          </a:xfrm>
          <a:prstGeom prst="rect">
            <a:avLst/>
          </a:prstGeom>
          <a:noFill/>
        </p:spPr>
        <p:txBody>
          <a:bodyPr wrap="square" rtlCol="0">
            <a:spAutoFit/>
          </a:bodyPr>
          <a:lstStyle/>
          <a:p>
            <a:r>
              <a:rPr lang="en-BR" sz="600" dirty="0">
                <a:solidFill>
                  <a:schemeClr val="bg1"/>
                </a:solidFill>
                <a:effectLst>
                  <a:outerShdw blurRad="50800" dist="38100" dir="2700000" algn="tl" rotWithShape="0">
                    <a:prstClr val="black">
                      <a:alpha val="70000"/>
                    </a:prstClr>
                  </a:outerShdw>
                </a:effectLst>
              </a:rPr>
              <a:t>@shutterstock</a:t>
            </a:r>
          </a:p>
        </p:txBody>
      </p:sp>
    </p:spTree>
    <p:extLst>
      <p:ext uri="{BB962C8B-B14F-4D97-AF65-F5344CB8AC3E}">
        <p14:creationId xmlns:p14="http://schemas.microsoft.com/office/powerpoint/2010/main" val="12353939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A186DF15-105B-F04F-B1D2-13998910CCEF}"/>
              </a:ext>
            </a:extLst>
          </p:cNvPr>
          <p:cNvSpPr>
            <a:spLocks noGrp="1"/>
          </p:cNvSpPr>
          <p:nvPr>
            <p:ph type="sldNum" sz="quarter" idx="16"/>
          </p:nvPr>
        </p:nvSpPr>
        <p:spPr>
          <a:xfrm>
            <a:off x="10809248" y="6356350"/>
            <a:ext cx="1011275" cy="365125"/>
          </a:xfrm>
        </p:spPr>
        <p:txBody>
          <a:bodyPr/>
          <a:lstStyle/>
          <a:p>
            <a:fld id="{84059D9C-83B2-9046-9FF6-87A09DB9F967}" type="slidenum">
              <a:rPr lang="en-US" sz="1100" noProof="0" smtClean="0"/>
              <a:pPr/>
              <a:t>33</a:t>
            </a:fld>
            <a:endParaRPr lang="en-US" sz="1100" noProof="0" dirty="0"/>
          </a:p>
        </p:txBody>
      </p:sp>
      <p:sp>
        <p:nvSpPr>
          <p:cNvPr id="10" name="Rechteck 16">
            <a:extLst>
              <a:ext uri="{FF2B5EF4-FFF2-40B4-BE49-F238E27FC236}">
                <a16:creationId xmlns:a16="http://schemas.microsoft.com/office/drawing/2014/main" id="{31F89917-E6B7-8D4A-B757-C036EBA10767}"/>
              </a:ext>
            </a:extLst>
          </p:cNvPr>
          <p:cNvSpPr/>
          <p:nvPr/>
        </p:nvSpPr>
        <p:spPr>
          <a:xfrm>
            <a:off x="403029" y="915546"/>
            <a:ext cx="11423478" cy="5339128"/>
          </a:xfrm>
          <a:prstGeom prst="rect">
            <a:avLst/>
          </a:prstGeom>
          <a:solidFill>
            <a:srgbClr val="E8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Content Placeholder 6">
            <a:extLst>
              <a:ext uri="{FF2B5EF4-FFF2-40B4-BE49-F238E27FC236}">
                <a16:creationId xmlns:a16="http://schemas.microsoft.com/office/drawing/2014/main" id="{DB626D76-603B-3247-8D26-16FD7A6C96E7}"/>
              </a:ext>
            </a:extLst>
          </p:cNvPr>
          <p:cNvSpPr>
            <a:spLocks noGrp="1"/>
          </p:cNvSpPr>
          <p:nvPr>
            <p:ph sz="quarter" idx="14"/>
          </p:nvPr>
        </p:nvSpPr>
        <p:spPr>
          <a:xfrm>
            <a:off x="3936000" y="1543320"/>
            <a:ext cx="4320000" cy="4320000"/>
          </a:xfrm>
          <a:solidFill>
            <a:srgbClr val="71A522"/>
          </a:solidFill>
        </p:spPr>
        <p:txBody>
          <a:bodyPr tIns="180000" rIns="180000"/>
          <a:lstStyle/>
          <a:p>
            <a:pPr algn="ctr"/>
            <a:r>
              <a:rPr lang="en-GB" b="1" dirty="0"/>
              <a:t> </a:t>
            </a:r>
          </a:p>
        </p:txBody>
      </p:sp>
      <p:pic>
        <p:nvPicPr>
          <p:cNvPr id="12" name="Picture 11">
            <a:extLst>
              <a:ext uri="{FF2B5EF4-FFF2-40B4-BE49-F238E27FC236}">
                <a16:creationId xmlns:a16="http://schemas.microsoft.com/office/drawing/2014/main" id="{2CB7ACD0-5563-C64C-AFF3-114F004378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87935" y="2125214"/>
            <a:ext cx="1197428" cy="801850"/>
          </a:xfrm>
          <a:prstGeom prst="rect">
            <a:avLst/>
          </a:prstGeom>
        </p:spPr>
      </p:pic>
      <p:sp>
        <p:nvSpPr>
          <p:cNvPr id="13" name="Rectangle 12">
            <a:extLst>
              <a:ext uri="{FF2B5EF4-FFF2-40B4-BE49-F238E27FC236}">
                <a16:creationId xmlns:a16="http://schemas.microsoft.com/office/drawing/2014/main" id="{3D4AAC3D-57D4-C443-AED2-453BE7328287}"/>
              </a:ext>
            </a:extLst>
          </p:cNvPr>
          <p:cNvSpPr/>
          <p:nvPr/>
        </p:nvSpPr>
        <p:spPr>
          <a:xfrm>
            <a:off x="4734743" y="3255117"/>
            <a:ext cx="2773800" cy="1938992"/>
          </a:xfrm>
          <a:prstGeom prst="rect">
            <a:avLst/>
          </a:prstGeom>
        </p:spPr>
        <p:txBody>
          <a:bodyPr wrap="square">
            <a:spAutoFit/>
          </a:bodyPr>
          <a:lstStyle/>
          <a:p>
            <a:pPr algn="ctr"/>
            <a:r>
              <a:rPr lang="en-US" sz="2000" b="1" dirty="0">
                <a:solidFill>
                  <a:schemeClr val="bg1"/>
                </a:solidFill>
              </a:rPr>
              <a:t>What indicators would you use if you were to analyze the introduction of incentives for electric cars?</a:t>
            </a:r>
            <a:endParaRPr lang="en-GB" sz="2000" b="1" dirty="0">
              <a:solidFill>
                <a:schemeClr val="bg1"/>
              </a:solidFill>
            </a:endParaRPr>
          </a:p>
        </p:txBody>
      </p:sp>
      <p:sp>
        <p:nvSpPr>
          <p:cNvPr id="14" name="Title 1">
            <a:extLst>
              <a:ext uri="{FF2B5EF4-FFF2-40B4-BE49-F238E27FC236}">
                <a16:creationId xmlns:a16="http://schemas.microsoft.com/office/drawing/2014/main" id="{97EA5E2B-C88B-FE4B-A273-37BA04246DC1}"/>
              </a:ext>
            </a:extLst>
          </p:cNvPr>
          <p:cNvSpPr txBox="1">
            <a:spLocks/>
          </p:cNvSpPr>
          <p:nvPr/>
        </p:nvSpPr>
        <p:spPr>
          <a:xfrm>
            <a:off x="462852" y="1063499"/>
            <a:ext cx="11412537" cy="954488"/>
          </a:xfrm>
          <a:prstGeom prst="rect">
            <a:avLst/>
          </a:prstGeom>
        </p:spPr>
        <p:txBody>
          <a:bodyPr/>
          <a:lstStyle>
            <a:lvl1pPr algn="l" defTabSz="914400" rtl="0" eaLnBrk="1" latinLnBrk="0" hangingPunct="1">
              <a:lnSpc>
                <a:spcPct val="90000"/>
              </a:lnSpc>
              <a:spcBef>
                <a:spcPct val="0"/>
              </a:spcBef>
              <a:buNone/>
              <a:defRPr sz="2800" b="1" kern="1200">
                <a:solidFill>
                  <a:srgbClr val="71A522"/>
                </a:solidFill>
                <a:latin typeface="+mj-lt"/>
                <a:ea typeface="+mj-ea"/>
                <a:cs typeface="+mj-cs"/>
              </a:defRPr>
            </a:lvl1pPr>
          </a:lstStyle>
          <a:p>
            <a:r>
              <a:rPr lang="en-US" sz="2400" dirty="0"/>
              <a:t>REFLECTION POINT</a:t>
            </a:r>
          </a:p>
        </p:txBody>
      </p:sp>
      <p:sp>
        <p:nvSpPr>
          <p:cNvPr id="15" name="Date Placeholder 3">
            <a:extLst>
              <a:ext uri="{FF2B5EF4-FFF2-40B4-BE49-F238E27FC236}">
                <a16:creationId xmlns:a16="http://schemas.microsoft.com/office/drawing/2014/main" id="{43A8C876-237B-6F4C-A534-A490E351731C}"/>
              </a:ext>
            </a:extLst>
          </p:cNvPr>
          <p:cNvSpPr txBox="1">
            <a:spLocks/>
          </p:cNvSpPr>
          <p:nvPr/>
        </p:nvSpPr>
        <p:spPr>
          <a:xfrm>
            <a:off x="322049" y="6405784"/>
            <a:ext cx="3664075"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22"/>
                </a:solidFill>
              </a:rPr>
              <a:t>Module 2, Section 3: Policy Formulation</a:t>
            </a:r>
            <a:endParaRPr lang="en-US" sz="1050" dirty="0">
              <a:solidFill>
                <a:srgbClr val="71A522"/>
              </a:solidFill>
            </a:endParaRPr>
          </a:p>
        </p:txBody>
      </p:sp>
    </p:spTree>
    <p:extLst>
      <p:ext uri="{BB962C8B-B14F-4D97-AF65-F5344CB8AC3E}">
        <p14:creationId xmlns:p14="http://schemas.microsoft.com/office/powerpoint/2010/main" val="6451151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1">
            <a:extLst>
              <a:ext uri="{FF2B5EF4-FFF2-40B4-BE49-F238E27FC236}">
                <a16:creationId xmlns:a16="http://schemas.microsoft.com/office/drawing/2014/main" id="{A449957C-9B29-B548-844F-598045A8DFE5}"/>
              </a:ext>
            </a:extLst>
          </p:cNvPr>
          <p:cNvSpPr txBox="1">
            <a:spLocks/>
          </p:cNvSpPr>
          <p:nvPr/>
        </p:nvSpPr>
        <p:spPr>
          <a:xfrm>
            <a:off x="1019175" y="3151468"/>
            <a:ext cx="638640" cy="805024"/>
          </a:xfrm>
          <a:prstGeom prst="rect">
            <a:avLst/>
          </a:prstGeom>
        </p:spPr>
        <p:txBody>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buNone/>
            </a:pPr>
            <a:r>
              <a:rPr lang="en-US" sz="2800" b="1" dirty="0">
                <a:solidFill>
                  <a:srgbClr val="71A522"/>
                </a:solidFill>
              </a:rPr>
              <a:t>4</a:t>
            </a:r>
          </a:p>
        </p:txBody>
      </p:sp>
      <p:sp>
        <p:nvSpPr>
          <p:cNvPr id="7" name="Titel 2">
            <a:extLst>
              <a:ext uri="{FF2B5EF4-FFF2-40B4-BE49-F238E27FC236}">
                <a16:creationId xmlns:a16="http://schemas.microsoft.com/office/drawing/2014/main" id="{39863DE1-AD1A-F942-BF06-2F5DDDCF7C3A}"/>
              </a:ext>
            </a:extLst>
          </p:cNvPr>
          <p:cNvSpPr txBox="1">
            <a:spLocks/>
          </p:cNvSpPr>
          <p:nvPr/>
        </p:nvSpPr>
        <p:spPr>
          <a:xfrm>
            <a:off x="1657815" y="3183836"/>
            <a:ext cx="5273863" cy="3046961"/>
          </a:xfrm>
          <a:prstGeom prst="rect">
            <a:avLst/>
          </a:prstGeom>
        </p:spPr>
        <p:txBody>
          <a:bodyPr/>
          <a:lstStyle>
            <a:lvl1pPr algn="l" defTabSz="914400" rtl="0" eaLnBrk="1" latinLnBrk="0" hangingPunct="1">
              <a:lnSpc>
                <a:spcPct val="90000"/>
              </a:lnSpc>
              <a:spcBef>
                <a:spcPct val="0"/>
              </a:spcBef>
              <a:buNone/>
              <a:defRPr sz="2800" b="1" kern="1200">
                <a:solidFill>
                  <a:srgbClr val="71A522"/>
                </a:solidFill>
                <a:latin typeface="+mj-lt"/>
                <a:ea typeface="+mj-ea"/>
                <a:cs typeface="+mj-cs"/>
              </a:defRPr>
            </a:lvl1pPr>
          </a:lstStyle>
          <a:p>
            <a:r>
              <a:rPr lang="en-US" dirty="0"/>
              <a:t>Policy Assessment</a:t>
            </a:r>
          </a:p>
        </p:txBody>
      </p:sp>
      <p:sp>
        <p:nvSpPr>
          <p:cNvPr id="8" name="TextBox 7">
            <a:extLst>
              <a:ext uri="{FF2B5EF4-FFF2-40B4-BE49-F238E27FC236}">
                <a16:creationId xmlns:a16="http://schemas.microsoft.com/office/drawing/2014/main" id="{67A30DD9-EF12-B244-A22F-9AAF91DE631D}"/>
              </a:ext>
            </a:extLst>
          </p:cNvPr>
          <p:cNvSpPr txBox="1"/>
          <p:nvPr/>
        </p:nvSpPr>
        <p:spPr>
          <a:xfrm rot="16200000">
            <a:off x="11193196" y="5664057"/>
            <a:ext cx="1103586" cy="184666"/>
          </a:xfrm>
          <a:prstGeom prst="rect">
            <a:avLst/>
          </a:prstGeom>
          <a:noFill/>
        </p:spPr>
        <p:txBody>
          <a:bodyPr wrap="square" rtlCol="0">
            <a:spAutoFit/>
          </a:bodyPr>
          <a:lstStyle/>
          <a:p>
            <a:r>
              <a:rPr lang="en-BR" sz="600" dirty="0">
                <a:solidFill>
                  <a:schemeClr val="bg1"/>
                </a:solidFill>
                <a:effectLst>
                  <a:outerShdw blurRad="50800" dist="38100" dir="2700000" algn="tl" rotWithShape="0">
                    <a:prstClr val="black">
                      <a:alpha val="70000"/>
                    </a:prstClr>
                  </a:outerShdw>
                </a:effectLst>
              </a:rPr>
              <a:t>@shutterstock</a:t>
            </a:r>
          </a:p>
        </p:txBody>
      </p:sp>
    </p:spTree>
    <p:extLst>
      <p:ext uri="{BB962C8B-B14F-4D97-AF65-F5344CB8AC3E}">
        <p14:creationId xmlns:p14="http://schemas.microsoft.com/office/powerpoint/2010/main" val="34270213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2BFDED-356B-49AC-BDFA-B2AAD0950A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19342" y="1063499"/>
            <a:ext cx="5289362" cy="3797368"/>
          </a:xfrm>
          <a:prstGeom prst="rect">
            <a:avLst/>
          </a:prstGeom>
        </p:spPr>
      </p:pic>
      <p:sp>
        <p:nvSpPr>
          <p:cNvPr id="5" name="Titolo 1"/>
          <p:cNvSpPr>
            <a:spLocks noGrp="1"/>
          </p:cNvSpPr>
          <p:nvPr>
            <p:ph type="title"/>
          </p:nvPr>
        </p:nvSpPr>
        <p:spPr>
          <a:xfrm>
            <a:off x="407988" y="1063499"/>
            <a:ext cx="11412537" cy="440572"/>
          </a:xfrm>
        </p:spPr>
        <p:txBody>
          <a:bodyPr>
            <a:normAutofit/>
          </a:bodyPr>
          <a:lstStyle/>
          <a:p>
            <a:r>
              <a:rPr lang="en-US" sz="2400" dirty="0"/>
              <a:t>INDICATORS FOR POLICY ASSESSMENT</a:t>
            </a:r>
          </a:p>
        </p:txBody>
      </p:sp>
      <p:sp>
        <p:nvSpPr>
          <p:cNvPr id="3" name="Segnaposto contenuto 2"/>
          <p:cNvSpPr>
            <a:spLocks noGrp="1"/>
          </p:cNvSpPr>
          <p:nvPr>
            <p:ph sz="quarter" idx="10"/>
          </p:nvPr>
        </p:nvSpPr>
        <p:spPr>
          <a:xfrm>
            <a:off x="6502198" y="5220431"/>
            <a:ext cx="5079218" cy="1160100"/>
          </a:xfrm>
          <a:prstGeom prst="rect">
            <a:avLst/>
          </a:prstGeom>
        </p:spPr>
        <p:txBody>
          <a:bodyPr>
            <a:normAutofit fontScale="92500"/>
          </a:bodyPr>
          <a:lstStyle/>
          <a:p>
            <a:pPr marL="285750" indent="-285750">
              <a:buSzPct val="100000"/>
            </a:pPr>
            <a:r>
              <a:rPr lang="en-US" sz="1800" dirty="0"/>
              <a:t>Support the estimation and evaluation of policy impacts across sectors, with a focus on indicators for socio-economic impacts and well-being. </a:t>
            </a:r>
          </a:p>
        </p:txBody>
      </p:sp>
      <p:sp>
        <p:nvSpPr>
          <p:cNvPr id="4" name="TextBox 3"/>
          <p:cNvSpPr txBox="1"/>
          <p:nvPr/>
        </p:nvSpPr>
        <p:spPr>
          <a:xfrm>
            <a:off x="10074693" y="4538745"/>
            <a:ext cx="1589922" cy="276999"/>
          </a:xfrm>
          <a:prstGeom prst="rect">
            <a:avLst/>
          </a:prstGeom>
          <a:noFill/>
        </p:spPr>
        <p:txBody>
          <a:bodyPr wrap="none" rtlCol="0">
            <a:spAutoFit/>
          </a:bodyPr>
          <a:lstStyle/>
          <a:p>
            <a:r>
              <a:rPr lang="it-IT" sz="1200" dirty="0"/>
              <a:t>Source: UNEP, 2016</a:t>
            </a:r>
            <a:endParaRPr lang="en-US" sz="1200" dirty="0"/>
          </a:p>
        </p:txBody>
      </p:sp>
      <p:sp>
        <p:nvSpPr>
          <p:cNvPr id="6" name="Oval 5">
            <a:extLst>
              <a:ext uri="{FF2B5EF4-FFF2-40B4-BE49-F238E27FC236}">
                <a16:creationId xmlns:a16="http://schemas.microsoft.com/office/drawing/2014/main" id="{FC131D05-72B6-6F47-8B08-D3CAC7C6FD8D}"/>
              </a:ext>
            </a:extLst>
          </p:cNvPr>
          <p:cNvSpPr/>
          <p:nvPr/>
        </p:nvSpPr>
        <p:spPr>
          <a:xfrm>
            <a:off x="989032" y="2387455"/>
            <a:ext cx="3346116" cy="3346116"/>
          </a:xfrm>
          <a:prstGeom prst="ellipse">
            <a:avLst/>
          </a:prstGeom>
          <a:no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cxnSp>
        <p:nvCxnSpPr>
          <p:cNvPr id="8" name="Straight Arrow Connector 7">
            <a:extLst>
              <a:ext uri="{FF2B5EF4-FFF2-40B4-BE49-F238E27FC236}">
                <a16:creationId xmlns:a16="http://schemas.microsoft.com/office/drawing/2014/main" id="{16D88404-2210-3C41-8091-22503194362E}"/>
              </a:ext>
            </a:extLst>
          </p:cNvPr>
          <p:cNvCxnSpPr>
            <a:cxnSpLocks/>
          </p:cNvCxnSpPr>
          <p:nvPr/>
        </p:nvCxnSpPr>
        <p:spPr>
          <a:xfrm flipV="1">
            <a:off x="1201920" y="3106745"/>
            <a:ext cx="77806" cy="137971"/>
          </a:xfrm>
          <a:prstGeom prst="straightConnector1">
            <a:avLst/>
          </a:prstGeom>
          <a:ln w="3810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46211E5-C905-5244-B872-ED30F210FD1F}"/>
              </a:ext>
            </a:extLst>
          </p:cNvPr>
          <p:cNvCxnSpPr>
            <a:cxnSpLocks/>
          </p:cNvCxnSpPr>
          <p:nvPr/>
        </p:nvCxnSpPr>
        <p:spPr>
          <a:xfrm>
            <a:off x="2999467" y="2408238"/>
            <a:ext cx="186777" cy="79027"/>
          </a:xfrm>
          <a:prstGeom prst="straightConnector1">
            <a:avLst/>
          </a:prstGeom>
          <a:ln w="3810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CC976697-8F15-344B-8556-E4A41E026FC4}"/>
              </a:ext>
            </a:extLst>
          </p:cNvPr>
          <p:cNvSpPr/>
          <p:nvPr/>
        </p:nvSpPr>
        <p:spPr>
          <a:xfrm>
            <a:off x="1316314" y="1883506"/>
            <a:ext cx="1152416" cy="1152416"/>
          </a:xfrm>
          <a:prstGeom prst="ellipse">
            <a:avLst/>
          </a:prstGeom>
          <a:solidFill>
            <a:schemeClr val="bg1"/>
          </a:solidFill>
          <a:ln w="38100">
            <a:solidFill>
              <a:srgbClr val="71A5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050" dirty="0">
              <a:solidFill>
                <a:schemeClr val="bg1"/>
              </a:solidFill>
              <a:ea typeface="Roboto Light" panose="02000000000000000000" pitchFamily="2" charset="0"/>
              <a:cs typeface="Roboto Light" panose="02000000000000000000" pitchFamily="2" charset="0"/>
            </a:endParaRPr>
          </a:p>
        </p:txBody>
      </p:sp>
      <p:sp>
        <p:nvSpPr>
          <p:cNvPr id="11" name="Rectangle 10">
            <a:extLst>
              <a:ext uri="{FF2B5EF4-FFF2-40B4-BE49-F238E27FC236}">
                <a16:creationId xmlns:a16="http://schemas.microsoft.com/office/drawing/2014/main" id="{9DA0CAF4-DC9A-F445-A1FC-06228DF2E95A}"/>
              </a:ext>
            </a:extLst>
          </p:cNvPr>
          <p:cNvSpPr/>
          <p:nvPr/>
        </p:nvSpPr>
        <p:spPr>
          <a:xfrm>
            <a:off x="1307165" y="2061125"/>
            <a:ext cx="1161565" cy="830997"/>
          </a:xfrm>
          <a:prstGeom prst="rect">
            <a:avLst/>
          </a:prstGeom>
        </p:spPr>
        <p:txBody>
          <a:bodyPr wrap="square">
            <a:spAutoFit/>
          </a:bodyPr>
          <a:lstStyle/>
          <a:p>
            <a:pPr algn="ctr"/>
            <a:r>
              <a:rPr lang="en-BR" sz="1200" dirty="0">
                <a:solidFill>
                  <a:srgbClr val="71A547"/>
                </a:solidFill>
                <a:ea typeface="Roboto Light" panose="02000000000000000000" pitchFamily="2" charset="0"/>
                <a:cs typeface="Roboto Light" panose="02000000000000000000" pitchFamily="2" charset="0"/>
              </a:rPr>
              <a:t>Issue identification and agenda setting</a:t>
            </a:r>
          </a:p>
        </p:txBody>
      </p:sp>
      <p:sp>
        <p:nvSpPr>
          <p:cNvPr id="12" name="Oval 11">
            <a:extLst>
              <a:ext uri="{FF2B5EF4-FFF2-40B4-BE49-F238E27FC236}">
                <a16:creationId xmlns:a16="http://schemas.microsoft.com/office/drawing/2014/main" id="{3DF177C0-8349-754E-9AC8-EF5DCE9522AA}"/>
              </a:ext>
            </a:extLst>
          </p:cNvPr>
          <p:cNvSpPr/>
          <p:nvPr/>
        </p:nvSpPr>
        <p:spPr>
          <a:xfrm>
            <a:off x="3409087" y="2563921"/>
            <a:ext cx="1152416" cy="1152416"/>
          </a:xfrm>
          <a:prstGeom prst="ellipse">
            <a:avLst/>
          </a:prstGeom>
          <a:solidFill>
            <a:srgbClr val="71A522"/>
          </a:solidFill>
          <a:ln w="38100">
            <a:solidFill>
              <a:srgbClr val="71A5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050" dirty="0">
              <a:solidFill>
                <a:schemeClr val="bg1"/>
              </a:solidFill>
              <a:ea typeface="Roboto Light" panose="02000000000000000000" pitchFamily="2" charset="0"/>
              <a:cs typeface="Roboto Light" panose="02000000000000000000" pitchFamily="2" charset="0"/>
            </a:endParaRPr>
          </a:p>
        </p:txBody>
      </p:sp>
      <p:sp>
        <p:nvSpPr>
          <p:cNvPr id="13" name="Oval 12">
            <a:extLst>
              <a:ext uri="{FF2B5EF4-FFF2-40B4-BE49-F238E27FC236}">
                <a16:creationId xmlns:a16="http://schemas.microsoft.com/office/drawing/2014/main" id="{FD298A7A-9D7B-1A4E-A7BB-48805E03D4B5}"/>
              </a:ext>
            </a:extLst>
          </p:cNvPr>
          <p:cNvSpPr/>
          <p:nvPr/>
        </p:nvSpPr>
        <p:spPr>
          <a:xfrm>
            <a:off x="3409087" y="4413285"/>
            <a:ext cx="1152416" cy="1152416"/>
          </a:xfrm>
          <a:prstGeom prst="ellipse">
            <a:avLst/>
          </a:prstGeom>
          <a:solidFill>
            <a:srgbClr val="71A522"/>
          </a:solidFill>
          <a:ln w="38100">
            <a:solidFill>
              <a:srgbClr val="71A5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050" dirty="0">
              <a:solidFill>
                <a:schemeClr val="bg1"/>
              </a:solidFill>
              <a:ea typeface="Roboto Light" panose="02000000000000000000" pitchFamily="2" charset="0"/>
              <a:cs typeface="Roboto Light" panose="02000000000000000000" pitchFamily="2" charset="0"/>
            </a:endParaRPr>
          </a:p>
        </p:txBody>
      </p:sp>
      <p:sp>
        <p:nvSpPr>
          <p:cNvPr id="14" name="Oval 13">
            <a:extLst>
              <a:ext uri="{FF2B5EF4-FFF2-40B4-BE49-F238E27FC236}">
                <a16:creationId xmlns:a16="http://schemas.microsoft.com/office/drawing/2014/main" id="{1B058348-1C1C-7542-8580-DE92208E8408}"/>
              </a:ext>
            </a:extLst>
          </p:cNvPr>
          <p:cNvSpPr/>
          <p:nvPr/>
        </p:nvSpPr>
        <p:spPr>
          <a:xfrm>
            <a:off x="446279" y="3663328"/>
            <a:ext cx="1152416" cy="1152416"/>
          </a:xfrm>
          <a:prstGeom prst="ellipse">
            <a:avLst/>
          </a:prstGeom>
          <a:solidFill>
            <a:schemeClr val="bg1"/>
          </a:solidFill>
          <a:ln w="38100">
            <a:solidFill>
              <a:srgbClr val="71A5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050" dirty="0">
              <a:solidFill>
                <a:schemeClr val="bg1"/>
              </a:solidFill>
              <a:ea typeface="Roboto Light" panose="02000000000000000000" pitchFamily="2" charset="0"/>
              <a:cs typeface="Roboto Light" panose="02000000000000000000" pitchFamily="2" charset="0"/>
            </a:endParaRPr>
          </a:p>
        </p:txBody>
      </p:sp>
      <p:sp>
        <p:nvSpPr>
          <p:cNvPr id="15" name="Oval 14">
            <a:extLst>
              <a:ext uri="{FF2B5EF4-FFF2-40B4-BE49-F238E27FC236}">
                <a16:creationId xmlns:a16="http://schemas.microsoft.com/office/drawing/2014/main" id="{B8D619C3-F4AA-7B40-B912-777BF4CFB2DC}"/>
              </a:ext>
            </a:extLst>
          </p:cNvPr>
          <p:cNvSpPr/>
          <p:nvPr/>
        </p:nvSpPr>
        <p:spPr>
          <a:xfrm>
            <a:off x="1604549" y="5015844"/>
            <a:ext cx="1152416" cy="1152416"/>
          </a:xfrm>
          <a:prstGeom prst="ellipse">
            <a:avLst/>
          </a:prstGeom>
          <a:solidFill>
            <a:schemeClr val="bg1"/>
          </a:solidFill>
          <a:ln w="38100">
            <a:solidFill>
              <a:srgbClr val="71A5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050" dirty="0">
              <a:solidFill>
                <a:schemeClr val="bg1"/>
              </a:solidFill>
              <a:ea typeface="Roboto Light" panose="02000000000000000000" pitchFamily="2" charset="0"/>
              <a:cs typeface="Roboto Light" panose="02000000000000000000" pitchFamily="2" charset="0"/>
            </a:endParaRPr>
          </a:p>
        </p:txBody>
      </p:sp>
      <p:cxnSp>
        <p:nvCxnSpPr>
          <p:cNvPr id="16" name="Straight Arrow Connector 15">
            <a:extLst>
              <a:ext uri="{FF2B5EF4-FFF2-40B4-BE49-F238E27FC236}">
                <a16:creationId xmlns:a16="http://schemas.microsoft.com/office/drawing/2014/main" id="{9CB8892B-96FD-A944-85C3-FA01BB24E22F}"/>
              </a:ext>
            </a:extLst>
          </p:cNvPr>
          <p:cNvCxnSpPr>
            <a:cxnSpLocks/>
            <a:endCxn id="6" idx="3"/>
          </p:cNvCxnSpPr>
          <p:nvPr/>
        </p:nvCxnSpPr>
        <p:spPr>
          <a:xfrm>
            <a:off x="1316314" y="5067122"/>
            <a:ext cx="162745" cy="176422"/>
          </a:xfrm>
          <a:prstGeom prst="straightConnector1">
            <a:avLst/>
          </a:prstGeom>
          <a:ln w="3810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E68DF99-1300-6D41-9F01-3058F0CAE32A}"/>
              </a:ext>
            </a:extLst>
          </p:cNvPr>
          <p:cNvCxnSpPr>
            <a:cxnSpLocks/>
            <a:stCxn id="6" idx="6"/>
          </p:cNvCxnSpPr>
          <p:nvPr/>
        </p:nvCxnSpPr>
        <p:spPr>
          <a:xfrm>
            <a:off x="4335148" y="4060513"/>
            <a:ext cx="0" cy="152154"/>
          </a:xfrm>
          <a:prstGeom prst="straightConnector1">
            <a:avLst/>
          </a:prstGeom>
          <a:ln w="3810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BD980BE-83AF-0544-AAEC-191E944D6367}"/>
              </a:ext>
            </a:extLst>
          </p:cNvPr>
          <p:cNvCxnSpPr>
            <a:cxnSpLocks/>
          </p:cNvCxnSpPr>
          <p:nvPr/>
        </p:nvCxnSpPr>
        <p:spPr>
          <a:xfrm flipH="1">
            <a:off x="3186246" y="5565701"/>
            <a:ext cx="197040" cy="115706"/>
          </a:xfrm>
          <a:prstGeom prst="straightConnector1">
            <a:avLst/>
          </a:prstGeom>
          <a:ln w="3810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0AD66D91-2E5C-5D4A-8A32-2A1A0A6DA112}"/>
              </a:ext>
            </a:extLst>
          </p:cNvPr>
          <p:cNvSpPr/>
          <p:nvPr/>
        </p:nvSpPr>
        <p:spPr>
          <a:xfrm>
            <a:off x="3409087" y="2783579"/>
            <a:ext cx="1161565" cy="646331"/>
          </a:xfrm>
          <a:prstGeom prst="rect">
            <a:avLst/>
          </a:prstGeom>
        </p:spPr>
        <p:txBody>
          <a:bodyPr wrap="square">
            <a:spAutoFit/>
          </a:bodyPr>
          <a:lstStyle/>
          <a:p>
            <a:pPr algn="ctr"/>
            <a:r>
              <a:rPr lang="en-BR" sz="1200" b="1" dirty="0">
                <a:solidFill>
                  <a:schemeClr val="bg1"/>
                </a:solidFill>
                <a:ea typeface="Roboto Light" panose="02000000000000000000" pitchFamily="2" charset="0"/>
                <a:cs typeface="Roboto Light" panose="02000000000000000000" pitchFamily="2" charset="0"/>
              </a:rPr>
              <a:t>Policy</a:t>
            </a:r>
            <a:r>
              <a:rPr lang="en-BR" sz="1200" dirty="0">
                <a:solidFill>
                  <a:schemeClr val="bg1"/>
                </a:solidFill>
                <a:ea typeface="Roboto Light" panose="02000000000000000000" pitchFamily="2" charset="0"/>
                <a:cs typeface="Roboto Light" panose="02000000000000000000" pitchFamily="2" charset="0"/>
              </a:rPr>
              <a:t> formulation - </a:t>
            </a:r>
            <a:r>
              <a:rPr lang="en-GB" sz="1200" b="1" dirty="0">
                <a:solidFill>
                  <a:schemeClr val="bg1"/>
                </a:solidFill>
                <a:ea typeface="Roboto Light" panose="02000000000000000000" pitchFamily="2" charset="0"/>
                <a:cs typeface="Roboto Light" panose="02000000000000000000" pitchFamily="2" charset="0"/>
              </a:rPr>
              <a:t>a</a:t>
            </a:r>
            <a:r>
              <a:rPr lang="en-BR" sz="1200" b="1" dirty="0">
                <a:solidFill>
                  <a:schemeClr val="bg1"/>
                </a:solidFill>
                <a:ea typeface="Roboto Light" panose="02000000000000000000" pitchFamily="2" charset="0"/>
                <a:cs typeface="Roboto Light" panose="02000000000000000000" pitchFamily="2" charset="0"/>
              </a:rPr>
              <a:t>ssessment</a:t>
            </a:r>
          </a:p>
        </p:txBody>
      </p:sp>
      <p:sp>
        <p:nvSpPr>
          <p:cNvPr id="20" name="Rectangle 19">
            <a:extLst>
              <a:ext uri="{FF2B5EF4-FFF2-40B4-BE49-F238E27FC236}">
                <a16:creationId xmlns:a16="http://schemas.microsoft.com/office/drawing/2014/main" id="{6BB46504-3F51-6946-9672-F7CB7D613329}"/>
              </a:ext>
            </a:extLst>
          </p:cNvPr>
          <p:cNvSpPr/>
          <p:nvPr/>
        </p:nvSpPr>
        <p:spPr>
          <a:xfrm>
            <a:off x="371475" y="3905257"/>
            <a:ext cx="1302024" cy="6480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1200" dirty="0">
                <a:solidFill>
                  <a:srgbClr val="71A522"/>
                </a:solidFill>
                <a:latin typeface="+mj-lt"/>
                <a:ea typeface="Roboto Light" panose="02000000000000000000" pitchFamily="2" charset="0"/>
                <a:cs typeface="Roboto Light" panose="02000000000000000000" pitchFamily="2" charset="0"/>
              </a:rPr>
              <a:t>Policy monitoring and evaluation</a:t>
            </a:r>
          </a:p>
        </p:txBody>
      </p:sp>
      <p:sp>
        <p:nvSpPr>
          <p:cNvPr id="21" name="Rectangle 20">
            <a:extLst>
              <a:ext uri="{FF2B5EF4-FFF2-40B4-BE49-F238E27FC236}">
                <a16:creationId xmlns:a16="http://schemas.microsoft.com/office/drawing/2014/main" id="{7A150D6C-5FF1-214C-B29B-7A73AC81462F}"/>
              </a:ext>
            </a:extLst>
          </p:cNvPr>
          <p:cNvSpPr/>
          <p:nvPr/>
        </p:nvSpPr>
        <p:spPr>
          <a:xfrm>
            <a:off x="1528554" y="5245976"/>
            <a:ext cx="1311940" cy="6480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1200" dirty="0">
                <a:solidFill>
                  <a:srgbClr val="71A522"/>
                </a:solidFill>
                <a:latin typeface="+mj-lt"/>
                <a:ea typeface="Roboto Light" panose="02000000000000000000" pitchFamily="2" charset="0"/>
                <a:cs typeface="Roboto Light" panose="02000000000000000000" pitchFamily="2" charset="0"/>
              </a:rPr>
              <a:t>Policy implementation</a:t>
            </a:r>
          </a:p>
        </p:txBody>
      </p:sp>
      <p:sp>
        <p:nvSpPr>
          <p:cNvPr id="22" name="Rectangle 21">
            <a:extLst>
              <a:ext uri="{FF2B5EF4-FFF2-40B4-BE49-F238E27FC236}">
                <a16:creationId xmlns:a16="http://schemas.microsoft.com/office/drawing/2014/main" id="{04F20215-5C23-9140-BF16-578BE81773C8}"/>
              </a:ext>
            </a:extLst>
          </p:cNvPr>
          <p:cNvSpPr/>
          <p:nvPr/>
        </p:nvSpPr>
        <p:spPr>
          <a:xfrm>
            <a:off x="3443121" y="4775615"/>
            <a:ext cx="1077040" cy="480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1200" b="1" dirty="0">
                <a:solidFill>
                  <a:schemeClr val="bg1"/>
                </a:solidFill>
                <a:latin typeface="+mj-lt"/>
                <a:ea typeface="Roboto Light" panose="02000000000000000000" pitchFamily="2" charset="0"/>
                <a:cs typeface="Roboto Light" panose="02000000000000000000" pitchFamily="2" charset="0"/>
              </a:rPr>
              <a:t>Decision-making</a:t>
            </a:r>
          </a:p>
        </p:txBody>
      </p:sp>
      <p:sp>
        <p:nvSpPr>
          <p:cNvPr id="23" name="Date Placeholder 3">
            <a:extLst>
              <a:ext uri="{FF2B5EF4-FFF2-40B4-BE49-F238E27FC236}">
                <a16:creationId xmlns:a16="http://schemas.microsoft.com/office/drawing/2014/main" id="{F4C98A75-DAA1-CC49-928E-0753DF7D0B19}"/>
              </a:ext>
            </a:extLst>
          </p:cNvPr>
          <p:cNvSpPr>
            <a:spLocks noGrp="1"/>
          </p:cNvSpPr>
          <p:nvPr>
            <p:ph type="dt" sz="half" idx="11"/>
          </p:nvPr>
        </p:nvSpPr>
        <p:spPr>
          <a:xfrm>
            <a:off x="418068" y="6356350"/>
            <a:ext cx="3664075" cy="365125"/>
          </a:xfrm>
        </p:spPr>
        <p:txBody>
          <a:bodyPr/>
          <a:lstStyle/>
          <a:p>
            <a:r>
              <a:rPr lang="en-US" sz="1100" dirty="0"/>
              <a:t>Module 2, Section 4: Policy Assessment</a:t>
            </a:r>
            <a:endParaRPr lang="en-US" sz="1050" noProof="0" dirty="0"/>
          </a:p>
        </p:txBody>
      </p:sp>
      <p:sp>
        <p:nvSpPr>
          <p:cNvPr id="24" name="Slide Number Placeholder 4">
            <a:extLst>
              <a:ext uri="{FF2B5EF4-FFF2-40B4-BE49-F238E27FC236}">
                <a16:creationId xmlns:a16="http://schemas.microsoft.com/office/drawing/2014/main" id="{A1849AAD-053E-2E42-BBF6-C6A98AA1EB9D}"/>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35</a:t>
            </a:fld>
            <a:endParaRPr lang="en-US" sz="1100" noProof="0" dirty="0"/>
          </a:p>
        </p:txBody>
      </p:sp>
    </p:spTree>
    <p:extLst>
      <p:ext uri="{BB962C8B-B14F-4D97-AF65-F5344CB8AC3E}">
        <p14:creationId xmlns:p14="http://schemas.microsoft.com/office/powerpoint/2010/main" val="42585387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a:spLocks noGrp="1"/>
          </p:cNvSpPr>
          <p:nvPr>
            <p:ph type="title"/>
          </p:nvPr>
        </p:nvSpPr>
        <p:spPr>
          <a:xfrm>
            <a:off x="1441306" y="1270223"/>
            <a:ext cx="7776836" cy="450661"/>
          </a:xfrm>
        </p:spPr>
        <p:txBody>
          <a:bodyPr>
            <a:normAutofit/>
          </a:bodyPr>
          <a:lstStyle/>
          <a:p>
            <a:r>
              <a:rPr lang="en-US" sz="2400" dirty="0"/>
              <a:t>INDICATORS FOR POLICY ASSESSMENT - STEPS</a:t>
            </a:r>
          </a:p>
        </p:txBody>
      </p:sp>
      <p:pic>
        <p:nvPicPr>
          <p:cNvPr id="6" name="Picture 5">
            <a:extLst>
              <a:ext uri="{FF2B5EF4-FFF2-40B4-BE49-F238E27FC236}">
                <a16:creationId xmlns:a16="http://schemas.microsoft.com/office/drawing/2014/main" id="{0ED416F6-C4A0-A644-B033-B49D9C1D8B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7988" y="1128151"/>
            <a:ext cx="781050" cy="685800"/>
          </a:xfrm>
          <a:prstGeom prst="rect">
            <a:avLst/>
          </a:prstGeom>
        </p:spPr>
      </p:pic>
      <p:grpSp>
        <p:nvGrpSpPr>
          <p:cNvPr id="7" name="Group 6">
            <a:extLst>
              <a:ext uri="{FF2B5EF4-FFF2-40B4-BE49-F238E27FC236}">
                <a16:creationId xmlns:a16="http://schemas.microsoft.com/office/drawing/2014/main" id="{59A6B6E9-D28D-9A46-839F-574BFA283B3D}"/>
              </a:ext>
            </a:extLst>
          </p:cNvPr>
          <p:cNvGrpSpPr/>
          <p:nvPr/>
        </p:nvGrpSpPr>
        <p:grpSpPr>
          <a:xfrm>
            <a:off x="1461721" y="3035492"/>
            <a:ext cx="411417" cy="411417"/>
            <a:chOff x="1166951" y="3038123"/>
            <a:chExt cx="411417" cy="411417"/>
          </a:xfrm>
        </p:grpSpPr>
        <p:sp>
          <p:nvSpPr>
            <p:cNvPr id="8" name="Oval 7">
              <a:extLst>
                <a:ext uri="{FF2B5EF4-FFF2-40B4-BE49-F238E27FC236}">
                  <a16:creationId xmlns:a16="http://schemas.microsoft.com/office/drawing/2014/main" id="{6867B544-C664-9546-ABBD-7C8141702E1C}"/>
                </a:ext>
              </a:extLst>
            </p:cNvPr>
            <p:cNvSpPr/>
            <p:nvPr/>
          </p:nvSpPr>
          <p:spPr>
            <a:xfrm>
              <a:off x="1166951" y="3038123"/>
              <a:ext cx="411417" cy="411417"/>
            </a:xfrm>
            <a:prstGeom prst="ellipse">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9" name="TextBox 8">
              <a:extLst>
                <a:ext uri="{FF2B5EF4-FFF2-40B4-BE49-F238E27FC236}">
                  <a16:creationId xmlns:a16="http://schemas.microsoft.com/office/drawing/2014/main" id="{87A2B1C5-2E0D-054D-B46A-46DA5174D736}"/>
                </a:ext>
              </a:extLst>
            </p:cNvPr>
            <p:cNvSpPr txBox="1"/>
            <p:nvPr/>
          </p:nvSpPr>
          <p:spPr>
            <a:xfrm>
              <a:off x="1206131" y="3049430"/>
              <a:ext cx="289892" cy="400110"/>
            </a:xfrm>
            <a:prstGeom prst="rect">
              <a:avLst/>
            </a:prstGeom>
            <a:noFill/>
          </p:spPr>
          <p:txBody>
            <a:bodyPr wrap="square" rtlCol="0">
              <a:spAutoFit/>
            </a:bodyPr>
            <a:lstStyle/>
            <a:p>
              <a:r>
                <a:rPr lang="en-BR" sz="2000" b="1" dirty="0">
                  <a:solidFill>
                    <a:schemeClr val="bg1"/>
                  </a:solidFill>
                </a:rPr>
                <a:t>1</a:t>
              </a:r>
            </a:p>
          </p:txBody>
        </p:sp>
      </p:grpSp>
      <p:grpSp>
        <p:nvGrpSpPr>
          <p:cNvPr id="11" name="Group 10">
            <a:extLst>
              <a:ext uri="{FF2B5EF4-FFF2-40B4-BE49-F238E27FC236}">
                <a16:creationId xmlns:a16="http://schemas.microsoft.com/office/drawing/2014/main" id="{3C6EE7A6-E5EB-8C44-A07C-97B12FB09347}"/>
              </a:ext>
            </a:extLst>
          </p:cNvPr>
          <p:cNvGrpSpPr/>
          <p:nvPr/>
        </p:nvGrpSpPr>
        <p:grpSpPr>
          <a:xfrm>
            <a:off x="3457110" y="3249824"/>
            <a:ext cx="347536" cy="1437827"/>
            <a:chOff x="2872509" y="3377656"/>
            <a:chExt cx="347536" cy="1437827"/>
          </a:xfrm>
        </p:grpSpPr>
        <p:cxnSp>
          <p:nvCxnSpPr>
            <p:cNvPr id="12" name="Straight Connector 11">
              <a:extLst>
                <a:ext uri="{FF2B5EF4-FFF2-40B4-BE49-F238E27FC236}">
                  <a16:creationId xmlns:a16="http://schemas.microsoft.com/office/drawing/2014/main" id="{7BA6BA76-16C6-814C-965E-EFAD9CC6F7C6}"/>
                </a:ext>
              </a:extLst>
            </p:cNvPr>
            <p:cNvCxnSpPr>
              <a:cxnSpLocks/>
            </p:cNvCxnSpPr>
            <p:nvPr/>
          </p:nvCxnSpPr>
          <p:spPr>
            <a:xfrm>
              <a:off x="2872509" y="3377656"/>
              <a:ext cx="345826" cy="719308"/>
            </a:xfrm>
            <a:prstGeom prst="line">
              <a:avLst/>
            </a:prstGeom>
            <a:ln w="381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3C77B33-C9A0-6745-9331-CAEDCB15EA4E}"/>
                </a:ext>
              </a:extLst>
            </p:cNvPr>
            <p:cNvCxnSpPr>
              <a:cxnSpLocks/>
            </p:cNvCxnSpPr>
            <p:nvPr/>
          </p:nvCxnSpPr>
          <p:spPr>
            <a:xfrm flipH="1">
              <a:off x="2872509" y="4102852"/>
              <a:ext cx="347536" cy="712631"/>
            </a:xfrm>
            <a:prstGeom prst="line">
              <a:avLst/>
            </a:prstGeom>
            <a:ln w="381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CB3E502A-1E0B-5A47-9F89-D44D987D3D5F}"/>
              </a:ext>
            </a:extLst>
          </p:cNvPr>
          <p:cNvGrpSpPr/>
          <p:nvPr/>
        </p:nvGrpSpPr>
        <p:grpSpPr>
          <a:xfrm>
            <a:off x="7553493" y="3249824"/>
            <a:ext cx="347536" cy="1437827"/>
            <a:chOff x="2872509" y="3377656"/>
            <a:chExt cx="347536" cy="1437827"/>
          </a:xfrm>
        </p:grpSpPr>
        <p:cxnSp>
          <p:nvCxnSpPr>
            <p:cNvPr id="16" name="Straight Connector 15">
              <a:extLst>
                <a:ext uri="{FF2B5EF4-FFF2-40B4-BE49-F238E27FC236}">
                  <a16:creationId xmlns:a16="http://schemas.microsoft.com/office/drawing/2014/main" id="{28237976-8FF6-E94A-B6E3-85CA0441034A}"/>
                </a:ext>
              </a:extLst>
            </p:cNvPr>
            <p:cNvCxnSpPr>
              <a:cxnSpLocks/>
            </p:cNvCxnSpPr>
            <p:nvPr/>
          </p:nvCxnSpPr>
          <p:spPr>
            <a:xfrm>
              <a:off x="2872509" y="3377656"/>
              <a:ext cx="345826" cy="719308"/>
            </a:xfrm>
            <a:prstGeom prst="line">
              <a:avLst/>
            </a:prstGeom>
            <a:ln w="381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4242E46-08FC-9242-8418-F9F1E8BE8637}"/>
                </a:ext>
              </a:extLst>
            </p:cNvPr>
            <p:cNvCxnSpPr>
              <a:cxnSpLocks/>
            </p:cNvCxnSpPr>
            <p:nvPr/>
          </p:nvCxnSpPr>
          <p:spPr>
            <a:xfrm flipH="1">
              <a:off x="2872509" y="4102852"/>
              <a:ext cx="347536" cy="712631"/>
            </a:xfrm>
            <a:prstGeom prst="line">
              <a:avLst/>
            </a:prstGeom>
            <a:ln w="381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23CC77B6-FA11-A44D-85EF-F493237C4F0C}"/>
              </a:ext>
            </a:extLst>
          </p:cNvPr>
          <p:cNvGrpSpPr/>
          <p:nvPr/>
        </p:nvGrpSpPr>
        <p:grpSpPr>
          <a:xfrm>
            <a:off x="5487822" y="3044115"/>
            <a:ext cx="411417" cy="411417"/>
            <a:chOff x="3876399" y="3049430"/>
            <a:chExt cx="411417" cy="411417"/>
          </a:xfrm>
        </p:grpSpPr>
        <p:sp>
          <p:nvSpPr>
            <p:cNvPr id="24" name="Oval 23">
              <a:extLst>
                <a:ext uri="{FF2B5EF4-FFF2-40B4-BE49-F238E27FC236}">
                  <a16:creationId xmlns:a16="http://schemas.microsoft.com/office/drawing/2014/main" id="{FAE8565D-8A1B-144C-9231-7BC1AC5731D3}"/>
                </a:ext>
              </a:extLst>
            </p:cNvPr>
            <p:cNvSpPr/>
            <p:nvPr/>
          </p:nvSpPr>
          <p:spPr>
            <a:xfrm>
              <a:off x="3876399" y="3049430"/>
              <a:ext cx="411417" cy="411417"/>
            </a:xfrm>
            <a:prstGeom prst="ellipse">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25" name="TextBox 24">
              <a:extLst>
                <a:ext uri="{FF2B5EF4-FFF2-40B4-BE49-F238E27FC236}">
                  <a16:creationId xmlns:a16="http://schemas.microsoft.com/office/drawing/2014/main" id="{C3C381DD-6A4D-0648-AE5C-AC0CA7C5D342}"/>
                </a:ext>
              </a:extLst>
            </p:cNvPr>
            <p:cNvSpPr txBox="1"/>
            <p:nvPr/>
          </p:nvSpPr>
          <p:spPr>
            <a:xfrm>
              <a:off x="3915579" y="3060737"/>
              <a:ext cx="289892" cy="400110"/>
            </a:xfrm>
            <a:prstGeom prst="rect">
              <a:avLst/>
            </a:prstGeom>
            <a:noFill/>
          </p:spPr>
          <p:txBody>
            <a:bodyPr wrap="square" rtlCol="0">
              <a:spAutoFit/>
            </a:bodyPr>
            <a:lstStyle/>
            <a:p>
              <a:r>
                <a:rPr lang="en-BR" sz="2000" b="1" dirty="0">
                  <a:solidFill>
                    <a:schemeClr val="bg1"/>
                  </a:solidFill>
                </a:rPr>
                <a:t>2</a:t>
              </a:r>
            </a:p>
          </p:txBody>
        </p:sp>
      </p:grpSp>
      <p:grpSp>
        <p:nvGrpSpPr>
          <p:cNvPr id="26" name="Group 25">
            <a:extLst>
              <a:ext uri="{FF2B5EF4-FFF2-40B4-BE49-F238E27FC236}">
                <a16:creationId xmlns:a16="http://schemas.microsoft.com/office/drawing/2014/main" id="{64C2552D-13A4-9444-955C-5434B8BC3F42}"/>
              </a:ext>
            </a:extLst>
          </p:cNvPr>
          <p:cNvGrpSpPr/>
          <p:nvPr/>
        </p:nvGrpSpPr>
        <p:grpSpPr>
          <a:xfrm>
            <a:off x="9812996" y="3051289"/>
            <a:ext cx="411417" cy="411417"/>
            <a:chOff x="6659583" y="3051289"/>
            <a:chExt cx="411417" cy="411417"/>
          </a:xfrm>
        </p:grpSpPr>
        <p:sp>
          <p:nvSpPr>
            <p:cNvPr id="27" name="Oval 26">
              <a:extLst>
                <a:ext uri="{FF2B5EF4-FFF2-40B4-BE49-F238E27FC236}">
                  <a16:creationId xmlns:a16="http://schemas.microsoft.com/office/drawing/2014/main" id="{EE88248C-A8E4-6B4D-902A-36A71406AFAD}"/>
                </a:ext>
              </a:extLst>
            </p:cNvPr>
            <p:cNvSpPr/>
            <p:nvPr/>
          </p:nvSpPr>
          <p:spPr>
            <a:xfrm>
              <a:off x="6659583" y="3051289"/>
              <a:ext cx="411417" cy="411417"/>
            </a:xfrm>
            <a:prstGeom prst="ellipse">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28" name="TextBox 27">
              <a:extLst>
                <a:ext uri="{FF2B5EF4-FFF2-40B4-BE49-F238E27FC236}">
                  <a16:creationId xmlns:a16="http://schemas.microsoft.com/office/drawing/2014/main" id="{42C90128-0FB7-FE4D-A726-FAF841A5FB79}"/>
                </a:ext>
              </a:extLst>
            </p:cNvPr>
            <p:cNvSpPr txBox="1"/>
            <p:nvPr/>
          </p:nvSpPr>
          <p:spPr>
            <a:xfrm>
              <a:off x="6698763" y="3062596"/>
              <a:ext cx="289892" cy="400110"/>
            </a:xfrm>
            <a:prstGeom prst="rect">
              <a:avLst/>
            </a:prstGeom>
            <a:noFill/>
          </p:spPr>
          <p:txBody>
            <a:bodyPr wrap="square" rtlCol="0">
              <a:spAutoFit/>
            </a:bodyPr>
            <a:lstStyle/>
            <a:p>
              <a:r>
                <a:rPr lang="en-BR" sz="2000" b="1" dirty="0">
                  <a:solidFill>
                    <a:schemeClr val="bg1"/>
                  </a:solidFill>
                </a:rPr>
                <a:t>3</a:t>
              </a:r>
            </a:p>
          </p:txBody>
        </p:sp>
      </p:grpSp>
      <p:sp>
        <p:nvSpPr>
          <p:cNvPr id="2" name="Rectangle 1">
            <a:extLst>
              <a:ext uri="{FF2B5EF4-FFF2-40B4-BE49-F238E27FC236}">
                <a16:creationId xmlns:a16="http://schemas.microsoft.com/office/drawing/2014/main" id="{E27844A1-F320-684F-891D-4154854B2141}"/>
              </a:ext>
            </a:extLst>
          </p:cNvPr>
          <p:cNvSpPr/>
          <p:nvPr/>
        </p:nvSpPr>
        <p:spPr>
          <a:xfrm>
            <a:off x="407988" y="3730123"/>
            <a:ext cx="2582347" cy="646331"/>
          </a:xfrm>
          <a:prstGeom prst="rect">
            <a:avLst/>
          </a:prstGeom>
        </p:spPr>
        <p:txBody>
          <a:bodyPr wrap="square">
            <a:spAutoFit/>
          </a:bodyPr>
          <a:lstStyle/>
          <a:p>
            <a:r>
              <a:rPr lang="en-US" dirty="0"/>
              <a:t>Estimate policy impacts across sectors.</a:t>
            </a:r>
            <a:endParaRPr lang="it-IT" dirty="0"/>
          </a:p>
        </p:txBody>
      </p:sp>
      <p:sp>
        <p:nvSpPr>
          <p:cNvPr id="37" name="Rectangle 36">
            <a:extLst>
              <a:ext uri="{FF2B5EF4-FFF2-40B4-BE49-F238E27FC236}">
                <a16:creationId xmlns:a16="http://schemas.microsoft.com/office/drawing/2014/main" id="{5A0F84CA-C385-CD4F-B40D-76299DACAAEB}"/>
              </a:ext>
            </a:extLst>
          </p:cNvPr>
          <p:cNvSpPr/>
          <p:nvPr/>
        </p:nvSpPr>
        <p:spPr>
          <a:xfrm>
            <a:off x="4508374" y="3730123"/>
            <a:ext cx="2403171" cy="923330"/>
          </a:xfrm>
          <a:prstGeom prst="rect">
            <a:avLst/>
          </a:prstGeom>
        </p:spPr>
        <p:txBody>
          <a:bodyPr wrap="square">
            <a:spAutoFit/>
          </a:bodyPr>
          <a:lstStyle/>
          <a:p>
            <a:r>
              <a:rPr lang="en-US" dirty="0"/>
              <a:t>Analyze impacts on the overall well-being of the population.</a:t>
            </a:r>
            <a:endParaRPr lang="it-IT" dirty="0"/>
          </a:p>
        </p:txBody>
      </p:sp>
      <p:sp>
        <p:nvSpPr>
          <p:cNvPr id="38" name="Rectangle 37">
            <a:extLst>
              <a:ext uri="{FF2B5EF4-FFF2-40B4-BE49-F238E27FC236}">
                <a16:creationId xmlns:a16="http://schemas.microsoft.com/office/drawing/2014/main" id="{687EF42F-272E-B546-A459-27BDBD6586A8}"/>
              </a:ext>
            </a:extLst>
          </p:cNvPr>
          <p:cNvSpPr/>
          <p:nvPr/>
        </p:nvSpPr>
        <p:spPr>
          <a:xfrm>
            <a:off x="8608406" y="3730494"/>
            <a:ext cx="2809238" cy="923330"/>
          </a:xfrm>
          <a:prstGeom prst="rect">
            <a:avLst/>
          </a:prstGeom>
        </p:spPr>
        <p:txBody>
          <a:bodyPr wrap="square">
            <a:spAutoFit/>
          </a:bodyPr>
          <a:lstStyle/>
          <a:p>
            <a:r>
              <a:rPr lang="en-US" dirty="0"/>
              <a:t>Analyze advantages and </a:t>
            </a:r>
            <a:br>
              <a:rPr lang="en-US" dirty="0"/>
            </a:br>
            <a:r>
              <a:rPr lang="en-US" dirty="0"/>
              <a:t>disadvantages, and inform decision-making.</a:t>
            </a:r>
            <a:endParaRPr lang="it-IT" dirty="0"/>
          </a:p>
        </p:txBody>
      </p:sp>
      <p:pic>
        <p:nvPicPr>
          <p:cNvPr id="3" name="Picture 2">
            <a:extLst>
              <a:ext uri="{FF2B5EF4-FFF2-40B4-BE49-F238E27FC236}">
                <a16:creationId xmlns:a16="http://schemas.microsoft.com/office/drawing/2014/main" id="{F242F1B8-9FEC-324E-94FE-561B804642B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00901" y="4838264"/>
            <a:ext cx="360846" cy="410963"/>
          </a:xfrm>
          <a:prstGeom prst="rect">
            <a:avLst/>
          </a:prstGeom>
        </p:spPr>
      </p:pic>
      <p:pic>
        <p:nvPicPr>
          <p:cNvPr id="10" name="Picture 9">
            <a:extLst>
              <a:ext uri="{FF2B5EF4-FFF2-40B4-BE49-F238E27FC236}">
                <a16:creationId xmlns:a16="http://schemas.microsoft.com/office/drawing/2014/main" id="{2F1C9EB0-C11B-234F-8A29-2F3685E0AAE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12996" y="4838264"/>
            <a:ext cx="449320" cy="410963"/>
          </a:xfrm>
          <a:prstGeom prst="rect">
            <a:avLst/>
          </a:prstGeom>
        </p:spPr>
      </p:pic>
      <p:sp>
        <p:nvSpPr>
          <p:cNvPr id="29" name="Date Placeholder 3">
            <a:extLst>
              <a:ext uri="{FF2B5EF4-FFF2-40B4-BE49-F238E27FC236}">
                <a16:creationId xmlns:a16="http://schemas.microsoft.com/office/drawing/2014/main" id="{B5500CF9-1FC8-D743-B0BE-0021D7E21FE7}"/>
              </a:ext>
            </a:extLst>
          </p:cNvPr>
          <p:cNvSpPr>
            <a:spLocks noGrp="1"/>
          </p:cNvSpPr>
          <p:nvPr>
            <p:ph type="dt" sz="half" idx="11"/>
          </p:nvPr>
        </p:nvSpPr>
        <p:spPr>
          <a:xfrm>
            <a:off x="414863" y="6353687"/>
            <a:ext cx="3664075" cy="365125"/>
          </a:xfrm>
        </p:spPr>
        <p:txBody>
          <a:bodyPr/>
          <a:lstStyle/>
          <a:p>
            <a:r>
              <a:rPr lang="en-US" sz="1100" dirty="0"/>
              <a:t>Module 2, Section 4: Policy Assessment</a:t>
            </a:r>
            <a:endParaRPr lang="en-US" sz="1050" noProof="0" dirty="0"/>
          </a:p>
        </p:txBody>
      </p:sp>
      <p:sp>
        <p:nvSpPr>
          <p:cNvPr id="30" name="Slide Number Placeholder 4">
            <a:extLst>
              <a:ext uri="{FF2B5EF4-FFF2-40B4-BE49-F238E27FC236}">
                <a16:creationId xmlns:a16="http://schemas.microsoft.com/office/drawing/2014/main" id="{781AA920-B861-AF4E-AFED-48AC3AEDDF3F}"/>
              </a:ext>
            </a:extLst>
          </p:cNvPr>
          <p:cNvSpPr txBox="1">
            <a:spLocks/>
          </p:cNvSpPr>
          <p:nvPr/>
        </p:nvSpPr>
        <p:spPr>
          <a:xfrm>
            <a:off x="10807112" y="6353687"/>
            <a:ext cx="1011275" cy="365125"/>
          </a:xfrm>
          <a:prstGeom prst="rect">
            <a:avLst/>
          </a:prstGeom>
        </p:spPr>
        <p:txBody>
          <a:bodyPr vert="horz" lIns="90000" tIns="45720" rIns="0" bIns="45720" rtlCol="0" anchor="ctr"/>
          <a:lstStyle>
            <a:defPPr>
              <a:defRPr lang="de-DE"/>
            </a:defPPr>
            <a:lvl1pPr marL="0" algn="r" defTabSz="914400" rtl="0" eaLnBrk="1" latinLnBrk="0" hangingPunct="1">
              <a:defRPr sz="1200" kern="1200">
                <a:solidFill>
                  <a:srgbClr val="71A5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059D9C-83B2-9046-9FF6-87A09DB9F967}" type="slidenum">
              <a:rPr lang="en-US" sz="1100" smtClean="0"/>
              <a:pPr/>
              <a:t>36</a:t>
            </a:fld>
            <a:endParaRPr lang="en-US" sz="1100" dirty="0"/>
          </a:p>
        </p:txBody>
      </p:sp>
      <p:pic>
        <p:nvPicPr>
          <p:cNvPr id="18" name="Picture 17">
            <a:extLst>
              <a:ext uri="{FF2B5EF4-FFF2-40B4-BE49-F238E27FC236}">
                <a16:creationId xmlns:a16="http://schemas.microsoft.com/office/drawing/2014/main" id="{14D4299F-7F69-DB41-94FF-F3521DB45C8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18454" y="4779020"/>
            <a:ext cx="506988" cy="529449"/>
          </a:xfrm>
          <a:prstGeom prst="rect">
            <a:avLst/>
          </a:prstGeom>
        </p:spPr>
      </p:pic>
    </p:spTree>
    <p:extLst>
      <p:ext uri="{BB962C8B-B14F-4D97-AF65-F5344CB8AC3E}">
        <p14:creationId xmlns:p14="http://schemas.microsoft.com/office/powerpoint/2010/main" val="23230931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map&#10;&#10;Description automatically generated">
            <a:extLst>
              <a:ext uri="{FF2B5EF4-FFF2-40B4-BE49-F238E27FC236}">
                <a16:creationId xmlns:a16="http://schemas.microsoft.com/office/drawing/2014/main" id="{958268F5-5B5E-D243-8134-7034A2F266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92037" y="2266085"/>
            <a:ext cx="5589527" cy="4323595"/>
          </a:xfrm>
          <a:prstGeom prst="rect">
            <a:avLst/>
          </a:prstGeom>
        </p:spPr>
      </p:pic>
      <p:sp>
        <p:nvSpPr>
          <p:cNvPr id="6" name="Titolo 5"/>
          <p:cNvSpPr>
            <a:spLocks noGrp="1"/>
          </p:cNvSpPr>
          <p:nvPr>
            <p:ph type="title"/>
          </p:nvPr>
        </p:nvSpPr>
        <p:spPr>
          <a:xfrm>
            <a:off x="1019175" y="1075876"/>
            <a:ext cx="9957349" cy="954488"/>
          </a:xfrm>
        </p:spPr>
        <p:txBody>
          <a:bodyPr/>
          <a:lstStyle/>
          <a:p>
            <a:r>
              <a:rPr lang="en-US" sz="2400" dirty="0"/>
              <a:t>STEP 1 </a:t>
            </a:r>
            <a:br>
              <a:rPr lang="en-US" sz="2400" dirty="0"/>
            </a:br>
            <a:r>
              <a:rPr lang="en-US" sz="2400" b="0" dirty="0"/>
              <a:t>Estimate policy impacts across sectors - Tasks</a:t>
            </a:r>
          </a:p>
        </p:txBody>
      </p:sp>
      <p:sp>
        <p:nvSpPr>
          <p:cNvPr id="7" name="Segnaposto contenuto 6"/>
          <p:cNvSpPr>
            <a:spLocks noGrp="1"/>
          </p:cNvSpPr>
          <p:nvPr>
            <p:ph sz="quarter" idx="10"/>
          </p:nvPr>
        </p:nvSpPr>
        <p:spPr>
          <a:xfrm>
            <a:off x="414863" y="3429000"/>
            <a:ext cx="4617775" cy="682362"/>
          </a:xfrm>
          <a:prstGeom prst="rect">
            <a:avLst/>
          </a:prstGeom>
        </p:spPr>
        <p:txBody>
          <a:bodyPr>
            <a:normAutofit/>
          </a:bodyPr>
          <a:lstStyle/>
          <a:p>
            <a:pPr indent="0">
              <a:buNone/>
            </a:pPr>
            <a:r>
              <a:rPr lang="en-US" sz="1800" dirty="0"/>
              <a:t>Select and analyze indicators of investment realized and policy impacts on other sectors.</a:t>
            </a:r>
          </a:p>
        </p:txBody>
      </p:sp>
      <p:sp>
        <p:nvSpPr>
          <p:cNvPr id="9" name="TextBox 8"/>
          <p:cNvSpPr txBox="1"/>
          <p:nvPr/>
        </p:nvSpPr>
        <p:spPr>
          <a:xfrm>
            <a:off x="5995586" y="6380613"/>
            <a:ext cx="1736373" cy="276999"/>
          </a:xfrm>
          <a:prstGeom prst="rect">
            <a:avLst/>
          </a:prstGeom>
          <a:noFill/>
        </p:spPr>
        <p:txBody>
          <a:bodyPr wrap="none" rtlCol="0">
            <a:spAutoFit/>
          </a:bodyPr>
          <a:lstStyle/>
          <a:p>
            <a:r>
              <a:rPr lang="it-IT" sz="1200" dirty="0"/>
              <a:t>Source: UNCCD, 2017</a:t>
            </a:r>
            <a:endParaRPr lang="en-US" sz="1200" dirty="0"/>
          </a:p>
        </p:txBody>
      </p:sp>
      <p:pic>
        <p:nvPicPr>
          <p:cNvPr id="11" name="Picture 10">
            <a:extLst>
              <a:ext uri="{FF2B5EF4-FFF2-40B4-BE49-F238E27FC236}">
                <a16:creationId xmlns:a16="http://schemas.microsoft.com/office/drawing/2014/main" id="{22D33701-3BAE-C842-AD2B-314741639B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5545" y="1189408"/>
            <a:ext cx="446719" cy="508763"/>
          </a:xfrm>
          <a:prstGeom prst="rect">
            <a:avLst/>
          </a:prstGeom>
        </p:spPr>
      </p:pic>
      <p:sp>
        <p:nvSpPr>
          <p:cNvPr id="12" name="Date Placeholder 3">
            <a:extLst>
              <a:ext uri="{FF2B5EF4-FFF2-40B4-BE49-F238E27FC236}">
                <a16:creationId xmlns:a16="http://schemas.microsoft.com/office/drawing/2014/main" id="{873CBE9D-9D68-BC45-B5F4-2961DEC0C044}"/>
              </a:ext>
            </a:extLst>
          </p:cNvPr>
          <p:cNvSpPr>
            <a:spLocks noGrp="1"/>
          </p:cNvSpPr>
          <p:nvPr>
            <p:ph type="dt" sz="half" idx="11"/>
          </p:nvPr>
        </p:nvSpPr>
        <p:spPr>
          <a:xfrm>
            <a:off x="414863" y="6353687"/>
            <a:ext cx="3664075" cy="365125"/>
          </a:xfrm>
        </p:spPr>
        <p:txBody>
          <a:bodyPr/>
          <a:lstStyle/>
          <a:p>
            <a:r>
              <a:rPr lang="en-US" sz="1100" dirty="0"/>
              <a:t>Module 2, Section 4: Policy Assessment</a:t>
            </a:r>
            <a:endParaRPr lang="en-US" sz="1050" noProof="0" dirty="0"/>
          </a:p>
        </p:txBody>
      </p:sp>
      <p:sp>
        <p:nvSpPr>
          <p:cNvPr id="13" name="Slide Number Placeholder 4">
            <a:extLst>
              <a:ext uri="{FF2B5EF4-FFF2-40B4-BE49-F238E27FC236}">
                <a16:creationId xmlns:a16="http://schemas.microsoft.com/office/drawing/2014/main" id="{766877AD-279F-DA4C-B2B4-FD69215901E3}"/>
              </a:ext>
            </a:extLst>
          </p:cNvPr>
          <p:cNvSpPr txBox="1">
            <a:spLocks/>
          </p:cNvSpPr>
          <p:nvPr/>
        </p:nvSpPr>
        <p:spPr>
          <a:xfrm>
            <a:off x="10807112" y="6353687"/>
            <a:ext cx="1011275" cy="365125"/>
          </a:xfrm>
          <a:prstGeom prst="rect">
            <a:avLst/>
          </a:prstGeom>
        </p:spPr>
        <p:txBody>
          <a:bodyPr vert="horz" lIns="90000" tIns="45720" rIns="0" bIns="45720" rtlCol="0" anchor="ctr"/>
          <a:lstStyle>
            <a:defPPr>
              <a:defRPr lang="de-DE"/>
            </a:defPPr>
            <a:lvl1pPr marL="0" algn="r" defTabSz="914400" rtl="0" eaLnBrk="1" latinLnBrk="0" hangingPunct="1">
              <a:defRPr sz="1200" kern="1200">
                <a:solidFill>
                  <a:srgbClr val="71A5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059D9C-83B2-9046-9FF6-87A09DB9F967}" type="slidenum">
              <a:rPr lang="en-US" sz="1100" smtClean="0"/>
              <a:pPr/>
              <a:t>37</a:t>
            </a:fld>
            <a:endParaRPr lang="en-US" sz="1100" dirty="0"/>
          </a:p>
        </p:txBody>
      </p:sp>
      <p:sp>
        <p:nvSpPr>
          <p:cNvPr id="2" name="Rectangle 1">
            <a:extLst>
              <a:ext uri="{FF2B5EF4-FFF2-40B4-BE49-F238E27FC236}">
                <a16:creationId xmlns:a16="http://schemas.microsoft.com/office/drawing/2014/main" id="{FEC650F4-0403-BC49-99AC-3152EF381B7E}"/>
              </a:ext>
            </a:extLst>
          </p:cNvPr>
          <p:cNvSpPr/>
          <p:nvPr/>
        </p:nvSpPr>
        <p:spPr>
          <a:xfrm>
            <a:off x="5892037" y="1951651"/>
            <a:ext cx="2569934" cy="338554"/>
          </a:xfrm>
          <a:prstGeom prst="rect">
            <a:avLst/>
          </a:prstGeom>
        </p:spPr>
        <p:txBody>
          <a:bodyPr wrap="none">
            <a:spAutoFit/>
          </a:bodyPr>
          <a:lstStyle/>
          <a:p>
            <a:r>
              <a:rPr lang="en-US" sz="1600" dirty="0"/>
              <a:t>Impacts of climate change</a:t>
            </a:r>
            <a:endParaRPr lang="en-BR" sz="1600" dirty="0"/>
          </a:p>
        </p:txBody>
      </p:sp>
    </p:spTree>
    <p:extLst>
      <p:ext uri="{BB962C8B-B14F-4D97-AF65-F5344CB8AC3E}">
        <p14:creationId xmlns:p14="http://schemas.microsoft.com/office/powerpoint/2010/main" val="34907676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contenuto 6"/>
          <p:cNvSpPr>
            <a:spLocks noGrp="1"/>
          </p:cNvSpPr>
          <p:nvPr>
            <p:ph sz="quarter" idx="4294967295"/>
          </p:nvPr>
        </p:nvSpPr>
        <p:spPr>
          <a:xfrm>
            <a:off x="407988" y="3429000"/>
            <a:ext cx="8051800" cy="412511"/>
          </a:xfrm>
          <a:prstGeom prst="rect">
            <a:avLst/>
          </a:prstGeom>
        </p:spPr>
        <p:txBody>
          <a:bodyPr>
            <a:normAutofit/>
          </a:bodyPr>
          <a:lstStyle/>
          <a:p>
            <a:pPr marL="342900" indent="-342900"/>
            <a:r>
              <a:rPr lang="en-US" sz="2000" i="1" dirty="0"/>
              <a:t>Is the policy having positive/negative impacts on other sectors?</a:t>
            </a:r>
            <a:r>
              <a:rPr lang="en-US" sz="2000" dirty="0"/>
              <a:t> </a:t>
            </a:r>
          </a:p>
        </p:txBody>
      </p:sp>
      <p:sp>
        <p:nvSpPr>
          <p:cNvPr id="8" name="Titolo 5">
            <a:extLst>
              <a:ext uri="{FF2B5EF4-FFF2-40B4-BE49-F238E27FC236}">
                <a16:creationId xmlns:a16="http://schemas.microsoft.com/office/drawing/2014/main" id="{EF459A2C-AD06-2549-9908-8C2C91FC342F}"/>
              </a:ext>
            </a:extLst>
          </p:cNvPr>
          <p:cNvSpPr>
            <a:spLocks noGrp="1"/>
          </p:cNvSpPr>
          <p:nvPr>
            <p:ph type="title"/>
          </p:nvPr>
        </p:nvSpPr>
        <p:spPr>
          <a:xfrm>
            <a:off x="407988" y="1063499"/>
            <a:ext cx="11412537" cy="954488"/>
          </a:xfrm>
        </p:spPr>
        <p:txBody>
          <a:bodyPr/>
          <a:lstStyle/>
          <a:p>
            <a:r>
              <a:rPr lang="en-US" sz="2400" dirty="0"/>
              <a:t>KEY QUESTION</a:t>
            </a:r>
          </a:p>
        </p:txBody>
      </p:sp>
      <p:sp>
        <p:nvSpPr>
          <p:cNvPr id="9" name="Date Placeholder 3">
            <a:extLst>
              <a:ext uri="{FF2B5EF4-FFF2-40B4-BE49-F238E27FC236}">
                <a16:creationId xmlns:a16="http://schemas.microsoft.com/office/drawing/2014/main" id="{BAC76ADF-BD6C-8F4A-8133-13ED954B3330}"/>
              </a:ext>
            </a:extLst>
          </p:cNvPr>
          <p:cNvSpPr>
            <a:spLocks noGrp="1"/>
          </p:cNvSpPr>
          <p:nvPr>
            <p:ph type="dt" sz="half" idx="11"/>
          </p:nvPr>
        </p:nvSpPr>
        <p:spPr>
          <a:xfrm>
            <a:off x="414863" y="6353687"/>
            <a:ext cx="3664075" cy="365125"/>
          </a:xfrm>
        </p:spPr>
        <p:txBody>
          <a:bodyPr/>
          <a:lstStyle/>
          <a:p>
            <a:r>
              <a:rPr lang="en-US" sz="1100" dirty="0"/>
              <a:t>Module 2, Section 4: Policy Assessment</a:t>
            </a:r>
            <a:endParaRPr lang="en-US" sz="1050" noProof="0" dirty="0"/>
          </a:p>
        </p:txBody>
      </p:sp>
    </p:spTree>
    <p:extLst>
      <p:ext uri="{BB962C8B-B14F-4D97-AF65-F5344CB8AC3E}">
        <p14:creationId xmlns:p14="http://schemas.microsoft.com/office/powerpoint/2010/main" val="21290490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a:spLocks noGrp="1"/>
          </p:cNvSpPr>
          <p:nvPr>
            <p:ph type="title"/>
          </p:nvPr>
        </p:nvSpPr>
        <p:spPr>
          <a:xfrm>
            <a:off x="407988" y="1063499"/>
            <a:ext cx="5862183" cy="469668"/>
          </a:xfrm>
        </p:spPr>
        <p:txBody>
          <a:bodyPr>
            <a:normAutofit/>
          </a:bodyPr>
          <a:lstStyle/>
          <a:p>
            <a:r>
              <a:rPr lang="en-US" sz="2400" dirty="0"/>
              <a:t>EXAMPLE: FEED-IN TARIFFS IN KENYA</a:t>
            </a:r>
          </a:p>
        </p:txBody>
      </p:sp>
      <p:sp>
        <p:nvSpPr>
          <p:cNvPr id="3" name="Segnaposto contenuto 2"/>
          <p:cNvSpPr>
            <a:spLocks noGrp="1"/>
          </p:cNvSpPr>
          <p:nvPr>
            <p:ph sz="quarter" idx="10"/>
          </p:nvPr>
        </p:nvSpPr>
        <p:spPr>
          <a:xfrm>
            <a:off x="407988" y="2060575"/>
            <a:ext cx="6377823" cy="4176713"/>
          </a:xfrm>
          <a:prstGeom prst="rect">
            <a:avLst/>
          </a:prstGeom>
        </p:spPr>
        <p:txBody>
          <a:bodyPr>
            <a:normAutofit/>
          </a:bodyPr>
          <a:lstStyle/>
          <a:p>
            <a:pPr indent="0">
              <a:buNone/>
            </a:pPr>
            <a:endParaRPr lang="en-US" sz="1800" dirty="0"/>
          </a:p>
          <a:p>
            <a:pPr lvl="0"/>
            <a:r>
              <a:rPr lang="en-US" sz="1800" dirty="0"/>
              <a:t>Estimated electricity generation capacity: 1300 MW.</a:t>
            </a:r>
          </a:p>
          <a:p>
            <a:pPr lvl="0"/>
            <a:endParaRPr lang="it-IT" sz="1800" dirty="0"/>
          </a:p>
          <a:p>
            <a:pPr lvl="0"/>
            <a:r>
              <a:rPr lang="en-US" sz="1800" dirty="0"/>
              <a:t>Increased economic competitiveness.</a:t>
            </a:r>
          </a:p>
          <a:p>
            <a:pPr lvl="0"/>
            <a:endParaRPr lang="it-IT" sz="1800" dirty="0"/>
          </a:p>
          <a:p>
            <a:pPr lvl="0"/>
            <a:r>
              <a:rPr lang="en-US" sz="1800" dirty="0"/>
              <a:t>Reduced greenhouse gas emissions.</a:t>
            </a:r>
            <a:endParaRPr lang="it-IT" sz="1800" dirty="0"/>
          </a:p>
          <a:p>
            <a:pPr marL="0" indent="0">
              <a:buNone/>
            </a:pPr>
            <a:endParaRPr lang="it-IT" sz="1400" dirty="0"/>
          </a:p>
        </p:txBody>
      </p:sp>
      <p:sp>
        <p:nvSpPr>
          <p:cNvPr id="6" name="Date Placeholder 3">
            <a:extLst>
              <a:ext uri="{FF2B5EF4-FFF2-40B4-BE49-F238E27FC236}">
                <a16:creationId xmlns:a16="http://schemas.microsoft.com/office/drawing/2014/main" id="{DE7351A6-6C00-E948-8F43-E168BBA1363C}"/>
              </a:ext>
            </a:extLst>
          </p:cNvPr>
          <p:cNvSpPr>
            <a:spLocks noGrp="1"/>
          </p:cNvSpPr>
          <p:nvPr>
            <p:ph type="dt" sz="half" idx="11"/>
          </p:nvPr>
        </p:nvSpPr>
        <p:spPr>
          <a:xfrm>
            <a:off x="414863" y="6353687"/>
            <a:ext cx="3664075" cy="365125"/>
          </a:xfrm>
        </p:spPr>
        <p:txBody>
          <a:bodyPr/>
          <a:lstStyle/>
          <a:p>
            <a:r>
              <a:rPr lang="en-US" sz="1100" dirty="0"/>
              <a:t>Module 2, Section 4: Policy Assessment</a:t>
            </a:r>
            <a:endParaRPr lang="en-US" sz="1050" noProof="0" dirty="0"/>
          </a:p>
        </p:txBody>
      </p:sp>
      <p:sp>
        <p:nvSpPr>
          <p:cNvPr id="7" name="Slide Number Placeholder 4">
            <a:extLst>
              <a:ext uri="{FF2B5EF4-FFF2-40B4-BE49-F238E27FC236}">
                <a16:creationId xmlns:a16="http://schemas.microsoft.com/office/drawing/2014/main" id="{372C5AA8-CABA-9241-825E-C1BC23B13936}"/>
              </a:ext>
            </a:extLst>
          </p:cNvPr>
          <p:cNvSpPr txBox="1">
            <a:spLocks/>
          </p:cNvSpPr>
          <p:nvPr/>
        </p:nvSpPr>
        <p:spPr>
          <a:xfrm>
            <a:off x="10807112" y="6353687"/>
            <a:ext cx="1011275" cy="365125"/>
          </a:xfrm>
          <a:prstGeom prst="rect">
            <a:avLst/>
          </a:prstGeom>
        </p:spPr>
        <p:txBody>
          <a:bodyPr vert="horz" lIns="90000" tIns="45720" rIns="0" bIns="45720" rtlCol="0" anchor="ctr"/>
          <a:lstStyle>
            <a:defPPr>
              <a:defRPr lang="de-DE"/>
            </a:defPPr>
            <a:lvl1pPr marL="0" algn="r" defTabSz="914400" rtl="0" eaLnBrk="1" latinLnBrk="0" hangingPunct="1">
              <a:defRPr sz="1200" kern="1200">
                <a:solidFill>
                  <a:srgbClr val="71A5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059D9C-83B2-9046-9FF6-87A09DB9F967}" type="slidenum">
              <a:rPr lang="en-US" sz="1100" smtClean="0"/>
              <a:pPr/>
              <a:t>39</a:t>
            </a:fld>
            <a:endParaRPr lang="en-US" sz="1100" dirty="0"/>
          </a:p>
        </p:txBody>
      </p:sp>
      <p:pic>
        <p:nvPicPr>
          <p:cNvPr id="8" name="Picture 7" descr="A picture containing building, guitar, photo, sitting&#10;&#10;Description automatically generated">
            <a:extLst>
              <a:ext uri="{FF2B5EF4-FFF2-40B4-BE49-F238E27FC236}">
                <a16:creationId xmlns:a16="http://schemas.microsoft.com/office/drawing/2014/main" id="{58358E72-7724-DC40-89F9-F74E17B74D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74965" y="2260911"/>
            <a:ext cx="4717036" cy="4597089"/>
          </a:xfrm>
          <a:prstGeom prst="rect">
            <a:avLst/>
          </a:prstGeom>
        </p:spPr>
      </p:pic>
      <p:sp>
        <p:nvSpPr>
          <p:cNvPr id="9" name="TextBox 8">
            <a:extLst>
              <a:ext uri="{FF2B5EF4-FFF2-40B4-BE49-F238E27FC236}">
                <a16:creationId xmlns:a16="http://schemas.microsoft.com/office/drawing/2014/main" id="{7D44E641-B2F0-9B41-AE89-F2DEB65F001D}"/>
              </a:ext>
            </a:extLst>
          </p:cNvPr>
          <p:cNvSpPr txBox="1"/>
          <p:nvPr/>
        </p:nvSpPr>
        <p:spPr>
          <a:xfrm rot="16200000">
            <a:off x="11567970" y="4860191"/>
            <a:ext cx="1103586" cy="184666"/>
          </a:xfrm>
          <a:prstGeom prst="rect">
            <a:avLst/>
          </a:prstGeom>
          <a:noFill/>
        </p:spPr>
        <p:txBody>
          <a:bodyPr wrap="square" rtlCol="0">
            <a:spAutoFit/>
          </a:bodyPr>
          <a:lstStyle/>
          <a:p>
            <a:r>
              <a:rPr lang="en-BR" sz="600" dirty="0">
                <a:solidFill>
                  <a:schemeClr val="bg1"/>
                </a:solidFill>
                <a:effectLst>
                  <a:outerShdw blurRad="50800" dist="38100" dir="2700000" algn="tl" rotWithShape="0">
                    <a:prstClr val="black">
                      <a:alpha val="70000"/>
                    </a:prstClr>
                  </a:outerShdw>
                </a:effectLst>
              </a:rPr>
              <a:t>@shutterstock</a:t>
            </a:r>
          </a:p>
        </p:txBody>
      </p:sp>
    </p:spTree>
    <p:extLst>
      <p:ext uri="{BB962C8B-B14F-4D97-AF65-F5344CB8AC3E}">
        <p14:creationId xmlns:p14="http://schemas.microsoft.com/office/powerpoint/2010/main" val="1205922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train on a lush green field&#10;&#10;Description automatically generated">
            <a:extLst>
              <a:ext uri="{FF2B5EF4-FFF2-40B4-BE49-F238E27FC236}">
                <a16:creationId xmlns:a16="http://schemas.microsoft.com/office/drawing/2014/main" id="{AD158591-58C1-8940-8513-EA7B813F71F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8067" y="881742"/>
            <a:ext cx="11402455" cy="5355546"/>
          </a:xfrm>
          <a:prstGeom prst="rect">
            <a:avLst/>
          </a:prstGeom>
        </p:spPr>
      </p:pic>
      <p:sp>
        <p:nvSpPr>
          <p:cNvPr id="5" name="Slide Number Placeholder 4">
            <a:extLst>
              <a:ext uri="{FF2B5EF4-FFF2-40B4-BE49-F238E27FC236}">
                <a16:creationId xmlns:a16="http://schemas.microsoft.com/office/drawing/2014/main" id="{D1C2D36B-FE13-4898-B7FB-33A81CFD28D4}"/>
              </a:ext>
            </a:extLst>
          </p:cNvPr>
          <p:cNvSpPr>
            <a:spLocks noGrp="1"/>
          </p:cNvSpPr>
          <p:nvPr>
            <p:ph type="sldNum" sz="quarter" idx="12"/>
          </p:nvPr>
        </p:nvSpPr>
        <p:spPr/>
        <p:txBody>
          <a:bodyPr/>
          <a:lstStyle/>
          <a:p>
            <a:fld id="{84059D9C-83B2-9046-9FF6-87A09DB9F967}" type="slidenum">
              <a:rPr lang="en-US" sz="1100" noProof="0" smtClean="0"/>
              <a:pPr/>
              <a:t>4</a:t>
            </a:fld>
            <a:endParaRPr lang="en-US" sz="1100" noProof="0" dirty="0"/>
          </a:p>
        </p:txBody>
      </p:sp>
      <p:sp>
        <p:nvSpPr>
          <p:cNvPr id="6" name="Content Placeholder 6">
            <a:extLst>
              <a:ext uri="{FF2B5EF4-FFF2-40B4-BE49-F238E27FC236}">
                <a16:creationId xmlns:a16="http://schemas.microsoft.com/office/drawing/2014/main" id="{78AD3DA7-EF89-D141-AC43-540FE90D39B0}"/>
              </a:ext>
            </a:extLst>
          </p:cNvPr>
          <p:cNvSpPr txBox="1">
            <a:spLocks/>
          </p:cNvSpPr>
          <p:nvPr/>
        </p:nvSpPr>
        <p:spPr>
          <a:xfrm>
            <a:off x="3982391" y="1378220"/>
            <a:ext cx="4320000" cy="4320000"/>
          </a:xfrm>
          <a:prstGeom prst="ellipse">
            <a:avLst/>
          </a:prstGeom>
          <a:solidFill>
            <a:srgbClr val="71A522"/>
          </a:solidFill>
        </p:spPr>
        <p:txBody>
          <a:bodyPr vert="horz" lIns="0" tIns="180000" rIns="180000" bIns="46800" rtlCol="0" anchor="ctr" anchorCtr="0">
            <a:noAutofit/>
          </a:bodyPr>
          <a:lstStyle>
            <a:lvl1pPr marL="0" indent="0" algn="l" defTabSz="914400" rtl="0" eaLnBrk="1" latinLnBrk="0" hangingPunct="1">
              <a:lnSpc>
                <a:spcPts val="2600"/>
              </a:lnSpc>
              <a:spcBef>
                <a:spcPts val="0"/>
              </a:spcBef>
              <a:buClr>
                <a:schemeClr val="accent6"/>
              </a:buClr>
              <a:buSzPct val="80000"/>
              <a:buFont typeface="Arial" charset="0"/>
              <a:buNone/>
              <a:defRPr sz="2400" b="0" i="0" kern="1200" baseline="0">
                <a:solidFill>
                  <a:schemeClr val="bg1"/>
                </a:solidFill>
                <a:latin typeface="+mn-lt"/>
                <a:ea typeface="Roboto Medium" charset="0"/>
                <a:cs typeface="Roboto Medium" charset="0"/>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bg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chemeClr val="bg1"/>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chemeClr val="bg1"/>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chemeClr val="bg1"/>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GB" b="1"/>
              <a:t> </a:t>
            </a:r>
            <a:endParaRPr lang="en-GB" b="1" dirty="0"/>
          </a:p>
        </p:txBody>
      </p:sp>
      <p:sp>
        <p:nvSpPr>
          <p:cNvPr id="2" name="Title 1">
            <a:extLst>
              <a:ext uri="{FF2B5EF4-FFF2-40B4-BE49-F238E27FC236}">
                <a16:creationId xmlns:a16="http://schemas.microsoft.com/office/drawing/2014/main" id="{470888F4-6B85-46FE-9755-52460E661B83}"/>
              </a:ext>
            </a:extLst>
          </p:cNvPr>
          <p:cNvSpPr>
            <a:spLocks noGrp="1"/>
          </p:cNvSpPr>
          <p:nvPr>
            <p:ph type="title"/>
          </p:nvPr>
        </p:nvSpPr>
        <p:spPr>
          <a:xfrm>
            <a:off x="4673948" y="2936168"/>
            <a:ext cx="2936886" cy="1537861"/>
          </a:xfrm>
        </p:spPr>
        <p:txBody>
          <a:bodyPr/>
          <a:lstStyle/>
          <a:p>
            <a:pPr algn="ctr"/>
            <a:r>
              <a:rPr lang="fr-CH" sz="2400" dirty="0">
                <a:solidFill>
                  <a:schemeClr val="bg1"/>
                </a:solidFill>
              </a:rPr>
              <a:t>Why are indicators important for an </a:t>
            </a:r>
            <a:br>
              <a:rPr lang="fr-CH" sz="2400" dirty="0">
                <a:solidFill>
                  <a:schemeClr val="bg1"/>
                </a:solidFill>
              </a:rPr>
            </a:br>
            <a:r>
              <a:rPr lang="fr-CH" sz="2400" dirty="0">
                <a:solidFill>
                  <a:schemeClr val="bg1"/>
                </a:solidFill>
              </a:rPr>
              <a:t>inclusive green economy?</a:t>
            </a:r>
            <a:endParaRPr lang="en-US" sz="2400" dirty="0">
              <a:solidFill>
                <a:schemeClr val="bg1"/>
              </a:solidFill>
            </a:endParaRPr>
          </a:p>
        </p:txBody>
      </p:sp>
      <p:sp>
        <p:nvSpPr>
          <p:cNvPr id="8" name="Date Placeholder 3">
            <a:extLst>
              <a:ext uri="{FF2B5EF4-FFF2-40B4-BE49-F238E27FC236}">
                <a16:creationId xmlns:a16="http://schemas.microsoft.com/office/drawing/2014/main" id="{B41BED21-05E1-CA4A-9982-65C688D3CD81}"/>
              </a:ext>
            </a:extLst>
          </p:cNvPr>
          <p:cNvSpPr>
            <a:spLocks noGrp="1"/>
          </p:cNvSpPr>
          <p:nvPr>
            <p:ph type="dt" sz="half" idx="11"/>
          </p:nvPr>
        </p:nvSpPr>
        <p:spPr>
          <a:xfrm>
            <a:off x="418068" y="6356350"/>
            <a:ext cx="3664075" cy="365125"/>
          </a:xfrm>
        </p:spPr>
        <p:txBody>
          <a:bodyPr/>
          <a:lstStyle/>
          <a:p>
            <a:r>
              <a:rPr lang="en-US" sz="1100" dirty="0"/>
              <a:t>Module 2, Section 1: Introduction to IGE Indicators</a:t>
            </a:r>
            <a:endParaRPr lang="en-US" sz="1050" noProof="0" dirty="0"/>
          </a:p>
        </p:txBody>
      </p:sp>
      <p:sp>
        <p:nvSpPr>
          <p:cNvPr id="9" name="TextBox 8">
            <a:extLst>
              <a:ext uri="{FF2B5EF4-FFF2-40B4-BE49-F238E27FC236}">
                <a16:creationId xmlns:a16="http://schemas.microsoft.com/office/drawing/2014/main" id="{CC6DE24A-76FE-9D47-99CA-2BE9EDB5F178}"/>
              </a:ext>
            </a:extLst>
          </p:cNvPr>
          <p:cNvSpPr txBox="1"/>
          <p:nvPr/>
        </p:nvSpPr>
        <p:spPr>
          <a:xfrm rot="16200000">
            <a:off x="11169580" y="5605887"/>
            <a:ext cx="1103586" cy="184666"/>
          </a:xfrm>
          <a:prstGeom prst="rect">
            <a:avLst/>
          </a:prstGeom>
          <a:noFill/>
        </p:spPr>
        <p:txBody>
          <a:bodyPr wrap="square" rtlCol="0">
            <a:spAutoFit/>
          </a:bodyPr>
          <a:lstStyle/>
          <a:p>
            <a:r>
              <a:rPr lang="en-BR" sz="600" dirty="0">
                <a:solidFill>
                  <a:schemeClr val="bg1"/>
                </a:solidFill>
                <a:effectLst>
                  <a:outerShdw blurRad="50800" dist="38100" dir="2700000" algn="tl" rotWithShape="0">
                    <a:prstClr val="black">
                      <a:alpha val="70000"/>
                    </a:prstClr>
                  </a:outerShdw>
                </a:effectLst>
              </a:rPr>
              <a:t>@shutterstock</a:t>
            </a:r>
          </a:p>
        </p:txBody>
      </p:sp>
    </p:spTree>
    <p:extLst>
      <p:ext uri="{BB962C8B-B14F-4D97-AF65-F5344CB8AC3E}">
        <p14:creationId xmlns:p14="http://schemas.microsoft.com/office/powerpoint/2010/main" val="2004673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875735" y="1108712"/>
            <a:ext cx="5078214" cy="954488"/>
          </a:xfrm>
        </p:spPr>
        <p:txBody>
          <a:bodyPr vert="horz" lIns="91440" tIns="45720" rIns="91440" bIns="45720" rtlCol="0" anchor="ctr">
            <a:noAutofit/>
          </a:bodyPr>
          <a:lstStyle/>
          <a:p>
            <a:r>
              <a:rPr lang="en-US" sz="2400" dirty="0"/>
              <a:t>STEP 2</a:t>
            </a:r>
            <a:br>
              <a:rPr lang="en-US" sz="2400" dirty="0"/>
            </a:br>
            <a:r>
              <a:rPr lang="en-US" sz="2400" b="0" dirty="0"/>
              <a:t>Analyze impacts on the overall </a:t>
            </a:r>
            <a:br>
              <a:rPr lang="en-US" sz="2400" b="0" dirty="0"/>
            </a:br>
            <a:r>
              <a:rPr lang="en-US" sz="2400" b="0" dirty="0"/>
              <a:t>well-being of the population - Tasks</a:t>
            </a:r>
          </a:p>
        </p:txBody>
      </p:sp>
      <p:sp>
        <p:nvSpPr>
          <p:cNvPr id="7" name="Segnaposto contenuto 6"/>
          <p:cNvSpPr>
            <a:spLocks noGrp="1"/>
          </p:cNvSpPr>
          <p:nvPr>
            <p:ph sz="quarter" idx="10"/>
          </p:nvPr>
        </p:nvSpPr>
        <p:spPr>
          <a:xfrm>
            <a:off x="407988" y="2714281"/>
            <a:ext cx="4308391" cy="3148836"/>
          </a:xfrm>
          <a:prstGeom prst="rect">
            <a:avLst/>
          </a:prstGeom>
        </p:spPr>
        <p:txBody>
          <a:bodyPr>
            <a:normAutofit/>
          </a:bodyPr>
          <a:lstStyle/>
          <a:p>
            <a:pPr indent="0">
              <a:buNone/>
            </a:pPr>
            <a:r>
              <a:rPr lang="en-US" sz="1800" dirty="0"/>
              <a:t>Select and analyze indicators of policy impacts on investment, e</a:t>
            </a:r>
            <a:r>
              <a:rPr lang="en-US" sz="1800" b="0" dirty="0"/>
              <a:t>mployment, total wealth, access to resources, etc.</a:t>
            </a:r>
          </a:p>
          <a:p>
            <a:pPr indent="0">
              <a:buNone/>
            </a:pPr>
            <a:endParaRPr lang="en-US" sz="1800" b="0" dirty="0"/>
          </a:p>
          <a:p>
            <a:pPr indent="0">
              <a:buNone/>
            </a:pPr>
            <a:r>
              <a:rPr lang="en-US" sz="1800" dirty="0"/>
              <a:t>Select and analyze composite indicators of well-being, such as Inclusive Wealth, </a:t>
            </a:r>
            <a:r>
              <a:rPr lang="en-US" sz="1800" b="0" dirty="0"/>
              <a:t>Human Development Index (HDI), Gender-related Development Index (GDI) and Genuine Progress Indicator (GPI).</a:t>
            </a:r>
          </a:p>
        </p:txBody>
      </p:sp>
      <p:sp>
        <p:nvSpPr>
          <p:cNvPr id="8" name="TextBox 7"/>
          <p:cNvSpPr txBox="1"/>
          <p:nvPr/>
        </p:nvSpPr>
        <p:spPr>
          <a:xfrm>
            <a:off x="10346776" y="6515940"/>
            <a:ext cx="1589922" cy="276999"/>
          </a:xfrm>
          <a:prstGeom prst="rect">
            <a:avLst/>
          </a:prstGeom>
          <a:noFill/>
        </p:spPr>
        <p:txBody>
          <a:bodyPr wrap="none" rtlCol="0">
            <a:spAutoFit/>
          </a:bodyPr>
          <a:lstStyle/>
          <a:p>
            <a:r>
              <a:rPr lang="it-IT" sz="1200" dirty="0"/>
              <a:t>Source: UNEP, 2018</a:t>
            </a:r>
            <a:endParaRPr lang="en-US" sz="1200" dirty="0"/>
          </a:p>
        </p:txBody>
      </p:sp>
      <p:sp>
        <p:nvSpPr>
          <p:cNvPr id="11" name="Date Placeholder 3">
            <a:extLst>
              <a:ext uri="{FF2B5EF4-FFF2-40B4-BE49-F238E27FC236}">
                <a16:creationId xmlns:a16="http://schemas.microsoft.com/office/drawing/2014/main" id="{9653C71C-6555-7640-AA48-6DF84537B18F}"/>
              </a:ext>
            </a:extLst>
          </p:cNvPr>
          <p:cNvSpPr>
            <a:spLocks noGrp="1"/>
          </p:cNvSpPr>
          <p:nvPr>
            <p:ph type="dt" sz="half" idx="11"/>
          </p:nvPr>
        </p:nvSpPr>
        <p:spPr>
          <a:xfrm>
            <a:off x="414863" y="6353687"/>
            <a:ext cx="3664075" cy="365125"/>
          </a:xfrm>
        </p:spPr>
        <p:txBody>
          <a:bodyPr/>
          <a:lstStyle/>
          <a:p>
            <a:r>
              <a:rPr lang="en-US" sz="1100" dirty="0"/>
              <a:t>Module 2, Section 4: Policy Assessment</a:t>
            </a:r>
            <a:endParaRPr lang="en-US" sz="1050" noProof="0" dirty="0"/>
          </a:p>
        </p:txBody>
      </p:sp>
      <p:sp>
        <p:nvSpPr>
          <p:cNvPr id="13" name="Segnaposto contenuto 6">
            <a:extLst>
              <a:ext uri="{FF2B5EF4-FFF2-40B4-BE49-F238E27FC236}">
                <a16:creationId xmlns:a16="http://schemas.microsoft.com/office/drawing/2014/main" id="{EACD2F0B-BDAB-614A-9A19-83890221A71B}"/>
              </a:ext>
            </a:extLst>
          </p:cNvPr>
          <p:cNvSpPr txBox="1">
            <a:spLocks/>
          </p:cNvSpPr>
          <p:nvPr/>
        </p:nvSpPr>
        <p:spPr>
          <a:xfrm>
            <a:off x="6394196" y="913218"/>
            <a:ext cx="2499071" cy="352053"/>
          </a:xfrm>
          <a:prstGeom prst="rect">
            <a:avLst/>
          </a:prstGeom>
        </p:spPr>
        <p:txBody>
          <a:bodyPr vert="horz" lIns="0" tIns="46800" rIns="0" bIns="45720" rtlCol="0">
            <a:norm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buFont typeface="Arial" charset="0"/>
              <a:buNone/>
            </a:pPr>
            <a:r>
              <a:rPr lang="en-US" sz="1600" dirty="0"/>
              <a:t>What's inclusive health?</a:t>
            </a:r>
          </a:p>
        </p:txBody>
      </p:sp>
      <p:pic>
        <p:nvPicPr>
          <p:cNvPr id="19" name="Picture 18" descr="A screenshot of a cell phone&#10;&#10;Description automatically generated">
            <a:extLst>
              <a:ext uri="{FF2B5EF4-FFF2-40B4-BE49-F238E27FC236}">
                <a16:creationId xmlns:a16="http://schemas.microsoft.com/office/drawing/2014/main" id="{7866A57A-8A63-DE4E-B5F6-F94A9AE86B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01071" y="1282745"/>
            <a:ext cx="5421199" cy="5177201"/>
          </a:xfrm>
          <a:prstGeom prst="rect">
            <a:avLst/>
          </a:prstGeom>
        </p:spPr>
      </p:pic>
      <p:pic>
        <p:nvPicPr>
          <p:cNvPr id="9" name="Picture 8">
            <a:extLst>
              <a:ext uri="{FF2B5EF4-FFF2-40B4-BE49-F238E27FC236}">
                <a16:creationId xmlns:a16="http://schemas.microsoft.com/office/drawing/2014/main" id="{14D451E1-AE74-7744-9865-50956449CA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3160" y="1035989"/>
            <a:ext cx="472575" cy="493511"/>
          </a:xfrm>
          <a:prstGeom prst="rect">
            <a:avLst/>
          </a:prstGeom>
        </p:spPr>
      </p:pic>
    </p:spTree>
    <p:extLst>
      <p:ext uri="{BB962C8B-B14F-4D97-AF65-F5344CB8AC3E}">
        <p14:creationId xmlns:p14="http://schemas.microsoft.com/office/powerpoint/2010/main" val="6764503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contenuto 6"/>
          <p:cNvSpPr>
            <a:spLocks noGrp="1"/>
          </p:cNvSpPr>
          <p:nvPr>
            <p:ph sz="quarter" idx="4294967295"/>
          </p:nvPr>
        </p:nvSpPr>
        <p:spPr>
          <a:xfrm>
            <a:off x="407988" y="3253526"/>
            <a:ext cx="8051800" cy="864712"/>
          </a:xfrm>
          <a:prstGeom prst="rect">
            <a:avLst/>
          </a:prstGeom>
        </p:spPr>
        <p:txBody>
          <a:bodyPr>
            <a:normAutofit/>
          </a:bodyPr>
          <a:lstStyle/>
          <a:p>
            <a:pPr marL="342900" indent="-342900"/>
            <a:r>
              <a:rPr lang="en-US" sz="2000" i="1" dirty="0"/>
              <a:t>What is the impact of the investment or policy on the </a:t>
            </a:r>
            <a:br>
              <a:rPr lang="en-US" sz="2000" i="1" dirty="0"/>
            </a:br>
            <a:r>
              <a:rPr lang="en-US" sz="2000" i="1" dirty="0"/>
              <a:t>overall well-being of the population?</a:t>
            </a:r>
            <a:r>
              <a:rPr lang="en-US" sz="2000" dirty="0"/>
              <a:t> </a:t>
            </a:r>
          </a:p>
        </p:txBody>
      </p:sp>
      <p:sp>
        <p:nvSpPr>
          <p:cNvPr id="10" name="Titolo 5">
            <a:extLst>
              <a:ext uri="{FF2B5EF4-FFF2-40B4-BE49-F238E27FC236}">
                <a16:creationId xmlns:a16="http://schemas.microsoft.com/office/drawing/2014/main" id="{EE4FDD2A-96D5-254B-B21B-0C16225F8E8C}"/>
              </a:ext>
            </a:extLst>
          </p:cNvPr>
          <p:cNvSpPr>
            <a:spLocks noGrp="1"/>
          </p:cNvSpPr>
          <p:nvPr>
            <p:ph type="title"/>
          </p:nvPr>
        </p:nvSpPr>
        <p:spPr>
          <a:xfrm>
            <a:off x="407988" y="1063499"/>
            <a:ext cx="11412537" cy="954488"/>
          </a:xfrm>
        </p:spPr>
        <p:txBody>
          <a:bodyPr/>
          <a:lstStyle/>
          <a:p>
            <a:r>
              <a:rPr lang="en-US" sz="2400" dirty="0"/>
              <a:t>KEY QUESTION</a:t>
            </a:r>
          </a:p>
        </p:txBody>
      </p:sp>
      <p:sp>
        <p:nvSpPr>
          <p:cNvPr id="11" name="Date Placeholder 3">
            <a:extLst>
              <a:ext uri="{FF2B5EF4-FFF2-40B4-BE49-F238E27FC236}">
                <a16:creationId xmlns:a16="http://schemas.microsoft.com/office/drawing/2014/main" id="{3C041B76-7D34-BE47-BBE6-F7D237BB940D}"/>
              </a:ext>
            </a:extLst>
          </p:cNvPr>
          <p:cNvSpPr>
            <a:spLocks noGrp="1"/>
          </p:cNvSpPr>
          <p:nvPr>
            <p:ph type="dt" sz="half" idx="11"/>
          </p:nvPr>
        </p:nvSpPr>
        <p:spPr>
          <a:xfrm>
            <a:off x="414863" y="6353687"/>
            <a:ext cx="3664075" cy="365125"/>
          </a:xfrm>
        </p:spPr>
        <p:txBody>
          <a:bodyPr/>
          <a:lstStyle/>
          <a:p>
            <a:r>
              <a:rPr lang="en-US" sz="1100" dirty="0"/>
              <a:t>Module 2, Section 4: Policy Assessment</a:t>
            </a:r>
            <a:endParaRPr lang="en-US" sz="1050" noProof="0" dirty="0"/>
          </a:p>
        </p:txBody>
      </p:sp>
    </p:spTree>
    <p:extLst>
      <p:ext uri="{BB962C8B-B14F-4D97-AF65-F5344CB8AC3E}">
        <p14:creationId xmlns:p14="http://schemas.microsoft.com/office/powerpoint/2010/main" val="22486762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a 2"/>
          <p:cNvGraphicFramePr>
            <a:graphicFrameLocks noGrp="1"/>
          </p:cNvGraphicFramePr>
          <p:nvPr>
            <p:extLst>
              <p:ext uri="{D42A27DB-BD31-4B8C-83A1-F6EECF244321}">
                <p14:modId xmlns:p14="http://schemas.microsoft.com/office/powerpoint/2010/main" val="2783810367"/>
              </p:ext>
            </p:extLst>
          </p:nvPr>
        </p:nvGraphicFramePr>
        <p:xfrm>
          <a:off x="1460644" y="1722741"/>
          <a:ext cx="9270711" cy="4400121"/>
        </p:xfrm>
        <a:graphic>
          <a:graphicData uri="http://schemas.openxmlformats.org/drawingml/2006/table">
            <a:tbl>
              <a:tblPr firstRow="1" bandRow="1">
                <a:tableStyleId>{3B4B98B0-60AC-42C2-AFA5-B58CD77FA1E5}</a:tableStyleId>
              </a:tblPr>
              <a:tblGrid>
                <a:gridCol w="2890538">
                  <a:extLst>
                    <a:ext uri="{9D8B030D-6E8A-4147-A177-3AD203B41FA5}">
                      <a16:colId xmlns:a16="http://schemas.microsoft.com/office/drawing/2014/main" val="20000"/>
                    </a:ext>
                  </a:extLst>
                </a:gridCol>
                <a:gridCol w="6380173">
                  <a:extLst>
                    <a:ext uri="{9D8B030D-6E8A-4147-A177-3AD203B41FA5}">
                      <a16:colId xmlns:a16="http://schemas.microsoft.com/office/drawing/2014/main" val="20001"/>
                    </a:ext>
                  </a:extLst>
                </a:gridCol>
              </a:tblGrid>
              <a:tr h="493282">
                <a:tc>
                  <a:txBody>
                    <a:bodyPr/>
                    <a:lstStyle/>
                    <a:p>
                      <a:pPr algn="ctr"/>
                      <a:r>
                        <a:rPr lang="en-GB" sz="1800" noProof="0" dirty="0">
                          <a:solidFill>
                            <a:schemeClr val="bg1"/>
                          </a:solidFill>
                        </a:rPr>
                        <a:t>WELL-BEING &amp; EQUITY</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1A522"/>
                    </a:solidFill>
                  </a:tcPr>
                </a:tc>
                <a:tc>
                  <a:txBody>
                    <a:bodyPr/>
                    <a:lstStyle/>
                    <a:p>
                      <a:pPr algn="ctr"/>
                      <a:r>
                        <a:rPr lang="en-GB" sz="1800" noProof="0" dirty="0">
                          <a:solidFill>
                            <a:schemeClr val="bg1"/>
                          </a:solidFill>
                        </a:rPr>
                        <a:t>EXAMPLES</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1A522"/>
                    </a:solidFill>
                  </a:tcPr>
                </a:tc>
                <a:extLst>
                  <a:ext uri="{0D108BD9-81ED-4DB2-BD59-A6C34878D82A}">
                    <a16:rowId xmlns:a16="http://schemas.microsoft.com/office/drawing/2014/main" val="10000"/>
                  </a:ext>
                </a:extLst>
              </a:tr>
              <a:tr h="874881">
                <a:tc>
                  <a:txBody>
                    <a:bodyPr/>
                    <a:lstStyle/>
                    <a:p>
                      <a:pPr marL="0" indent="0">
                        <a:buFont typeface="Arial"/>
                        <a:buNone/>
                      </a:pPr>
                      <a:r>
                        <a:rPr lang="en-GB" sz="1500" noProof="0" dirty="0"/>
                        <a:t>Employment</a:t>
                      </a:r>
                      <a:endParaRPr lang="en-GB" sz="1500" b="1" noProof="0" dirty="0">
                        <a:solidFill>
                          <a:srgbClr val="000000"/>
                        </a:solidFill>
                      </a:endParaRPr>
                    </a:p>
                  </a:txBody>
                  <a:tcPr>
                    <a:lnT w="12700" cap="flat" cmpd="sng" algn="ctr">
                      <a:solidFill>
                        <a:schemeClr val="bg1"/>
                      </a:solidFill>
                      <a:prstDash val="solid"/>
                      <a:round/>
                      <a:headEnd type="none" w="med" len="med"/>
                      <a:tailEnd type="none" w="med" len="med"/>
                    </a:lnT>
                    <a:solidFill>
                      <a:srgbClr val="DCF2BC">
                        <a:alpha val="20000"/>
                      </a:srgbClr>
                    </a:solidFill>
                  </a:tcPr>
                </a:tc>
                <a:tc>
                  <a:txBody>
                    <a:bodyPr/>
                    <a:lstStyle/>
                    <a:p>
                      <a:pPr marL="285750" indent="-285750">
                        <a:buClr>
                          <a:srgbClr val="71A522"/>
                        </a:buClr>
                        <a:buFont typeface="Arial"/>
                        <a:buChar char="•"/>
                      </a:pPr>
                      <a:r>
                        <a:rPr lang="en-GB" sz="1300" u="none" strike="noStrike" kern="1200" baseline="0" noProof="0" dirty="0"/>
                        <a:t>Construction (person, %)</a:t>
                      </a:r>
                    </a:p>
                    <a:p>
                      <a:pPr marL="285750" indent="-285750">
                        <a:buClr>
                          <a:srgbClr val="71A522"/>
                        </a:buClr>
                        <a:buFont typeface="Arial"/>
                        <a:buChar char="•"/>
                      </a:pPr>
                      <a:r>
                        <a:rPr lang="en-GB" sz="1300" u="none" strike="noStrike" kern="1200" baseline="0" noProof="0" dirty="0"/>
                        <a:t>Operation and management (person, %)</a:t>
                      </a:r>
                    </a:p>
                    <a:p>
                      <a:pPr marL="285750" indent="-285750">
                        <a:buClr>
                          <a:srgbClr val="71A522"/>
                        </a:buClr>
                        <a:buFont typeface="Arial"/>
                        <a:buChar char="•"/>
                      </a:pPr>
                      <a:r>
                        <a:rPr lang="en-GB" sz="1300" u="none" strike="noStrike" kern="1200" baseline="0" noProof="0" dirty="0"/>
                        <a:t>Income generated ($/year)</a:t>
                      </a:r>
                    </a:p>
                    <a:p>
                      <a:pPr marL="285750" indent="-285750">
                        <a:buClr>
                          <a:srgbClr val="71A522"/>
                        </a:buClr>
                        <a:buFont typeface="Arial"/>
                        <a:buChar char="•"/>
                      </a:pPr>
                      <a:r>
                        <a:rPr lang="en-GB" sz="1300" u="none" strike="noStrike" kern="1200" baseline="0" noProof="0" dirty="0" err="1"/>
                        <a:t>Gini</a:t>
                      </a:r>
                      <a:r>
                        <a:rPr lang="en-GB" sz="1300" u="none" strike="noStrike" kern="1200" baseline="0" noProof="0" dirty="0"/>
                        <a:t> coefficient</a:t>
                      </a:r>
                      <a:endParaRPr lang="en-GB" sz="1300" noProof="0" dirty="0">
                        <a:solidFill>
                          <a:srgbClr val="000000"/>
                        </a:solidFill>
                      </a:endParaRPr>
                    </a:p>
                  </a:txBody>
                  <a:tcPr>
                    <a:lnT w="12700" cap="flat" cmpd="sng" algn="ctr">
                      <a:solidFill>
                        <a:schemeClr val="bg1"/>
                      </a:solidFill>
                      <a:prstDash val="solid"/>
                      <a:round/>
                      <a:headEnd type="none" w="med" len="med"/>
                      <a:tailEnd type="none" w="med" len="med"/>
                    </a:lnT>
                    <a:solidFill>
                      <a:srgbClr val="DCF2BC">
                        <a:alpha val="20000"/>
                      </a:srgbClr>
                    </a:solidFill>
                  </a:tcPr>
                </a:tc>
                <a:extLst>
                  <a:ext uri="{0D108BD9-81ED-4DB2-BD59-A6C34878D82A}">
                    <a16:rowId xmlns:a16="http://schemas.microsoft.com/office/drawing/2014/main" val="10001"/>
                  </a:ext>
                </a:extLst>
              </a:tr>
              <a:tr h="712856">
                <a:tc>
                  <a:txBody>
                    <a:bodyPr/>
                    <a:lstStyle/>
                    <a:p>
                      <a:pPr marL="0" indent="0">
                        <a:buFont typeface="Arial"/>
                        <a:buNone/>
                      </a:pPr>
                      <a:r>
                        <a:rPr lang="en-GB" sz="1500" noProof="0" dirty="0"/>
                        <a:t>EGSS performance</a:t>
                      </a:r>
                      <a:endParaRPr lang="en-GB" sz="1500" b="1" noProof="0" dirty="0">
                        <a:solidFill>
                          <a:srgbClr val="000000"/>
                        </a:solidFill>
                      </a:endParaRPr>
                    </a:p>
                  </a:txBody>
                  <a:tcPr/>
                </a:tc>
                <a:tc>
                  <a:txBody>
                    <a:bodyPr/>
                    <a:lstStyle/>
                    <a:p>
                      <a:pPr marL="285750" lvl="0" indent="-285750">
                        <a:buClr>
                          <a:srgbClr val="71A522"/>
                        </a:buClr>
                        <a:buFont typeface="Arial"/>
                        <a:buChar char="•"/>
                      </a:pPr>
                      <a:r>
                        <a:rPr lang="en-GB" sz="1300" kern="1200" dirty="0">
                          <a:effectLst/>
                        </a:rPr>
                        <a:t>Value added ($/year)</a:t>
                      </a:r>
                      <a:endParaRPr lang="en-US" sz="1300" kern="1200" dirty="0">
                        <a:effectLst/>
                      </a:endParaRPr>
                    </a:p>
                    <a:p>
                      <a:pPr marL="285750" lvl="0" indent="-285750">
                        <a:buClr>
                          <a:srgbClr val="71A522"/>
                        </a:buClr>
                        <a:buFont typeface="Arial"/>
                        <a:buChar char="•"/>
                      </a:pPr>
                      <a:r>
                        <a:rPr lang="en-GB" sz="1300" kern="1200" dirty="0">
                          <a:effectLst/>
                        </a:rPr>
                        <a:t>Employment (jobs)</a:t>
                      </a:r>
                      <a:endParaRPr lang="en-US" sz="1300" kern="1200" dirty="0">
                        <a:effectLst/>
                      </a:endParaRPr>
                    </a:p>
                    <a:p>
                      <a:pPr marL="285750" indent="-285750">
                        <a:buClr>
                          <a:srgbClr val="71A522"/>
                        </a:buClr>
                        <a:buFont typeface="Arial"/>
                        <a:buChar char="•"/>
                      </a:pPr>
                      <a:r>
                        <a:rPr lang="en-GB" sz="1300" kern="1200" dirty="0">
                          <a:effectLst/>
                        </a:rPr>
                        <a:t>CO</a:t>
                      </a:r>
                      <a:r>
                        <a:rPr lang="en-GB" sz="1300" kern="1200" baseline="-25000" dirty="0">
                          <a:effectLst/>
                        </a:rPr>
                        <a:t>2</a:t>
                      </a:r>
                      <a:r>
                        <a:rPr lang="en-GB" sz="1300" kern="1200" dirty="0">
                          <a:effectLst/>
                        </a:rPr>
                        <a:t> and material productivity (e.g. $/ton)</a:t>
                      </a:r>
                      <a:r>
                        <a:rPr lang="en-US" sz="1300" dirty="0">
                          <a:effectLst/>
                        </a:rPr>
                        <a:t> </a:t>
                      </a:r>
                      <a:endParaRPr lang="en-GB" sz="1300" b="0" i="0" u="none" strike="noStrike" kern="1200" baseline="0" noProof="0" dirty="0">
                        <a:solidFill>
                          <a:schemeClr val="dk1"/>
                        </a:solidFill>
                        <a:latin typeface="+mn-lt"/>
                        <a:ea typeface="+mn-ea"/>
                        <a:cs typeface="+mn-cs"/>
                      </a:endParaRPr>
                    </a:p>
                  </a:txBody>
                  <a:tcPr/>
                </a:tc>
                <a:extLst>
                  <a:ext uri="{0D108BD9-81ED-4DB2-BD59-A6C34878D82A}">
                    <a16:rowId xmlns:a16="http://schemas.microsoft.com/office/drawing/2014/main" val="10002"/>
                  </a:ext>
                </a:extLst>
              </a:tr>
              <a:tr h="694394">
                <a:tc>
                  <a:txBody>
                    <a:bodyPr/>
                    <a:lstStyle/>
                    <a:p>
                      <a:pPr marL="0" indent="0">
                        <a:buFont typeface="Arial"/>
                        <a:buNone/>
                      </a:pPr>
                      <a:r>
                        <a:rPr lang="en-GB" sz="1500" noProof="0" dirty="0"/>
                        <a:t>Total wealth</a:t>
                      </a:r>
                      <a:endParaRPr lang="en-GB" sz="1500" b="1" noProof="0" dirty="0">
                        <a:solidFill>
                          <a:srgbClr val="000000"/>
                        </a:solidFill>
                      </a:endParaRPr>
                    </a:p>
                  </a:txBody>
                  <a:tcPr>
                    <a:solidFill>
                      <a:srgbClr val="DCF2BC">
                        <a:alpha val="20000"/>
                      </a:srgbClr>
                    </a:solidFill>
                  </a:tcPr>
                </a:tc>
                <a:tc>
                  <a:txBody>
                    <a:bodyPr/>
                    <a:lstStyle/>
                    <a:p>
                      <a:pPr marL="285750" lvl="0" indent="-285750">
                        <a:buClr>
                          <a:srgbClr val="71A522"/>
                        </a:buClr>
                        <a:buFont typeface="Arial"/>
                        <a:buChar char="•"/>
                      </a:pPr>
                      <a:r>
                        <a:rPr lang="en-GB" sz="1300" kern="1200" dirty="0">
                          <a:effectLst/>
                        </a:rPr>
                        <a:t>Value of natural resource stocks ($)</a:t>
                      </a:r>
                      <a:endParaRPr lang="en-US" sz="1300" kern="1200" dirty="0">
                        <a:effectLst/>
                      </a:endParaRPr>
                    </a:p>
                    <a:p>
                      <a:pPr marL="285750" lvl="0" indent="-285750">
                        <a:buClr>
                          <a:srgbClr val="71A522"/>
                        </a:buClr>
                        <a:buFont typeface="Arial"/>
                        <a:buChar char="•"/>
                      </a:pPr>
                      <a:r>
                        <a:rPr lang="en-GB" sz="1300" kern="1200" dirty="0">
                          <a:effectLst/>
                        </a:rPr>
                        <a:t>Net annual value addition/removal ($/year)</a:t>
                      </a:r>
                      <a:endParaRPr lang="en-US" sz="1300" kern="1200" dirty="0">
                        <a:effectLst/>
                      </a:endParaRPr>
                    </a:p>
                    <a:p>
                      <a:pPr marL="285750" indent="-285750">
                        <a:buClr>
                          <a:srgbClr val="71A522"/>
                        </a:buClr>
                        <a:buFont typeface="Arial"/>
                        <a:buChar char="•"/>
                      </a:pPr>
                      <a:r>
                        <a:rPr lang="en-GB" sz="1300" kern="1200" dirty="0">
                          <a:effectLst/>
                        </a:rPr>
                        <a:t>Literacy rate (%)</a:t>
                      </a:r>
                      <a:r>
                        <a:rPr lang="en-US" sz="1300" dirty="0">
                          <a:effectLst/>
                        </a:rPr>
                        <a:t> </a:t>
                      </a:r>
                      <a:endParaRPr lang="en-GB" sz="1300" b="0" i="0" u="none" strike="noStrike" kern="1200" baseline="0" noProof="0" dirty="0">
                        <a:solidFill>
                          <a:schemeClr val="dk1"/>
                        </a:solidFill>
                        <a:latin typeface="+mn-lt"/>
                        <a:ea typeface="+mn-ea"/>
                        <a:cs typeface="+mn-cs"/>
                      </a:endParaRPr>
                    </a:p>
                  </a:txBody>
                  <a:tcPr>
                    <a:solidFill>
                      <a:srgbClr val="DCF2BC">
                        <a:alpha val="20000"/>
                      </a:srgbClr>
                    </a:solidFill>
                  </a:tcPr>
                </a:tc>
                <a:extLst>
                  <a:ext uri="{0D108BD9-81ED-4DB2-BD59-A6C34878D82A}">
                    <a16:rowId xmlns:a16="http://schemas.microsoft.com/office/drawing/2014/main" val="10003"/>
                  </a:ext>
                </a:extLst>
              </a:tr>
              <a:tr h="907524">
                <a:tc>
                  <a:txBody>
                    <a:bodyPr/>
                    <a:lstStyle/>
                    <a:p>
                      <a:pPr marL="0" indent="0">
                        <a:buFont typeface="Arial"/>
                        <a:buNone/>
                      </a:pPr>
                      <a:r>
                        <a:rPr lang="en-GB" sz="1500" noProof="0" dirty="0"/>
                        <a:t>Access to resources</a:t>
                      </a:r>
                      <a:endParaRPr lang="en-GB" sz="1500" b="1" noProof="0" dirty="0">
                        <a:solidFill>
                          <a:srgbClr val="000000"/>
                        </a:solidFill>
                      </a:endParaRPr>
                    </a:p>
                  </a:txBody>
                  <a:tcPr/>
                </a:tc>
                <a:tc>
                  <a:txBody>
                    <a:bodyPr/>
                    <a:lstStyle/>
                    <a:p>
                      <a:pPr marL="285750" lvl="0" indent="-285750">
                        <a:buClr>
                          <a:srgbClr val="71A522"/>
                        </a:buClr>
                        <a:buFont typeface="Arial"/>
                        <a:buChar char="•"/>
                      </a:pPr>
                      <a:r>
                        <a:rPr lang="en-GB" sz="1300" kern="1200" dirty="0">
                          <a:effectLst/>
                        </a:rPr>
                        <a:t>Access to modern energy (%)</a:t>
                      </a:r>
                      <a:endParaRPr lang="en-US" sz="1300" kern="1200" dirty="0">
                        <a:effectLst/>
                      </a:endParaRPr>
                    </a:p>
                    <a:p>
                      <a:pPr marL="285750" lvl="0" indent="-285750">
                        <a:buClr>
                          <a:srgbClr val="71A522"/>
                        </a:buClr>
                        <a:buFont typeface="Arial"/>
                        <a:buChar char="•"/>
                      </a:pPr>
                      <a:r>
                        <a:rPr lang="en-GB" sz="1300" kern="1200" dirty="0">
                          <a:effectLst/>
                        </a:rPr>
                        <a:t>Access to water (%)</a:t>
                      </a:r>
                      <a:endParaRPr lang="en-US" sz="1300" kern="1200" dirty="0">
                        <a:effectLst/>
                      </a:endParaRPr>
                    </a:p>
                    <a:p>
                      <a:pPr marL="285750" lvl="0" indent="-285750">
                        <a:buClr>
                          <a:srgbClr val="71A522"/>
                        </a:buClr>
                        <a:buFont typeface="Arial"/>
                        <a:buChar char="•"/>
                      </a:pPr>
                      <a:r>
                        <a:rPr lang="en-GB" sz="1300" kern="1200" dirty="0">
                          <a:effectLst/>
                        </a:rPr>
                        <a:t>Access to sanitation (%)</a:t>
                      </a:r>
                      <a:endParaRPr lang="en-US" sz="1300" kern="1200" dirty="0">
                        <a:effectLst/>
                      </a:endParaRPr>
                    </a:p>
                    <a:p>
                      <a:pPr marL="285750" indent="-285750">
                        <a:buClr>
                          <a:srgbClr val="71A522"/>
                        </a:buClr>
                        <a:buFont typeface="Arial"/>
                        <a:buChar char="•"/>
                      </a:pPr>
                      <a:r>
                        <a:rPr lang="en-GB" sz="1300" kern="1200" dirty="0">
                          <a:effectLst/>
                        </a:rPr>
                        <a:t>Access to health care (%)</a:t>
                      </a:r>
                      <a:r>
                        <a:rPr lang="en-US" sz="1300" dirty="0">
                          <a:effectLst/>
                        </a:rPr>
                        <a:t> </a:t>
                      </a:r>
                      <a:endParaRPr lang="en-GB" sz="1300" noProof="0" dirty="0">
                        <a:solidFill>
                          <a:srgbClr val="000000"/>
                        </a:solidFill>
                      </a:endParaRPr>
                    </a:p>
                  </a:txBody>
                  <a:tcPr/>
                </a:tc>
                <a:extLst>
                  <a:ext uri="{0D108BD9-81ED-4DB2-BD59-A6C34878D82A}">
                    <a16:rowId xmlns:a16="http://schemas.microsoft.com/office/drawing/2014/main" val="10004"/>
                  </a:ext>
                </a:extLst>
              </a:tr>
              <a:tr h="708145">
                <a:tc>
                  <a:txBody>
                    <a:bodyPr/>
                    <a:lstStyle/>
                    <a:p>
                      <a:pPr marL="0" indent="0">
                        <a:buFont typeface="Arial"/>
                        <a:buNone/>
                      </a:pPr>
                      <a:r>
                        <a:rPr lang="en-GB" sz="1500" noProof="0" dirty="0"/>
                        <a:t>Health</a:t>
                      </a:r>
                      <a:endParaRPr lang="en-GB" sz="1500" b="1" noProof="0" dirty="0">
                        <a:solidFill>
                          <a:srgbClr val="000000"/>
                        </a:solidFill>
                      </a:endParaRPr>
                    </a:p>
                  </a:txBody>
                  <a:tcPr>
                    <a:lnB w="12700" cap="flat" cmpd="sng" algn="ctr">
                      <a:solidFill>
                        <a:srgbClr val="71A522"/>
                      </a:solidFill>
                      <a:prstDash val="solid"/>
                      <a:round/>
                      <a:headEnd type="none" w="med" len="med"/>
                      <a:tailEnd type="none" w="med" len="med"/>
                    </a:lnB>
                    <a:solidFill>
                      <a:srgbClr val="DCF2BC">
                        <a:alpha val="20000"/>
                      </a:srgbClr>
                    </a:solidFill>
                  </a:tcPr>
                </a:tc>
                <a:tc>
                  <a:txBody>
                    <a:bodyPr/>
                    <a:lstStyle/>
                    <a:p>
                      <a:pPr marL="285750" lvl="0" indent="-285750">
                        <a:buClr>
                          <a:srgbClr val="71A522"/>
                        </a:buClr>
                        <a:buFont typeface="Arial"/>
                        <a:buChar char="•"/>
                      </a:pPr>
                      <a:r>
                        <a:rPr lang="en-GB" sz="1300" kern="1200" dirty="0">
                          <a:effectLst/>
                        </a:rPr>
                        <a:t>Level of harmful chemicals in drinking water (g/litre)</a:t>
                      </a:r>
                      <a:endParaRPr lang="en-US" sz="1300" kern="1200" dirty="0">
                        <a:effectLst/>
                      </a:endParaRPr>
                    </a:p>
                    <a:p>
                      <a:pPr marL="285750" lvl="0" indent="-285750">
                        <a:buClr>
                          <a:srgbClr val="71A522"/>
                        </a:buClr>
                        <a:buFont typeface="Arial"/>
                        <a:buChar char="•"/>
                      </a:pPr>
                      <a:r>
                        <a:rPr lang="en-GB" sz="1300" kern="1200" dirty="0">
                          <a:effectLst/>
                        </a:rPr>
                        <a:t>Number of people hospitalised due to air pollution (person)</a:t>
                      </a:r>
                      <a:endParaRPr lang="en-US" sz="1300" kern="1200" dirty="0">
                        <a:effectLst/>
                      </a:endParaRPr>
                    </a:p>
                    <a:p>
                      <a:pPr marL="285750" indent="-285750">
                        <a:buClr>
                          <a:srgbClr val="71A522"/>
                        </a:buClr>
                        <a:buFont typeface="Arial"/>
                        <a:buChar char="•"/>
                      </a:pPr>
                      <a:r>
                        <a:rPr lang="en-GB" sz="1300" kern="1200" dirty="0">
                          <a:effectLst/>
                        </a:rPr>
                        <a:t>Road traffic fatalities per 100,000 inhabitants (transport-related)</a:t>
                      </a:r>
                      <a:r>
                        <a:rPr lang="en-US" sz="1300" dirty="0">
                          <a:effectLst/>
                        </a:rPr>
                        <a:t> </a:t>
                      </a:r>
                      <a:endParaRPr lang="en-GB" sz="1300" noProof="0" dirty="0">
                        <a:solidFill>
                          <a:srgbClr val="000000"/>
                        </a:solidFill>
                      </a:endParaRPr>
                    </a:p>
                  </a:txBody>
                  <a:tcPr>
                    <a:lnB w="12700" cap="flat" cmpd="sng" algn="ctr">
                      <a:solidFill>
                        <a:srgbClr val="71A522"/>
                      </a:solidFill>
                      <a:prstDash val="solid"/>
                      <a:round/>
                      <a:headEnd type="none" w="med" len="med"/>
                      <a:tailEnd type="none" w="med" len="med"/>
                    </a:lnB>
                    <a:solidFill>
                      <a:srgbClr val="DCF2BC">
                        <a:alpha val="20000"/>
                      </a:srgbClr>
                    </a:solidFill>
                  </a:tcPr>
                </a:tc>
                <a:extLst>
                  <a:ext uri="{0D108BD9-81ED-4DB2-BD59-A6C34878D82A}">
                    <a16:rowId xmlns:a16="http://schemas.microsoft.com/office/drawing/2014/main" val="10005"/>
                  </a:ext>
                </a:extLst>
              </a:tr>
            </a:tbl>
          </a:graphicData>
        </a:graphic>
      </p:graphicFrame>
      <p:sp>
        <p:nvSpPr>
          <p:cNvPr id="4" name="Titolo 1"/>
          <p:cNvSpPr>
            <a:spLocks noGrp="1"/>
          </p:cNvSpPr>
          <p:nvPr>
            <p:ph type="title"/>
          </p:nvPr>
        </p:nvSpPr>
        <p:spPr>
          <a:xfrm>
            <a:off x="407988" y="1063499"/>
            <a:ext cx="9270711" cy="428417"/>
          </a:xfrm>
        </p:spPr>
        <p:txBody>
          <a:bodyPr>
            <a:noAutofit/>
          </a:bodyPr>
          <a:lstStyle/>
          <a:p>
            <a:r>
              <a:rPr lang="en-US" sz="2400" dirty="0"/>
              <a:t>EXAMPLES OF INDICATORS FOR POLICY ASSESSMENT</a:t>
            </a:r>
          </a:p>
        </p:txBody>
      </p:sp>
      <p:sp>
        <p:nvSpPr>
          <p:cNvPr id="5" name="Date Placeholder 3">
            <a:extLst>
              <a:ext uri="{FF2B5EF4-FFF2-40B4-BE49-F238E27FC236}">
                <a16:creationId xmlns:a16="http://schemas.microsoft.com/office/drawing/2014/main" id="{9EF7292D-E703-C241-87A0-8DDF660685D6}"/>
              </a:ext>
            </a:extLst>
          </p:cNvPr>
          <p:cNvSpPr>
            <a:spLocks noGrp="1"/>
          </p:cNvSpPr>
          <p:nvPr>
            <p:ph type="dt" sz="half" idx="11"/>
          </p:nvPr>
        </p:nvSpPr>
        <p:spPr>
          <a:xfrm>
            <a:off x="414863" y="6353687"/>
            <a:ext cx="3664075" cy="365125"/>
          </a:xfrm>
        </p:spPr>
        <p:txBody>
          <a:bodyPr/>
          <a:lstStyle/>
          <a:p>
            <a:r>
              <a:rPr lang="en-US" sz="1100" dirty="0"/>
              <a:t>Module 2, Section 4: Policy Assessment</a:t>
            </a:r>
            <a:endParaRPr lang="en-US" sz="1050" noProof="0" dirty="0"/>
          </a:p>
        </p:txBody>
      </p:sp>
      <p:sp>
        <p:nvSpPr>
          <p:cNvPr id="6" name="Slide Number Placeholder 4">
            <a:extLst>
              <a:ext uri="{FF2B5EF4-FFF2-40B4-BE49-F238E27FC236}">
                <a16:creationId xmlns:a16="http://schemas.microsoft.com/office/drawing/2014/main" id="{4ED4B7C6-BFD8-CD47-BE7A-DE3C3621627B}"/>
              </a:ext>
            </a:extLst>
          </p:cNvPr>
          <p:cNvSpPr txBox="1">
            <a:spLocks/>
          </p:cNvSpPr>
          <p:nvPr/>
        </p:nvSpPr>
        <p:spPr>
          <a:xfrm>
            <a:off x="10807112" y="6353687"/>
            <a:ext cx="1011275" cy="365125"/>
          </a:xfrm>
          <a:prstGeom prst="rect">
            <a:avLst/>
          </a:prstGeom>
        </p:spPr>
        <p:txBody>
          <a:bodyPr vert="horz" lIns="90000" tIns="45720" rIns="0" bIns="45720" rtlCol="0" anchor="ctr"/>
          <a:lstStyle>
            <a:defPPr>
              <a:defRPr lang="de-DE"/>
            </a:defPPr>
            <a:lvl1pPr marL="0" algn="r" defTabSz="914400" rtl="0" eaLnBrk="1" latinLnBrk="0" hangingPunct="1">
              <a:defRPr sz="1200" kern="1200">
                <a:solidFill>
                  <a:srgbClr val="71A5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059D9C-83B2-9046-9FF6-87A09DB9F967}" type="slidenum">
              <a:rPr lang="en-US" sz="1100" smtClean="0"/>
              <a:pPr/>
              <a:t>42</a:t>
            </a:fld>
            <a:endParaRPr lang="en-US" sz="1100" dirty="0"/>
          </a:p>
        </p:txBody>
      </p:sp>
    </p:spTree>
    <p:extLst>
      <p:ext uri="{BB962C8B-B14F-4D97-AF65-F5344CB8AC3E}">
        <p14:creationId xmlns:p14="http://schemas.microsoft.com/office/powerpoint/2010/main" val="27751478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928150" y="980466"/>
            <a:ext cx="11412537" cy="954488"/>
          </a:xfrm>
        </p:spPr>
        <p:txBody>
          <a:bodyPr vert="horz" lIns="91440" tIns="45720" rIns="91440" bIns="45720" rtlCol="0" anchor="ctr">
            <a:noAutofit/>
          </a:bodyPr>
          <a:lstStyle/>
          <a:p>
            <a:r>
              <a:rPr lang="en-US" sz="2400" dirty="0"/>
              <a:t>STEP 3: </a:t>
            </a:r>
            <a:br>
              <a:rPr lang="en-US" sz="2400" dirty="0"/>
            </a:br>
            <a:r>
              <a:rPr lang="en-US" sz="2400" b="0" dirty="0"/>
              <a:t>Analyze advantages and disadvantages and inform decision-making - Tasks</a:t>
            </a:r>
          </a:p>
        </p:txBody>
      </p:sp>
      <p:sp>
        <p:nvSpPr>
          <p:cNvPr id="7" name="Segnaposto contenuto 6"/>
          <p:cNvSpPr>
            <a:spLocks noGrp="1"/>
          </p:cNvSpPr>
          <p:nvPr>
            <p:ph sz="quarter" idx="10"/>
          </p:nvPr>
        </p:nvSpPr>
        <p:spPr>
          <a:xfrm>
            <a:off x="407989" y="2626322"/>
            <a:ext cx="5160914" cy="3610966"/>
          </a:xfrm>
          <a:prstGeom prst="rect">
            <a:avLst/>
          </a:prstGeom>
        </p:spPr>
        <p:txBody>
          <a:bodyPr>
            <a:normAutofit/>
          </a:bodyPr>
          <a:lstStyle/>
          <a:p>
            <a:pPr indent="0">
              <a:lnSpc>
                <a:spcPct val="120000"/>
              </a:lnSpc>
              <a:buNone/>
            </a:pPr>
            <a:r>
              <a:rPr lang="en-US" sz="1800" dirty="0"/>
              <a:t>Identify indicators to estimate the cost of reaching selected targets (i.e. required investments).</a:t>
            </a:r>
          </a:p>
          <a:p>
            <a:pPr indent="0">
              <a:lnSpc>
                <a:spcPct val="120000"/>
              </a:lnSpc>
              <a:buNone/>
            </a:pPr>
            <a:endParaRPr lang="en-US" sz="1800" dirty="0"/>
          </a:p>
          <a:p>
            <a:pPr indent="0">
              <a:lnSpc>
                <a:spcPct val="120000"/>
              </a:lnSpc>
              <a:buNone/>
            </a:pPr>
            <a:r>
              <a:rPr lang="en-US" sz="1800" dirty="0"/>
              <a:t>Identify indicators to evaluate expected benefits and avoided costs of the investment and interventions considered.</a:t>
            </a:r>
          </a:p>
          <a:p>
            <a:pPr indent="0">
              <a:lnSpc>
                <a:spcPct val="120000"/>
              </a:lnSpc>
              <a:buNone/>
            </a:pPr>
            <a:endParaRPr lang="en-US" sz="1800" dirty="0"/>
          </a:p>
          <a:p>
            <a:pPr indent="0">
              <a:lnSpc>
                <a:spcPct val="120000"/>
              </a:lnSpc>
              <a:buNone/>
            </a:pPr>
            <a:r>
              <a:rPr lang="en-US" sz="1800" dirty="0"/>
              <a:t>Identify and analyze indicators that highlight the presence of possible synergies and/or side effects.</a:t>
            </a:r>
          </a:p>
        </p:txBody>
      </p:sp>
      <p:pic>
        <p:nvPicPr>
          <p:cNvPr id="5" name="Picture 4">
            <a:extLst>
              <a:ext uri="{FF2B5EF4-FFF2-40B4-BE49-F238E27FC236}">
                <a16:creationId xmlns:a16="http://schemas.microsoft.com/office/drawing/2014/main" id="{405B4146-39FF-7248-BCF1-EBE871391C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7989" y="1252228"/>
            <a:ext cx="449320" cy="410963"/>
          </a:xfrm>
          <a:prstGeom prst="rect">
            <a:avLst/>
          </a:prstGeom>
        </p:spPr>
      </p:pic>
      <p:sp>
        <p:nvSpPr>
          <p:cNvPr id="9" name="Date Placeholder 3">
            <a:extLst>
              <a:ext uri="{FF2B5EF4-FFF2-40B4-BE49-F238E27FC236}">
                <a16:creationId xmlns:a16="http://schemas.microsoft.com/office/drawing/2014/main" id="{A4C30686-5D57-FC4D-B609-2D99409A92F8}"/>
              </a:ext>
            </a:extLst>
          </p:cNvPr>
          <p:cNvSpPr>
            <a:spLocks noGrp="1"/>
          </p:cNvSpPr>
          <p:nvPr>
            <p:ph type="dt" sz="half" idx="11"/>
          </p:nvPr>
        </p:nvSpPr>
        <p:spPr>
          <a:xfrm>
            <a:off x="414863" y="6353687"/>
            <a:ext cx="3664075" cy="365125"/>
          </a:xfrm>
        </p:spPr>
        <p:txBody>
          <a:bodyPr/>
          <a:lstStyle/>
          <a:p>
            <a:r>
              <a:rPr lang="en-US" sz="1100" dirty="0"/>
              <a:t>Module 2, Section 4: Policy Assessment</a:t>
            </a:r>
            <a:endParaRPr lang="en-US" sz="1050" noProof="0" dirty="0"/>
          </a:p>
        </p:txBody>
      </p:sp>
      <p:sp>
        <p:nvSpPr>
          <p:cNvPr id="10" name="Slide Number Placeholder 4">
            <a:extLst>
              <a:ext uri="{FF2B5EF4-FFF2-40B4-BE49-F238E27FC236}">
                <a16:creationId xmlns:a16="http://schemas.microsoft.com/office/drawing/2014/main" id="{782D8AB6-AC6F-5749-A439-3A1F3EE19D62}"/>
              </a:ext>
            </a:extLst>
          </p:cNvPr>
          <p:cNvSpPr txBox="1">
            <a:spLocks/>
          </p:cNvSpPr>
          <p:nvPr/>
        </p:nvSpPr>
        <p:spPr>
          <a:xfrm>
            <a:off x="10807112" y="6353687"/>
            <a:ext cx="1011275" cy="365125"/>
          </a:xfrm>
          <a:prstGeom prst="rect">
            <a:avLst/>
          </a:prstGeom>
        </p:spPr>
        <p:txBody>
          <a:bodyPr vert="horz" lIns="90000" tIns="45720" rIns="0" bIns="45720" rtlCol="0" anchor="ctr"/>
          <a:lstStyle>
            <a:defPPr>
              <a:defRPr lang="de-DE"/>
            </a:defPPr>
            <a:lvl1pPr marL="0" algn="r" defTabSz="914400" rtl="0" eaLnBrk="1" latinLnBrk="0" hangingPunct="1">
              <a:defRPr sz="1200" kern="1200">
                <a:solidFill>
                  <a:srgbClr val="71A5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059D9C-83B2-9046-9FF6-87A09DB9F967}" type="slidenum">
              <a:rPr lang="en-US" sz="1100" smtClean="0"/>
              <a:pPr/>
              <a:t>43</a:t>
            </a:fld>
            <a:endParaRPr lang="en-US" sz="1100" dirty="0"/>
          </a:p>
        </p:txBody>
      </p:sp>
      <p:pic>
        <p:nvPicPr>
          <p:cNvPr id="3" name="Picture 2" descr="A picture containing grass, mirror, photo, view&#10;&#10;Description automatically generated">
            <a:extLst>
              <a:ext uri="{FF2B5EF4-FFF2-40B4-BE49-F238E27FC236}">
                <a16:creationId xmlns:a16="http://schemas.microsoft.com/office/drawing/2014/main" id="{E9C36AFA-9D47-2648-98FF-760B36AFE02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0688" b="5380"/>
          <a:stretch/>
        </p:blipFill>
        <p:spPr>
          <a:xfrm>
            <a:off x="7495057" y="2308199"/>
            <a:ext cx="4696944" cy="4547724"/>
          </a:xfrm>
          <a:prstGeom prst="rect">
            <a:avLst/>
          </a:prstGeom>
        </p:spPr>
      </p:pic>
      <p:sp>
        <p:nvSpPr>
          <p:cNvPr id="8" name="TextBox 7">
            <a:extLst>
              <a:ext uri="{FF2B5EF4-FFF2-40B4-BE49-F238E27FC236}">
                <a16:creationId xmlns:a16="http://schemas.microsoft.com/office/drawing/2014/main" id="{13FFD27C-890F-D744-85EC-C99D216AA57D}"/>
              </a:ext>
            </a:extLst>
          </p:cNvPr>
          <p:cNvSpPr txBox="1"/>
          <p:nvPr/>
        </p:nvSpPr>
        <p:spPr>
          <a:xfrm rot="16200000">
            <a:off x="11567970" y="4860191"/>
            <a:ext cx="1103586" cy="184666"/>
          </a:xfrm>
          <a:prstGeom prst="rect">
            <a:avLst/>
          </a:prstGeom>
          <a:noFill/>
        </p:spPr>
        <p:txBody>
          <a:bodyPr wrap="square" rtlCol="0">
            <a:spAutoFit/>
          </a:bodyPr>
          <a:lstStyle/>
          <a:p>
            <a:r>
              <a:rPr lang="en-BR" sz="600" dirty="0">
                <a:solidFill>
                  <a:schemeClr val="bg1"/>
                </a:solidFill>
                <a:effectLst>
                  <a:outerShdw blurRad="50800" dist="38100" dir="2700000" algn="tl" rotWithShape="0">
                    <a:prstClr val="black">
                      <a:alpha val="70000"/>
                    </a:prstClr>
                  </a:outerShdw>
                </a:effectLst>
              </a:rPr>
              <a:t>@shutterstock</a:t>
            </a:r>
          </a:p>
        </p:txBody>
      </p:sp>
    </p:spTree>
    <p:extLst>
      <p:ext uri="{BB962C8B-B14F-4D97-AF65-F5344CB8AC3E}">
        <p14:creationId xmlns:p14="http://schemas.microsoft.com/office/powerpoint/2010/main" val="9646244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5">
            <a:extLst>
              <a:ext uri="{FF2B5EF4-FFF2-40B4-BE49-F238E27FC236}">
                <a16:creationId xmlns:a16="http://schemas.microsoft.com/office/drawing/2014/main" id="{AB5E21B1-C24D-2C49-9413-F74EA0DB5943}"/>
              </a:ext>
            </a:extLst>
          </p:cNvPr>
          <p:cNvSpPr>
            <a:spLocks noGrp="1"/>
          </p:cNvSpPr>
          <p:nvPr>
            <p:ph type="title"/>
          </p:nvPr>
        </p:nvSpPr>
        <p:spPr/>
        <p:txBody>
          <a:bodyPr/>
          <a:lstStyle/>
          <a:p>
            <a:r>
              <a:rPr lang="en-US" sz="2400" dirty="0"/>
              <a:t>KEY QUESTIONS</a:t>
            </a:r>
          </a:p>
        </p:txBody>
      </p:sp>
      <p:sp>
        <p:nvSpPr>
          <p:cNvPr id="7" name="Segnaposto contenuto 6"/>
          <p:cNvSpPr>
            <a:spLocks noGrp="1"/>
          </p:cNvSpPr>
          <p:nvPr>
            <p:ph sz="quarter" idx="4294967295"/>
          </p:nvPr>
        </p:nvSpPr>
        <p:spPr>
          <a:xfrm>
            <a:off x="407988" y="1910191"/>
            <a:ext cx="10166350" cy="4354513"/>
          </a:xfrm>
          <a:prstGeom prst="rect">
            <a:avLst/>
          </a:prstGeom>
        </p:spPr>
        <p:txBody>
          <a:bodyPr>
            <a:normAutofit/>
          </a:bodyPr>
          <a:lstStyle/>
          <a:p>
            <a:pPr marL="342900" indent="-342900">
              <a:lnSpc>
                <a:spcPct val="120000"/>
              </a:lnSpc>
            </a:pPr>
            <a:r>
              <a:rPr lang="en-US" sz="2000" i="1" dirty="0"/>
              <a:t>What is the economic cost of the targets, with the </a:t>
            </a:r>
            <a:br>
              <a:rPr lang="en-US" sz="2000" i="1" dirty="0"/>
            </a:br>
            <a:r>
              <a:rPr lang="en-US" sz="2000" i="1" dirty="0"/>
              <a:t>enabling intervention(s) selected?</a:t>
            </a:r>
          </a:p>
          <a:p>
            <a:pPr marL="342900" indent="-342900">
              <a:lnSpc>
                <a:spcPct val="120000"/>
              </a:lnSpc>
            </a:pPr>
            <a:endParaRPr lang="en-US" sz="2000" dirty="0"/>
          </a:p>
          <a:p>
            <a:pPr marL="342900" indent="-342900">
              <a:lnSpc>
                <a:spcPct val="120000"/>
              </a:lnSpc>
            </a:pPr>
            <a:r>
              <a:rPr lang="en-US" sz="2000" i="1" dirty="0"/>
              <a:t>How does it compare to the cost of inaction?</a:t>
            </a:r>
          </a:p>
          <a:p>
            <a:pPr marL="342900" indent="-342900">
              <a:lnSpc>
                <a:spcPct val="120000"/>
              </a:lnSpc>
            </a:pPr>
            <a:endParaRPr lang="en-US" sz="2000" dirty="0"/>
          </a:p>
          <a:p>
            <a:pPr marL="342900" indent="-342900">
              <a:lnSpc>
                <a:spcPct val="120000"/>
              </a:lnSpc>
            </a:pPr>
            <a:r>
              <a:rPr lang="en-US" sz="2000" i="1" dirty="0"/>
              <a:t>What are the economic and cross-sectoral benefits </a:t>
            </a:r>
            <a:br>
              <a:rPr lang="en-US" sz="2000" i="1" dirty="0"/>
            </a:br>
            <a:r>
              <a:rPr lang="en-US" sz="2000" i="1" dirty="0"/>
              <a:t>of policy options in the short-, medium- and long-term?</a:t>
            </a:r>
          </a:p>
          <a:p>
            <a:pPr marL="342900" indent="-342900">
              <a:lnSpc>
                <a:spcPct val="120000"/>
              </a:lnSpc>
            </a:pPr>
            <a:endParaRPr lang="en-US" sz="2000" dirty="0"/>
          </a:p>
          <a:p>
            <a:pPr marL="342900" indent="-342900">
              <a:lnSpc>
                <a:spcPct val="120000"/>
              </a:lnSpc>
            </a:pPr>
            <a:r>
              <a:rPr lang="en-US" sz="2000" i="1" dirty="0"/>
              <a:t>Which options are expected to generate the maximum </a:t>
            </a:r>
            <a:br>
              <a:rPr lang="en-US" sz="2000" i="1" dirty="0"/>
            </a:br>
            <a:r>
              <a:rPr lang="en-US" sz="2000" i="1" dirty="0"/>
              <a:t>cross-sectoral benefit with the least cost?</a:t>
            </a:r>
            <a:r>
              <a:rPr lang="en-US" sz="2000" dirty="0"/>
              <a:t> </a:t>
            </a:r>
          </a:p>
        </p:txBody>
      </p:sp>
      <p:sp>
        <p:nvSpPr>
          <p:cNvPr id="10" name="Date Placeholder 3">
            <a:extLst>
              <a:ext uri="{FF2B5EF4-FFF2-40B4-BE49-F238E27FC236}">
                <a16:creationId xmlns:a16="http://schemas.microsoft.com/office/drawing/2014/main" id="{EFA408F6-A5E5-C44B-A6F2-1B7521394E01}"/>
              </a:ext>
            </a:extLst>
          </p:cNvPr>
          <p:cNvSpPr>
            <a:spLocks noGrp="1"/>
          </p:cNvSpPr>
          <p:nvPr>
            <p:ph type="dt" sz="half" idx="11"/>
          </p:nvPr>
        </p:nvSpPr>
        <p:spPr>
          <a:xfrm>
            <a:off x="414863" y="6353687"/>
            <a:ext cx="3664075" cy="365125"/>
          </a:xfrm>
        </p:spPr>
        <p:txBody>
          <a:bodyPr/>
          <a:lstStyle/>
          <a:p>
            <a:r>
              <a:rPr lang="en-US" sz="1100" dirty="0"/>
              <a:t>Module 2, Section 4: Policy Assessment</a:t>
            </a:r>
            <a:endParaRPr lang="en-US" sz="1050" noProof="0" dirty="0"/>
          </a:p>
        </p:txBody>
      </p:sp>
    </p:spTree>
    <p:extLst>
      <p:ext uri="{BB962C8B-B14F-4D97-AF65-F5344CB8AC3E}">
        <p14:creationId xmlns:p14="http://schemas.microsoft.com/office/powerpoint/2010/main" val="8230579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a:spLocks noGrp="1"/>
          </p:cNvSpPr>
          <p:nvPr>
            <p:ph type="title"/>
          </p:nvPr>
        </p:nvSpPr>
        <p:spPr>
          <a:xfrm>
            <a:off x="407989" y="1063499"/>
            <a:ext cx="6515326" cy="954488"/>
          </a:xfrm>
        </p:spPr>
        <p:txBody>
          <a:bodyPr>
            <a:normAutofit fontScale="90000"/>
          </a:bodyPr>
          <a:lstStyle/>
          <a:p>
            <a:r>
              <a:rPr lang="en-US" sz="2400" dirty="0"/>
              <a:t>APPLICATION OF INDICATORS FRAMEWORK IN PRIORITY SECTORS AT COUNTRY LEVEL</a:t>
            </a:r>
          </a:p>
        </p:txBody>
      </p:sp>
      <p:sp>
        <p:nvSpPr>
          <p:cNvPr id="3" name="Segnaposto contenuto 2"/>
          <p:cNvSpPr>
            <a:spLocks noGrp="1"/>
          </p:cNvSpPr>
          <p:nvPr>
            <p:ph sz="quarter" idx="10"/>
          </p:nvPr>
        </p:nvSpPr>
        <p:spPr>
          <a:xfrm>
            <a:off x="407989" y="2180140"/>
            <a:ext cx="4940907" cy="3731241"/>
          </a:xfrm>
          <a:prstGeom prst="rect">
            <a:avLst/>
          </a:prstGeom>
        </p:spPr>
        <p:txBody>
          <a:bodyPr>
            <a:normAutofit/>
          </a:bodyPr>
          <a:lstStyle/>
          <a:p>
            <a:pPr indent="0">
              <a:buNone/>
            </a:pPr>
            <a:r>
              <a:rPr lang="en-GB" sz="1800" b="1" dirty="0"/>
              <a:t>Ghana</a:t>
            </a:r>
          </a:p>
          <a:p>
            <a:pPr marL="342900" indent="-342900"/>
            <a:r>
              <a:rPr lang="en-GB" sz="1800" dirty="0"/>
              <a:t>Agriculture, forestry, water, waste management and sanitation, energy and extractive industries.</a:t>
            </a:r>
          </a:p>
          <a:p>
            <a:pPr marL="342900" indent="-342900"/>
            <a:endParaRPr lang="en-GB" sz="1800" dirty="0"/>
          </a:p>
          <a:p>
            <a:pPr indent="0">
              <a:buNone/>
            </a:pPr>
            <a:r>
              <a:rPr lang="en-GB" sz="1800" b="1" dirty="0"/>
              <a:t>Mauritius</a:t>
            </a:r>
          </a:p>
          <a:p>
            <a:pPr marL="342900" indent="-342900"/>
            <a:r>
              <a:rPr lang="en-GB" sz="1800" dirty="0"/>
              <a:t>Agriculture, energy, transport, manufacturing, tourism, waste and water sectors. </a:t>
            </a:r>
          </a:p>
          <a:p>
            <a:pPr marL="342900" indent="-342900"/>
            <a:endParaRPr lang="en-GB" sz="1800" dirty="0"/>
          </a:p>
          <a:p>
            <a:pPr indent="0">
              <a:buNone/>
            </a:pPr>
            <a:r>
              <a:rPr lang="en-GB" sz="1800" b="1" dirty="0"/>
              <a:t>Uruguay</a:t>
            </a:r>
          </a:p>
          <a:p>
            <a:pPr marL="342900" indent="-342900"/>
            <a:r>
              <a:rPr lang="en-GB" sz="1800" dirty="0"/>
              <a:t>Agriculture, industries, livestock and transport sectors.</a:t>
            </a:r>
          </a:p>
        </p:txBody>
      </p:sp>
      <p:sp>
        <p:nvSpPr>
          <p:cNvPr id="7" name="TextBox 6"/>
          <p:cNvSpPr txBox="1"/>
          <p:nvPr/>
        </p:nvSpPr>
        <p:spPr>
          <a:xfrm>
            <a:off x="9840253" y="6441813"/>
            <a:ext cx="1589922" cy="276999"/>
          </a:xfrm>
          <a:prstGeom prst="rect">
            <a:avLst/>
          </a:prstGeom>
          <a:noFill/>
        </p:spPr>
        <p:txBody>
          <a:bodyPr wrap="square" rtlCol="0">
            <a:spAutoFit/>
          </a:bodyPr>
          <a:lstStyle/>
          <a:p>
            <a:r>
              <a:rPr lang="en-US" sz="1200" dirty="0"/>
              <a:t>Source: UNEP, 2015</a:t>
            </a:r>
          </a:p>
        </p:txBody>
      </p:sp>
      <p:sp>
        <p:nvSpPr>
          <p:cNvPr id="9" name="Date Placeholder 3">
            <a:extLst>
              <a:ext uri="{FF2B5EF4-FFF2-40B4-BE49-F238E27FC236}">
                <a16:creationId xmlns:a16="http://schemas.microsoft.com/office/drawing/2014/main" id="{781CEE64-BFED-FB49-A70E-0E3BAFD1F0F7}"/>
              </a:ext>
            </a:extLst>
          </p:cNvPr>
          <p:cNvSpPr>
            <a:spLocks noGrp="1"/>
          </p:cNvSpPr>
          <p:nvPr>
            <p:ph type="dt" sz="half" idx="11"/>
          </p:nvPr>
        </p:nvSpPr>
        <p:spPr>
          <a:xfrm>
            <a:off x="414863" y="6353687"/>
            <a:ext cx="3664075" cy="365125"/>
          </a:xfrm>
        </p:spPr>
        <p:txBody>
          <a:bodyPr/>
          <a:lstStyle/>
          <a:p>
            <a:r>
              <a:rPr lang="en-US" sz="1100" dirty="0"/>
              <a:t>Module 2, Section 4: Policy Assessment</a:t>
            </a:r>
            <a:endParaRPr lang="en-US" sz="1050" noProof="0" dirty="0"/>
          </a:p>
        </p:txBody>
      </p:sp>
      <p:sp>
        <p:nvSpPr>
          <p:cNvPr id="10" name="Slide Number Placeholder 4">
            <a:extLst>
              <a:ext uri="{FF2B5EF4-FFF2-40B4-BE49-F238E27FC236}">
                <a16:creationId xmlns:a16="http://schemas.microsoft.com/office/drawing/2014/main" id="{236BBF21-1ADF-764A-A30F-CE7C8DC828C5}"/>
              </a:ext>
            </a:extLst>
          </p:cNvPr>
          <p:cNvSpPr txBox="1">
            <a:spLocks/>
          </p:cNvSpPr>
          <p:nvPr/>
        </p:nvSpPr>
        <p:spPr>
          <a:xfrm>
            <a:off x="11509065" y="6353687"/>
            <a:ext cx="309322" cy="365125"/>
          </a:xfrm>
          <a:prstGeom prst="rect">
            <a:avLst/>
          </a:prstGeom>
        </p:spPr>
        <p:txBody>
          <a:bodyPr vert="horz" lIns="90000" tIns="45720" rIns="0" bIns="45720" rtlCol="0" anchor="ctr"/>
          <a:lstStyle>
            <a:defPPr>
              <a:defRPr lang="de-DE"/>
            </a:defPPr>
            <a:lvl1pPr marL="0" algn="r" defTabSz="914400" rtl="0" eaLnBrk="1" latinLnBrk="0" hangingPunct="1">
              <a:defRPr sz="1200" kern="1200">
                <a:solidFill>
                  <a:srgbClr val="71A5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059D9C-83B2-9046-9FF6-87A09DB9F967}" type="slidenum">
              <a:rPr lang="en-US" sz="1100" smtClean="0"/>
              <a:pPr/>
              <a:t>45</a:t>
            </a:fld>
            <a:endParaRPr lang="en-US" sz="1100" dirty="0"/>
          </a:p>
        </p:txBody>
      </p:sp>
      <p:pic>
        <p:nvPicPr>
          <p:cNvPr id="4" name="Picture 3" descr="A picture containing photo, different&#10;&#10;Description automatically generated">
            <a:extLst>
              <a:ext uri="{FF2B5EF4-FFF2-40B4-BE49-F238E27FC236}">
                <a16:creationId xmlns:a16="http://schemas.microsoft.com/office/drawing/2014/main" id="{863AD47C-C4A9-CA48-B83A-207BC6F4C4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5928" y="1123768"/>
            <a:ext cx="3760494" cy="5318045"/>
          </a:xfrm>
          <a:prstGeom prst="rect">
            <a:avLst/>
          </a:prstGeom>
        </p:spPr>
      </p:pic>
    </p:spTree>
    <p:extLst>
      <p:ext uri="{BB962C8B-B14F-4D97-AF65-F5344CB8AC3E}">
        <p14:creationId xmlns:p14="http://schemas.microsoft.com/office/powerpoint/2010/main" val="26822918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407988" y="1063498"/>
            <a:ext cx="2699597" cy="1885957"/>
          </a:xfrm>
        </p:spPr>
        <p:txBody>
          <a:bodyPr/>
          <a:lstStyle/>
          <a:p>
            <a:pPr fontAlgn="auto">
              <a:spcBef>
                <a:spcPts val="0"/>
              </a:spcBef>
              <a:spcAft>
                <a:spcPts val="0"/>
              </a:spcAft>
            </a:pPr>
            <a:r>
              <a:rPr lang="en-GB" sz="2400" dirty="0">
                <a:solidFill>
                  <a:srgbClr val="71A522"/>
                </a:solidFill>
                <a:ea typeface="Times New Roman" panose="02020603050405020304" pitchFamily="18" charset="0"/>
              </a:rPr>
              <a:t>Indicators for policymaking process: </a:t>
            </a:r>
            <a:r>
              <a:rPr lang="en-GB" sz="2400" b="0" dirty="0">
                <a:solidFill>
                  <a:srgbClr val="71A522"/>
                </a:solidFill>
                <a:ea typeface="Times New Roman" panose="02020603050405020304" pitchFamily="18" charset="0"/>
              </a:rPr>
              <a:t>Example from Ghana</a:t>
            </a:r>
            <a:br>
              <a:rPr lang="en-GB" sz="2400" dirty="0">
                <a:solidFill>
                  <a:srgbClr val="71A522"/>
                </a:solidFill>
                <a:ea typeface="Times New Roman" panose="02020603050405020304" pitchFamily="18" charset="0"/>
              </a:rPr>
            </a:br>
            <a:br>
              <a:rPr lang="en-GB" sz="2400" kern="1200" dirty="0">
                <a:solidFill>
                  <a:srgbClr val="71A522"/>
                </a:solidFill>
                <a:ea typeface="+mn-ea"/>
              </a:rPr>
            </a:br>
            <a:br>
              <a:rPr lang="en-GB" sz="2400" kern="1200" dirty="0">
                <a:solidFill>
                  <a:srgbClr val="71A522"/>
                </a:solidFill>
                <a:ea typeface="+mn-ea"/>
              </a:rPr>
            </a:br>
            <a:br>
              <a:rPr lang="en-GB" sz="2400" kern="1200" dirty="0">
                <a:solidFill>
                  <a:srgbClr val="71A522"/>
                </a:solidFill>
                <a:ea typeface="+mn-ea"/>
              </a:rPr>
            </a:br>
            <a:endParaRPr lang="en-GB" sz="2400" dirty="0">
              <a:solidFill>
                <a:srgbClr val="71A522"/>
              </a:solidFill>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88482" y="5013564"/>
            <a:ext cx="8641056" cy="1304071"/>
          </a:xfrm>
          <a:prstGeom prst="rect">
            <a:avLst/>
          </a:prstGeom>
        </p:spPr>
      </p:pic>
      <p:pic>
        <p:nvPicPr>
          <p:cNvPr id="6" name="Picture 5">
            <a:extLst>
              <a:ext uri="{FF2B5EF4-FFF2-40B4-BE49-F238E27FC236}">
                <a16:creationId xmlns:a16="http://schemas.microsoft.com/office/drawing/2014/main" id="{8B63EA08-D54D-8849-A078-047FD26CDA1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88482" y="899396"/>
            <a:ext cx="8641056" cy="447105"/>
          </a:xfrm>
          <a:prstGeom prst="rect">
            <a:avLst/>
          </a:prstGeom>
        </p:spPr>
      </p:pic>
      <p:pic>
        <p:nvPicPr>
          <p:cNvPr id="7" name="Picture 6">
            <a:extLst>
              <a:ext uri="{FF2B5EF4-FFF2-40B4-BE49-F238E27FC236}">
                <a16:creationId xmlns:a16="http://schemas.microsoft.com/office/drawing/2014/main" id="{1D91FE98-5931-344A-84E8-0C166408B7F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201182" y="1369172"/>
            <a:ext cx="8641056" cy="1544705"/>
          </a:xfrm>
          <a:prstGeom prst="rect">
            <a:avLst/>
          </a:prstGeom>
        </p:spPr>
      </p:pic>
      <p:pic>
        <p:nvPicPr>
          <p:cNvPr id="8" name="Picture 7">
            <a:extLst>
              <a:ext uri="{FF2B5EF4-FFF2-40B4-BE49-F238E27FC236}">
                <a16:creationId xmlns:a16="http://schemas.microsoft.com/office/drawing/2014/main" id="{E37D7347-11DB-6341-99B3-8A5A117DA4D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188482" y="2947699"/>
            <a:ext cx="8641056" cy="2032043"/>
          </a:xfrm>
          <a:prstGeom prst="rect">
            <a:avLst/>
          </a:prstGeom>
        </p:spPr>
      </p:pic>
      <p:sp>
        <p:nvSpPr>
          <p:cNvPr id="9" name="Date Placeholder 3">
            <a:extLst>
              <a:ext uri="{FF2B5EF4-FFF2-40B4-BE49-F238E27FC236}">
                <a16:creationId xmlns:a16="http://schemas.microsoft.com/office/drawing/2014/main" id="{A59D7056-3164-1947-8844-50E58047827A}"/>
              </a:ext>
            </a:extLst>
          </p:cNvPr>
          <p:cNvSpPr>
            <a:spLocks noGrp="1"/>
          </p:cNvSpPr>
          <p:nvPr>
            <p:ph type="dt" sz="half" idx="11"/>
          </p:nvPr>
        </p:nvSpPr>
        <p:spPr>
          <a:xfrm>
            <a:off x="414863" y="6353687"/>
            <a:ext cx="3664075" cy="365125"/>
          </a:xfrm>
        </p:spPr>
        <p:txBody>
          <a:bodyPr/>
          <a:lstStyle/>
          <a:p>
            <a:r>
              <a:rPr lang="en-US" sz="1100" dirty="0"/>
              <a:t>Module 2, Section 4: Policy Assessment</a:t>
            </a:r>
            <a:endParaRPr lang="en-US" sz="1050" noProof="0" dirty="0"/>
          </a:p>
        </p:txBody>
      </p:sp>
      <p:sp>
        <p:nvSpPr>
          <p:cNvPr id="10" name="Slide Number Placeholder 4">
            <a:extLst>
              <a:ext uri="{FF2B5EF4-FFF2-40B4-BE49-F238E27FC236}">
                <a16:creationId xmlns:a16="http://schemas.microsoft.com/office/drawing/2014/main" id="{489C0EFB-AE4F-844A-A3D5-01945F079FC1}"/>
              </a:ext>
            </a:extLst>
          </p:cNvPr>
          <p:cNvSpPr txBox="1">
            <a:spLocks/>
          </p:cNvSpPr>
          <p:nvPr/>
        </p:nvSpPr>
        <p:spPr>
          <a:xfrm>
            <a:off x="11509065" y="6353687"/>
            <a:ext cx="309322" cy="365125"/>
          </a:xfrm>
          <a:prstGeom prst="rect">
            <a:avLst/>
          </a:prstGeom>
        </p:spPr>
        <p:txBody>
          <a:bodyPr vert="horz" lIns="90000" tIns="45720" rIns="0" bIns="45720" rtlCol="0" anchor="ctr"/>
          <a:lstStyle>
            <a:defPPr>
              <a:defRPr lang="de-DE"/>
            </a:defPPr>
            <a:lvl1pPr marL="0" algn="r" defTabSz="914400" rtl="0" eaLnBrk="1" latinLnBrk="0" hangingPunct="1">
              <a:defRPr sz="1200" kern="1200">
                <a:solidFill>
                  <a:srgbClr val="71A5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059D9C-83B2-9046-9FF6-87A09DB9F967}" type="slidenum">
              <a:rPr lang="en-US" sz="1100" smtClean="0"/>
              <a:pPr/>
              <a:t>46</a:t>
            </a:fld>
            <a:endParaRPr lang="en-US" sz="1100" dirty="0"/>
          </a:p>
        </p:txBody>
      </p:sp>
    </p:spTree>
    <p:extLst>
      <p:ext uri="{BB962C8B-B14F-4D97-AF65-F5344CB8AC3E}">
        <p14:creationId xmlns:p14="http://schemas.microsoft.com/office/powerpoint/2010/main" val="17507651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91503" y="905282"/>
            <a:ext cx="8626180" cy="410364"/>
          </a:xfrm>
          <a:prstGeom prst="rect">
            <a:avLst/>
          </a:prstGeom>
        </p:spPr>
      </p:pic>
      <p:sp>
        <p:nvSpPr>
          <p:cNvPr id="5" name="Title 3">
            <a:extLst>
              <a:ext uri="{FF2B5EF4-FFF2-40B4-BE49-F238E27FC236}">
                <a16:creationId xmlns:a16="http://schemas.microsoft.com/office/drawing/2014/main" id="{282D6530-E552-114F-AC6A-5D84EF99DE2C}"/>
              </a:ext>
            </a:extLst>
          </p:cNvPr>
          <p:cNvSpPr txBox="1">
            <a:spLocks/>
          </p:cNvSpPr>
          <p:nvPr/>
        </p:nvSpPr>
        <p:spPr>
          <a:xfrm>
            <a:off x="407988" y="1063498"/>
            <a:ext cx="2699597" cy="1885957"/>
          </a:xfrm>
          <a:prstGeom prst="rect">
            <a:avLst/>
          </a:prstGeom>
        </p:spPr>
        <p:txBody>
          <a:bodyPr vert="horz" lIns="0" tIns="46800" rIns="0" bIns="45720" rtlCol="0" anchor="t">
            <a:noAutofit/>
          </a:bodyPr>
          <a:lstStyle>
            <a:lvl1pPr algn="l" defTabSz="914400" rtl="0" eaLnBrk="1" latinLnBrk="0" hangingPunct="1">
              <a:lnSpc>
                <a:spcPct val="90000"/>
              </a:lnSpc>
              <a:spcBef>
                <a:spcPct val="0"/>
              </a:spcBef>
              <a:buNone/>
              <a:defRPr sz="2800" b="1" kern="1200" baseline="0">
                <a:solidFill>
                  <a:srgbClr val="71A522"/>
                </a:solidFill>
                <a:latin typeface="+mj-lt"/>
                <a:ea typeface="+mj-ea"/>
                <a:cs typeface="+mj-cs"/>
              </a:defRPr>
            </a:lvl1pPr>
          </a:lstStyle>
          <a:p>
            <a:pPr>
              <a:spcBef>
                <a:spcPts val="0"/>
              </a:spcBef>
            </a:pPr>
            <a:r>
              <a:rPr lang="en-GB" sz="2400" dirty="0">
                <a:ea typeface="Times New Roman" panose="02020603050405020304" pitchFamily="18" charset="0"/>
              </a:rPr>
              <a:t>Indicators for policymaking process: </a:t>
            </a:r>
            <a:r>
              <a:rPr lang="en-GB" sz="2400" b="0" dirty="0">
                <a:ea typeface="Times New Roman" panose="02020603050405020304" pitchFamily="18" charset="0"/>
              </a:rPr>
              <a:t>Example from Mauritius</a:t>
            </a:r>
            <a:br>
              <a:rPr lang="en-GB" sz="2400" dirty="0">
                <a:ea typeface="Times New Roman" panose="02020603050405020304" pitchFamily="18" charset="0"/>
              </a:rPr>
            </a:br>
            <a:br>
              <a:rPr lang="en-GB" sz="2400" dirty="0">
                <a:ea typeface="+mn-ea"/>
              </a:rPr>
            </a:br>
            <a:br>
              <a:rPr lang="en-GB" sz="2400" dirty="0">
                <a:ea typeface="+mn-ea"/>
              </a:rPr>
            </a:br>
            <a:br>
              <a:rPr lang="en-GB" sz="2400" dirty="0">
                <a:ea typeface="+mn-ea"/>
              </a:rPr>
            </a:br>
            <a:endParaRPr lang="en-GB" sz="2400" dirty="0"/>
          </a:p>
        </p:txBody>
      </p:sp>
      <p:pic>
        <p:nvPicPr>
          <p:cNvPr id="8" name="Picture 7">
            <a:extLst>
              <a:ext uri="{FF2B5EF4-FFF2-40B4-BE49-F238E27FC236}">
                <a16:creationId xmlns:a16="http://schemas.microsoft.com/office/drawing/2014/main" id="{5BA86EAA-6FD2-1249-AD4B-A5C92997680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91503" y="1350021"/>
            <a:ext cx="8626180" cy="1835675"/>
          </a:xfrm>
          <a:prstGeom prst="rect">
            <a:avLst/>
          </a:prstGeom>
        </p:spPr>
      </p:pic>
      <p:pic>
        <p:nvPicPr>
          <p:cNvPr id="9" name="Picture 8">
            <a:extLst>
              <a:ext uri="{FF2B5EF4-FFF2-40B4-BE49-F238E27FC236}">
                <a16:creationId xmlns:a16="http://schemas.microsoft.com/office/drawing/2014/main" id="{38807AE7-686F-E744-B539-A78031699E5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91503" y="3199446"/>
            <a:ext cx="8626180" cy="1945678"/>
          </a:xfrm>
          <a:prstGeom prst="rect">
            <a:avLst/>
          </a:prstGeom>
        </p:spPr>
      </p:pic>
      <p:pic>
        <p:nvPicPr>
          <p:cNvPr id="10" name="Picture 9">
            <a:extLst>
              <a:ext uri="{FF2B5EF4-FFF2-40B4-BE49-F238E27FC236}">
                <a16:creationId xmlns:a16="http://schemas.microsoft.com/office/drawing/2014/main" id="{96CE7FE2-12DD-6946-8015-32EFA1AAA63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3132"/>
          <a:stretch/>
        </p:blipFill>
        <p:spPr>
          <a:xfrm>
            <a:off x="3191502" y="5193248"/>
            <a:ext cx="8626180" cy="1248807"/>
          </a:xfrm>
          <a:prstGeom prst="rect">
            <a:avLst/>
          </a:prstGeom>
        </p:spPr>
      </p:pic>
      <p:sp>
        <p:nvSpPr>
          <p:cNvPr id="12" name="Date Placeholder 3">
            <a:extLst>
              <a:ext uri="{FF2B5EF4-FFF2-40B4-BE49-F238E27FC236}">
                <a16:creationId xmlns:a16="http://schemas.microsoft.com/office/drawing/2014/main" id="{7616B067-A8E9-964B-9A94-139BD0BCE24D}"/>
              </a:ext>
            </a:extLst>
          </p:cNvPr>
          <p:cNvSpPr>
            <a:spLocks noGrp="1"/>
          </p:cNvSpPr>
          <p:nvPr>
            <p:ph type="dt" sz="half" idx="11"/>
          </p:nvPr>
        </p:nvSpPr>
        <p:spPr>
          <a:xfrm>
            <a:off x="414863" y="6353687"/>
            <a:ext cx="3664075" cy="365125"/>
          </a:xfrm>
        </p:spPr>
        <p:txBody>
          <a:bodyPr/>
          <a:lstStyle/>
          <a:p>
            <a:r>
              <a:rPr lang="en-US" sz="1100" dirty="0"/>
              <a:t>Module 2, Section 4: Policy Assessment</a:t>
            </a:r>
            <a:endParaRPr lang="en-US" sz="1050" noProof="0" dirty="0"/>
          </a:p>
        </p:txBody>
      </p:sp>
      <p:sp>
        <p:nvSpPr>
          <p:cNvPr id="13" name="Slide Number Placeholder 4">
            <a:extLst>
              <a:ext uri="{FF2B5EF4-FFF2-40B4-BE49-F238E27FC236}">
                <a16:creationId xmlns:a16="http://schemas.microsoft.com/office/drawing/2014/main" id="{C7D34A48-70CE-1747-89DE-48B60F294151}"/>
              </a:ext>
            </a:extLst>
          </p:cNvPr>
          <p:cNvSpPr txBox="1">
            <a:spLocks/>
          </p:cNvSpPr>
          <p:nvPr/>
        </p:nvSpPr>
        <p:spPr>
          <a:xfrm>
            <a:off x="11509065" y="6353687"/>
            <a:ext cx="309322" cy="365125"/>
          </a:xfrm>
          <a:prstGeom prst="rect">
            <a:avLst/>
          </a:prstGeom>
        </p:spPr>
        <p:txBody>
          <a:bodyPr vert="horz" lIns="90000" tIns="45720" rIns="0" bIns="45720" rtlCol="0" anchor="ctr"/>
          <a:lstStyle>
            <a:defPPr>
              <a:defRPr lang="de-DE"/>
            </a:defPPr>
            <a:lvl1pPr marL="0" algn="r" defTabSz="914400" rtl="0" eaLnBrk="1" latinLnBrk="0" hangingPunct="1">
              <a:defRPr sz="1200" kern="1200">
                <a:solidFill>
                  <a:srgbClr val="71A5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059D9C-83B2-9046-9FF6-87A09DB9F967}" type="slidenum">
              <a:rPr lang="en-US" sz="1100" smtClean="0"/>
              <a:pPr/>
              <a:t>47</a:t>
            </a:fld>
            <a:endParaRPr lang="en-US" sz="1100" dirty="0"/>
          </a:p>
        </p:txBody>
      </p:sp>
    </p:spTree>
    <p:extLst>
      <p:ext uri="{BB962C8B-B14F-4D97-AF65-F5344CB8AC3E}">
        <p14:creationId xmlns:p14="http://schemas.microsoft.com/office/powerpoint/2010/main" val="29625423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25604" y="908820"/>
            <a:ext cx="8195529" cy="479970"/>
          </a:xfrm>
          <a:prstGeom prst="rect">
            <a:avLst/>
          </a:prstGeom>
        </p:spPr>
      </p:pic>
      <p:sp>
        <p:nvSpPr>
          <p:cNvPr id="5" name="Title 3">
            <a:extLst>
              <a:ext uri="{FF2B5EF4-FFF2-40B4-BE49-F238E27FC236}">
                <a16:creationId xmlns:a16="http://schemas.microsoft.com/office/drawing/2014/main" id="{A1423C21-88B3-4744-8E7C-F96124770320}"/>
              </a:ext>
            </a:extLst>
          </p:cNvPr>
          <p:cNvSpPr txBox="1">
            <a:spLocks/>
          </p:cNvSpPr>
          <p:nvPr/>
        </p:nvSpPr>
        <p:spPr>
          <a:xfrm>
            <a:off x="407988" y="1063498"/>
            <a:ext cx="2699597" cy="1885957"/>
          </a:xfrm>
          <a:prstGeom prst="rect">
            <a:avLst/>
          </a:prstGeom>
        </p:spPr>
        <p:txBody>
          <a:bodyPr vert="horz" lIns="0" tIns="46800" rIns="0" bIns="45720" rtlCol="0" anchor="t">
            <a:noAutofit/>
          </a:bodyPr>
          <a:lstStyle>
            <a:lvl1pPr algn="l" defTabSz="914400" rtl="0" eaLnBrk="1" latinLnBrk="0" hangingPunct="1">
              <a:lnSpc>
                <a:spcPct val="90000"/>
              </a:lnSpc>
              <a:spcBef>
                <a:spcPct val="0"/>
              </a:spcBef>
              <a:buNone/>
              <a:defRPr sz="2800" b="1" kern="1200" baseline="0">
                <a:solidFill>
                  <a:srgbClr val="71A522"/>
                </a:solidFill>
                <a:latin typeface="+mj-lt"/>
                <a:ea typeface="+mj-ea"/>
                <a:cs typeface="+mj-cs"/>
              </a:defRPr>
            </a:lvl1pPr>
          </a:lstStyle>
          <a:p>
            <a:pPr>
              <a:spcBef>
                <a:spcPts val="0"/>
              </a:spcBef>
            </a:pPr>
            <a:r>
              <a:rPr lang="en-GB" sz="2400" dirty="0">
                <a:ea typeface="Times New Roman" panose="02020603050405020304" pitchFamily="18" charset="0"/>
              </a:rPr>
              <a:t>Indicators for policymaking process: </a:t>
            </a:r>
            <a:r>
              <a:rPr lang="en-GB" sz="2400" b="0" dirty="0">
                <a:ea typeface="Times New Roman" panose="02020603050405020304" pitchFamily="18" charset="0"/>
              </a:rPr>
              <a:t>Example from Uruguay</a:t>
            </a:r>
            <a:br>
              <a:rPr lang="en-GB" sz="2400" dirty="0">
                <a:ea typeface="Times New Roman" panose="02020603050405020304" pitchFamily="18" charset="0"/>
              </a:rPr>
            </a:br>
            <a:br>
              <a:rPr lang="en-GB" sz="2400" dirty="0">
                <a:ea typeface="+mn-ea"/>
              </a:rPr>
            </a:br>
            <a:br>
              <a:rPr lang="en-GB" sz="2400" dirty="0">
                <a:ea typeface="+mn-ea"/>
              </a:rPr>
            </a:br>
            <a:br>
              <a:rPr lang="en-GB" sz="2400" dirty="0">
                <a:ea typeface="+mn-ea"/>
              </a:rPr>
            </a:br>
            <a:endParaRPr lang="en-GB" sz="2400" dirty="0"/>
          </a:p>
        </p:txBody>
      </p:sp>
      <p:pic>
        <p:nvPicPr>
          <p:cNvPr id="8" name="Picture 7">
            <a:extLst>
              <a:ext uri="{FF2B5EF4-FFF2-40B4-BE49-F238E27FC236}">
                <a16:creationId xmlns:a16="http://schemas.microsoft.com/office/drawing/2014/main" id="{40014B5B-A7E2-BD43-85D8-9C70F38EAC1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25603" y="1409415"/>
            <a:ext cx="8195529" cy="1347537"/>
          </a:xfrm>
          <a:prstGeom prst="rect">
            <a:avLst/>
          </a:prstGeom>
        </p:spPr>
      </p:pic>
      <p:pic>
        <p:nvPicPr>
          <p:cNvPr id="9" name="Picture 8">
            <a:extLst>
              <a:ext uri="{FF2B5EF4-FFF2-40B4-BE49-F238E27FC236}">
                <a16:creationId xmlns:a16="http://schemas.microsoft.com/office/drawing/2014/main" id="{4980300A-D0DB-B942-9121-3EB81768A6B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25603" y="2791327"/>
            <a:ext cx="8195529" cy="1808174"/>
          </a:xfrm>
          <a:prstGeom prst="rect">
            <a:avLst/>
          </a:prstGeom>
        </p:spPr>
      </p:pic>
      <p:pic>
        <p:nvPicPr>
          <p:cNvPr id="10" name="Picture 9">
            <a:extLst>
              <a:ext uri="{FF2B5EF4-FFF2-40B4-BE49-F238E27FC236}">
                <a16:creationId xmlns:a16="http://schemas.microsoft.com/office/drawing/2014/main" id="{20252FFD-84DC-B745-840A-B7E128748E0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625602" y="4633876"/>
            <a:ext cx="8195529" cy="1258158"/>
          </a:xfrm>
          <a:prstGeom prst="rect">
            <a:avLst/>
          </a:prstGeom>
        </p:spPr>
      </p:pic>
      <p:sp>
        <p:nvSpPr>
          <p:cNvPr id="11" name="Date Placeholder 3">
            <a:extLst>
              <a:ext uri="{FF2B5EF4-FFF2-40B4-BE49-F238E27FC236}">
                <a16:creationId xmlns:a16="http://schemas.microsoft.com/office/drawing/2014/main" id="{EE292A7F-812E-F243-B3AD-D1BC5D5FEBEE}"/>
              </a:ext>
            </a:extLst>
          </p:cNvPr>
          <p:cNvSpPr>
            <a:spLocks noGrp="1"/>
          </p:cNvSpPr>
          <p:nvPr>
            <p:ph type="dt" sz="half" idx="11"/>
          </p:nvPr>
        </p:nvSpPr>
        <p:spPr>
          <a:xfrm>
            <a:off x="414863" y="6353687"/>
            <a:ext cx="3664075" cy="365125"/>
          </a:xfrm>
        </p:spPr>
        <p:txBody>
          <a:bodyPr/>
          <a:lstStyle/>
          <a:p>
            <a:r>
              <a:rPr lang="en-US" sz="1100" dirty="0"/>
              <a:t>Module 2, Section 4: Policy Assessment</a:t>
            </a:r>
            <a:endParaRPr lang="en-US" sz="1050" noProof="0" dirty="0"/>
          </a:p>
        </p:txBody>
      </p:sp>
      <p:sp>
        <p:nvSpPr>
          <p:cNvPr id="12" name="Slide Number Placeholder 4">
            <a:extLst>
              <a:ext uri="{FF2B5EF4-FFF2-40B4-BE49-F238E27FC236}">
                <a16:creationId xmlns:a16="http://schemas.microsoft.com/office/drawing/2014/main" id="{C0AB5446-4EE4-7E4F-AE56-CBECF0FC9DCE}"/>
              </a:ext>
            </a:extLst>
          </p:cNvPr>
          <p:cNvSpPr txBox="1">
            <a:spLocks/>
          </p:cNvSpPr>
          <p:nvPr/>
        </p:nvSpPr>
        <p:spPr>
          <a:xfrm>
            <a:off x="11509065" y="6353687"/>
            <a:ext cx="309322" cy="365125"/>
          </a:xfrm>
          <a:prstGeom prst="rect">
            <a:avLst/>
          </a:prstGeom>
        </p:spPr>
        <p:txBody>
          <a:bodyPr vert="horz" lIns="90000" tIns="45720" rIns="0" bIns="45720" rtlCol="0" anchor="ctr"/>
          <a:lstStyle>
            <a:defPPr>
              <a:defRPr lang="de-DE"/>
            </a:defPPr>
            <a:lvl1pPr marL="0" algn="r" defTabSz="914400" rtl="0" eaLnBrk="1" latinLnBrk="0" hangingPunct="1">
              <a:defRPr sz="1200" kern="1200">
                <a:solidFill>
                  <a:srgbClr val="71A5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059D9C-83B2-9046-9FF6-87A09DB9F967}" type="slidenum">
              <a:rPr lang="en-US" sz="1100" smtClean="0"/>
              <a:pPr/>
              <a:t>48</a:t>
            </a:fld>
            <a:endParaRPr lang="en-US" sz="1100" dirty="0"/>
          </a:p>
        </p:txBody>
      </p:sp>
    </p:spTree>
    <p:extLst>
      <p:ext uri="{BB962C8B-B14F-4D97-AF65-F5344CB8AC3E}">
        <p14:creationId xmlns:p14="http://schemas.microsoft.com/office/powerpoint/2010/main" val="34574742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6">
            <a:extLst>
              <a:ext uri="{FF2B5EF4-FFF2-40B4-BE49-F238E27FC236}">
                <a16:creationId xmlns:a16="http://schemas.microsoft.com/office/drawing/2014/main" id="{AC3A4DF4-5E89-3445-BDE6-D7BD73A70534}"/>
              </a:ext>
            </a:extLst>
          </p:cNvPr>
          <p:cNvSpPr/>
          <p:nvPr/>
        </p:nvSpPr>
        <p:spPr>
          <a:xfrm>
            <a:off x="409904" y="915546"/>
            <a:ext cx="11423478" cy="5339128"/>
          </a:xfrm>
          <a:prstGeom prst="rect">
            <a:avLst/>
          </a:prstGeom>
          <a:solidFill>
            <a:srgbClr val="E8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Content Placeholder 6">
            <a:extLst>
              <a:ext uri="{FF2B5EF4-FFF2-40B4-BE49-F238E27FC236}">
                <a16:creationId xmlns:a16="http://schemas.microsoft.com/office/drawing/2014/main" id="{5D308A04-6611-524E-95E3-1D6836A0B949}"/>
              </a:ext>
            </a:extLst>
          </p:cNvPr>
          <p:cNvSpPr>
            <a:spLocks noGrp="1"/>
          </p:cNvSpPr>
          <p:nvPr>
            <p:ph sz="quarter" idx="14"/>
          </p:nvPr>
        </p:nvSpPr>
        <p:spPr>
          <a:xfrm>
            <a:off x="3936000" y="1543320"/>
            <a:ext cx="4320000" cy="4320000"/>
          </a:xfrm>
          <a:solidFill>
            <a:srgbClr val="71A522"/>
          </a:solidFill>
        </p:spPr>
        <p:txBody>
          <a:bodyPr tIns="180000" rIns="180000"/>
          <a:lstStyle/>
          <a:p>
            <a:pPr algn="ctr"/>
            <a:r>
              <a:rPr lang="en-GB" b="1" dirty="0"/>
              <a:t> </a:t>
            </a:r>
          </a:p>
        </p:txBody>
      </p:sp>
      <p:pic>
        <p:nvPicPr>
          <p:cNvPr id="13" name="Picture 12">
            <a:extLst>
              <a:ext uri="{FF2B5EF4-FFF2-40B4-BE49-F238E27FC236}">
                <a16:creationId xmlns:a16="http://schemas.microsoft.com/office/drawing/2014/main" id="{B7215E68-4AF3-DC48-A423-807C1D5701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87935" y="2125214"/>
            <a:ext cx="1197428" cy="801850"/>
          </a:xfrm>
          <a:prstGeom prst="rect">
            <a:avLst/>
          </a:prstGeom>
        </p:spPr>
      </p:pic>
      <p:sp>
        <p:nvSpPr>
          <p:cNvPr id="14" name="Rectangle 13">
            <a:extLst>
              <a:ext uri="{FF2B5EF4-FFF2-40B4-BE49-F238E27FC236}">
                <a16:creationId xmlns:a16="http://schemas.microsoft.com/office/drawing/2014/main" id="{E6FB0403-9677-EE42-AE4A-8B088A04F0C1}"/>
              </a:ext>
            </a:extLst>
          </p:cNvPr>
          <p:cNvSpPr/>
          <p:nvPr/>
        </p:nvSpPr>
        <p:spPr>
          <a:xfrm>
            <a:off x="4709100" y="3406885"/>
            <a:ext cx="2773800" cy="1631216"/>
          </a:xfrm>
          <a:prstGeom prst="rect">
            <a:avLst/>
          </a:prstGeom>
        </p:spPr>
        <p:txBody>
          <a:bodyPr wrap="square">
            <a:spAutoFit/>
          </a:bodyPr>
          <a:lstStyle/>
          <a:p>
            <a:pPr algn="ctr"/>
            <a:r>
              <a:rPr lang="en-US" sz="2000" b="1" dirty="0">
                <a:solidFill>
                  <a:schemeClr val="bg1"/>
                </a:solidFill>
              </a:rPr>
              <a:t>What indicators would you use to assess the outcomes of the establishment of a natural park?</a:t>
            </a:r>
            <a:endParaRPr lang="en-GB" sz="2000" b="1" dirty="0">
              <a:solidFill>
                <a:schemeClr val="bg1"/>
              </a:solidFill>
            </a:endParaRPr>
          </a:p>
        </p:txBody>
      </p:sp>
      <p:sp>
        <p:nvSpPr>
          <p:cNvPr id="15" name="Title 1">
            <a:extLst>
              <a:ext uri="{FF2B5EF4-FFF2-40B4-BE49-F238E27FC236}">
                <a16:creationId xmlns:a16="http://schemas.microsoft.com/office/drawing/2014/main" id="{2F4F543C-C01E-C04C-8211-46AC80F30FA6}"/>
              </a:ext>
            </a:extLst>
          </p:cNvPr>
          <p:cNvSpPr txBox="1">
            <a:spLocks/>
          </p:cNvSpPr>
          <p:nvPr/>
        </p:nvSpPr>
        <p:spPr>
          <a:xfrm>
            <a:off x="462852" y="1063499"/>
            <a:ext cx="11412537" cy="954488"/>
          </a:xfrm>
          <a:prstGeom prst="rect">
            <a:avLst/>
          </a:prstGeom>
        </p:spPr>
        <p:txBody>
          <a:bodyPr/>
          <a:lstStyle>
            <a:lvl1pPr algn="l" defTabSz="914400" rtl="0" eaLnBrk="1" latinLnBrk="0" hangingPunct="1">
              <a:lnSpc>
                <a:spcPct val="90000"/>
              </a:lnSpc>
              <a:spcBef>
                <a:spcPct val="0"/>
              </a:spcBef>
              <a:buNone/>
              <a:defRPr sz="2800" b="1" kern="1200">
                <a:solidFill>
                  <a:srgbClr val="71A522"/>
                </a:solidFill>
                <a:latin typeface="+mj-lt"/>
                <a:ea typeface="+mj-ea"/>
                <a:cs typeface="+mj-cs"/>
              </a:defRPr>
            </a:lvl1pPr>
          </a:lstStyle>
          <a:p>
            <a:r>
              <a:rPr lang="en-US" sz="2400" dirty="0"/>
              <a:t>REFLECTION POINT</a:t>
            </a:r>
          </a:p>
        </p:txBody>
      </p:sp>
      <p:sp>
        <p:nvSpPr>
          <p:cNvPr id="16" name="Date Placeholder 3">
            <a:extLst>
              <a:ext uri="{FF2B5EF4-FFF2-40B4-BE49-F238E27FC236}">
                <a16:creationId xmlns:a16="http://schemas.microsoft.com/office/drawing/2014/main" id="{BFF3396B-5B4B-F449-88AF-FA99DC773029}"/>
              </a:ext>
            </a:extLst>
          </p:cNvPr>
          <p:cNvSpPr txBox="1">
            <a:spLocks/>
          </p:cNvSpPr>
          <p:nvPr/>
        </p:nvSpPr>
        <p:spPr>
          <a:xfrm>
            <a:off x="325488" y="6408279"/>
            <a:ext cx="3664075"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22"/>
                </a:solidFill>
              </a:rPr>
              <a:t>Module 2, Section 4: Policy Assessment</a:t>
            </a:r>
            <a:endParaRPr lang="en-US" sz="1050" dirty="0">
              <a:solidFill>
                <a:srgbClr val="71A522"/>
              </a:solidFill>
            </a:endParaRPr>
          </a:p>
        </p:txBody>
      </p:sp>
      <p:sp>
        <p:nvSpPr>
          <p:cNvPr id="17" name="Slide Number Placeholder 4">
            <a:extLst>
              <a:ext uri="{FF2B5EF4-FFF2-40B4-BE49-F238E27FC236}">
                <a16:creationId xmlns:a16="http://schemas.microsoft.com/office/drawing/2014/main" id="{BE588699-68D9-4C4E-84D5-E83C6C52F4DA}"/>
              </a:ext>
            </a:extLst>
          </p:cNvPr>
          <p:cNvSpPr txBox="1">
            <a:spLocks/>
          </p:cNvSpPr>
          <p:nvPr/>
        </p:nvSpPr>
        <p:spPr>
          <a:xfrm>
            <a:off x="11509065" y="6353687"/>
            <a:ext cx="309322" cy="365125"/>
          </a:xfrm>
          <a:prstGeom prst="rect">
            <a:avLst/>
          </a:prstGeom>
        </p:spPr>
        <p:txBody>
          <a:bodyPr vert="horz" lIns="90000" tIns="45720" rIns="0" bIns="45720" rtlCol="0" anchor="ctr"/>
          <a:lstStyle>
            <a:defPPr>
              <a:defRPr lang="de-DE"/>
            </a:defPPr>
            <a:lvl1pPr marL="0" algn="r" defTabSz="914400" rtl="0" eaLnBrk="1" latinLnBrk="0" hangingPunct="1">
              <a:defRPr sz="1200" kern="1200">
                <a:solidFill>
                  <a:srgbClr val="71A5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059D9C-83B2-9046-9FF6-87A09DB9F967}" type="slidenum">
              <a:rPr lang="en-US" sz="1100" smtClean="0"/>
              <a:pPr/>
              <a:t>49</a:t>
            </a:fld>
            <a:endParaRPr lang="en-US" sz="1100" dirty="0"/>
          </a:p>
        </p:txBody>
      </p:sp>
    </p:spTree>
    <p:extLst>
      <p:ext uri="{BB962C8B-B14F-4D97-AF65-F5344CB8AC3E}">
        <p14:creationId xmlns:p14="http://schemas.microsoft.com/office/powerpoint/2010/main" val="1066703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a:spLocks noGrp="1"/>
          </p:cNvSpPr>
          <p:nvPr>
            <p:ph type="title"/>
          </p:nvPr>
        </p:nvSpPr>
        <p:spPr>
          <a:xfrm>
            <a:off x="407988" y="1063499"/>
            <a:ext cx="11412537" cy="460501"/>
          </a:xfrm>
        </p:spPr>
        <p:txBody>
          <a:bodyPr>
            <a:normAutofit/>
          </a:bodyPr>
          <a:lstStyle/>
          <a:p>
            <a:r>
              <a:rPr lang="en-US" sz="2400" dirty="0"/>
              <a:t>INTRODUCTION</a:t>
            </a:r>
          </a:p>
        </p:txBody>
      </p:sp>
      <p:sp>
        <p:nvSpPr>
          <p:cNvPr id="3" name="Segnaposto contenuto 2"/>
          <p:cNvSpPr>
            <a:spLocks noGrp="1"/>
          </p:cNvSpPr>
          <p:nvPr>
            <p:ph sz="quarter" idx="10"/>
          </p:nvPr>
        </p:nvSpPr>
        <p:spPr>
          <a:xfrm>
            <a:off x="418069" y="1690165"/>
            <a:ext cx="3314267" cy="596182"/>
          </a:xfrm>
          <a:prstGeom prst="rect">
            <a:avLst/>
          </a:prstGeom>
        </p:spPr>
        <p:txBody>
          <a:bodyPr>
            <a:normAutofit/>
          </a:bodyPr>
          <a:lstStyle/>
          <a:p>
            <a:pPr marL="0" indent="0">
              <a:buNone/>
            </a:pPr>
            <a:r>
              <a:rPr lang="en-GB" sz="1800" dirty="0"/>
              <a:t>The definition of IGE includes: </a:t>
            </a:r>
          </a:p>
        </p:txBody>
      </p:sp>
      <p:sp>
        <p:nvSpPr>
          <p:cNvPr id="2" name="Rectangle 1">
            <a:extLst>
              <a:ext uri="{FF2B5EF4-FFF2-40B4-BE49-F238E27FC236}">
                <a16:creationId xmlns:a16="http://schemas.microsoft.com/office/drawing/2014/main" id="{13A7D7C4-81D4-7744-B4BF-9EC1C2E6768C}"/>
              </a:ext>
            </a:extLst>
          </p:cNvPr>
          <p:cNvSpPr/>
          <p:nvPr/>
        </p:nvSpPr>
        <p:spPr>
          <a:xfrm>
            <a:off x="1515607" y="2365484"/>
            <a:ext cx="6096000" cy="369332"/>
          </a:xfrm>
          <a:prstGeom prst="rect">
            <a:avLst/>
          </a:prstGeom>
        </p:spPr>
        <p:txBody>
          <a:bodyPr>
            <a:spAutoFit/>
          </a:bodyPr>
          <a:lstStyle/>
          <a:p>
            <a:r>
              <a:rPr lang="en-GB" dirty="0"/>
              <a:t>Increased human well-being and social equity;</a:t>
            </a:r>
          </a:p>
        </p:txBody>
      </p:sp>
      <p:sp>
        <p:nvSpPr>
          <p:cNvPr id="4" name="Rectangle 3">
            <a:extLst>
              <a:ext uri="{FF2B5EF4-FFF2-40B4-BE49-F238E27FC236}">
                <a16:creationId xmlns:a16="http://schemas.microsoft.com/office/drawing/2014/main" id="{E0D262C4-DD48-2947-9313-721348816A9D}"/>
              </a:ext>
            </a:extLst>
          </p:cNvPr>
          <p:cNvSpPr/>
          <p:nvPr/>
        </p:nvSpPr>
        <p:spPr>
          <a:xfrm>
            <a:off x="1515607" y="3060533"/>
            <a:ext cx="6096000" cy="369332"/>
          </a:xfrm>
          <a:prstGeom prst="rect">
            <a:avLst/>
          </a:prstGeom>
        </p:spPr>
        <p:txBody>
          <a:bodyPr>
            <a:spAutoFit/>
          </a:bodyPr>
          <a:lstStyle/>
          <a:p>
            <a:r>
              <a:rPr lang="en-GB" dirty="0"/>
              <a:t>Reduced environmental risks and ecological scarcities. </a:t>
            </a:r>
          </a:p>
        </p:txBody>
      </p:sp>
      <p:sp>
        <p:nvSpPr>
          <p:cNvPr id="6" name="Rectangle 5">
            <a:extLst>
              <a:ext uri="{FF2B5EF4-FFF2-40B4-BE49-F238E27FC236}">
                <a16:creationId xmlns:a16="http://schemas.microsoft.com/office/drawing/2014/main" id="{5FC8679E-7448-A045-B77A-6531499BC897}"/>
              </a:ext>
            </a:extLst>
          </p:cNvPr>
          <p:cNvSpPr/>
          <p:nvPr/>
        </p:nvSpPr>
        <p:spPr>
          <a:xfrm>
            <a:off x="418068" y="3985393"/>
            <a:ext cx="7128885" cy="369332"/>
          </a:xfrm>
          <a:prstGeom prst="rect">
            <a:avLst/>
          </a:prstGeom>
        </p:spPr>
        <p:txBody>
          <a:bodyPr wrap="square">
            <a:spAutoFit/>
          </a:bodyPr>
          <a:lstStyle/>
          <a:p>
            <a:r>
              <a:rPr lang="en-GB" dirty="0"/>
              <a:t>These factors need to be measured in a comprehensive manner:</a:t>
            </a:r>
          </a:p>
        </p:txBody>
      </p:sp>
      <p:sp>
        <p:nvSpPr>
          <p:cNvPr id="7" name="Rectangle 6">
            <a:extLst>
              <a:ext uri="{FF2B5EF4-FFF2-40B4-BE49-F238E27FC236}">
                <a16:creationId xmlns:a16="http://schemas.microsoft.com/office/drawing/2014/main" id="{2B2C3E90-158C-EC4D-BDA0-993F05177E8F}"/>
              </a:ext>
            </a:extLst>
          </p:cNvPr>
          <p:cNvSpPr/>
          <p:nvPr/>
        </p:nvSpPr>
        <p:spPr>
          <a:xfrm>
            <a:off x="1470218" y="4651778"/>
            <a:ext cx="6096000" cy="369332"/>
          </a:xfrm>
          <a:prstGeom prst="rect">
            <a:avLst/>
          </a:prstGeom>
        </p:spPr>
        <p:txBody>
          <a:bodyPr>
            <a:spAutoFit/>
          </a:bodyPr>
          <a:lstStyle/>
          <a:p>
            <a:r>
              <a:rPr lang="en-GB" dirty="0"/>
              <a:t>The state of a green economy and how it is reached; </a:t>
            </a:r>
          </a:p>
        </p:txBody>
      </p:sp>
      <p:sp>
        <p:nvSpPr>
          <p:cNvPr id="8" name="Rectangle 7">
            <a:extLst>
              <a:ext uri="{FF2B5EF4-FFF2-40B4-BE49-F238E27FC236}">
                <a16:creationId xmlns:a16="http://schemas.microsoft.com/office/drawing/2014/main" id="{7D18DFE4-0305-4844-A32F-AE70DFEC822F}"/>
              </a:ext>
            </a:extLst>
          </p:cNvPr>
          <p:cNvSpPr/>
          <p:nvPr/>
        </p:nvSpPr>
        <p:spPr>
          <a:xfrm>
            <a:off x="1515607" y="5419161"/>
            <a:ext cx="6096000" cy="646331"/>
          </a:xfrm>
          <a:prstGeom prst="rect">
            <a:avLst/>
          </a:prstGeom>
        </p:spPr>
        <p:txBody>
          <a:bodyPr>
            <a:spAutoFit/>
          </a:bodyPr>
          <a:lstStyle/>
          <a:p>
            <a:r>
              <a:rPr lang="en-GB" dirty="0"/>
              <a:t>The way a green economy is applied in policymaking processes to deliver on this global agenda. </a:t>
            </a:r>
          </a:p>
        </p:txBody>
      </p:sp>
      <p:pic>
        <p:nvPicPr>
          <p:cNvPr id="9" name="Picture 8">
            <a:extLst>
              <a:ext uri="{FF2B5EF4-FFF2-40B4-BE49-F238E27FC236}">
                <a16:creationId xmlns:a16="http://schemas.microsoft.com/office/drawing/2014/main" id="{96AF2251-BCBB-7641-A246-39EA98F140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1046" y="2319030"/>
            <a:ext cx="484518" cy="505984"/>
          </a:xfrm>
          <a:prstGeom prst="rect">
            <a:avLst/>
          </a:prstGeom>
        </p:spPr>
      </p:pic>
      <p:pic>
        <p:nvPicPr>
          <p:cNvPr id="10" name="Picture 9">
            <a:extLst>
              <a:ext uri="{FF2B5EF4-FFF2-40B4-BE49-F238E27FC236}">
                <a16:creationId xmlns:a16="http://schemas.microsoft.com/office/drawing/2014/main" id="{C8956A9B-B579-A64A-855D-038BE5DAD53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1046" y="3042642"/>
            <a:ext cx="732998" cy="494282"/>
          </a:xfrm>
          <a:prstGeom prst="rect">
            <a:avLst/>
          </a:prstGeom>
        </p:spPr>
      </p:pic>
      <p:pic>
        <p:nvPicPr>
          <p:cNvPr id="15" name="Picture 14">
            <a:extLst>
              <a:ext uri="{FF2B5EF4-FFF2-40B4-BE49-F238E27FC236}">
                <a16:creationId xmlns:a16="http://schemas.microsoft.com/office/drawing/2014/main" id="{B66F319D-5B1A-9741-BB36-B9FC83C179C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1046" y="4705816"/>
            <a:ext cx="467242" cy="334951"/>
          </a:xfrm>
          <a:prstGeom prst="rect">
            <a:avLst/>
          </a:prstGeom>
        </p:spPr>
      </p:pic>
      <p:pic>
        <p:nvPicPr>
          <p:cNvPr id="16" name="Picture 15">
            <a:extLst>
              <a:ext uri="{FF2B5EF4-FFF2-40B4-BE49-F238E27FC236}">
                <a16:creationId xmlns:a16="http://schemas.microsoft.com/office/drawing/2014/main" id="{7481C364-9342-8144-8A04-FB04A2B75FD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1159" y="5472992"/>
            <a:ext cx="384292" cy="538667"/>
          </a:xfrm>
          <a:prstGeom prst="rect">
            <a:avLst/>
          </a:prstGeom>
        </p:spPr>
      </p:pic>
      <p:sp>
        <p:nvSpPr>
          <p:cNvPr id="17" name="Slide Number Placeholder 4">
            <a:extLst>
              <a:ext uri="{FF2B5EF4-FFF2-40B4-BE49-F238E27FC236}">
                <a16:creationId xmlns:a16="http://schemas.microsoft.com/office/drawing/2014/main" id="{D69EA816-D447-1C4F-8290-E46D114ACDC8}"/>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5</a:t>
            </a:fld>
            <a:endParaRPr lang="en-US" sz="1100" noProof="0" dirty="0"/>
          </a:p>
        </p:txBody>
      </p:sp>
      <p:sp>
        <p:nvSpPr>
          <p:cNvPr id="18" name="Date Placeholder 3">
            <a:extLst>
              <a:ext uri="{FF2B5EF4-FFF2-40B4-BE49-F238E27FC236}">
                <a16:creationId xmlns:a16="http://schemas.microsoft.com/office/drawing/2014/main" id="{39AFE2B3-DE5C-DB43-B5DF-12C2BC6BC8E8}"/>
              </a:ext>
            </a:extLst>
          </p:cNvPr>
          <p:cNvSpPr>
            <a:spLocks noGrp="1"/>
          </p:cNvSpPr>
          <p:nvPr>
            <p:ph type="dt" sz="half" idx="11"/>
          </p:nvPr>
        </p:nvSpPr>
        <p:spPr>
          <a:xfrm>
            <a:off x="418068" y="6356350"/>
            <a:ext cx="3664075" cy="365125"/>
          </a:xfrm>
        </p:spPr>
        <p:txBody>
          <a:bodyPr/>
          <a:lstStyle/>
          <a:p>
            <a:r>
              <a:rPr lang="en-US" sz="1100" dirty="0"/>
              <a:t>Module 2, Section 1: Introduction to IGE Indicators</a:t>
            </a:r>
            <a:endParaRPr lang="en-US" sz="1050" noProof="0" dirty="0"/>
          </a:p>
        </p:txBody>
      </p:sp>
    </p:spTree>
    <p:extLst>
      <p:ext uri="{BB962C8B-B14F-4D97-AF65-F5344CB8AC3E}">
        <p14:creationId xmlns:p14="http://schemas.microsoft.com/office/powerpoint/2010/main" val="22053932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1">
            <a:extLst>
              <a:ext uri="{FF2B5EF4-FFF2-40B4-BE49-F238E27FC236}">
                <a16:creationId xmlns:a16="http://schemas.microsoft.com/office/drawing/2014/main" id="{D0852B41-B0EB-9840-9AE9-7B9F3E9343C6}"/>
              </a:ext>
            </a:extLst>
          </p:cNvPr>
          <p:cNvSpPr txBox="1">
            <a:spLocks/>
          </p:cNvSpPr>
          <p:nvPr/>
        </p:nvSpPr>
        <p:spPr>
          <a:xfrm>
            <a:off x="1019175" y="3161408"/>
            <a:ext cx="638640" cy="805024"/>
          </a:xfrm>
          <a:prstGeom prst="rect">
            <a:avLst/>
          </a:prstGeom>
        </p:spPr>
        <p:txBody>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buNone/>
            </a:pPr>
            <a:r>
              <a:rPr lang="en-US" sz="2800" b="1" dirty="0">
                <a:solidFill>
                  <a:srgbClr val="71A522"/>
                </a:solidFill>
              </a:rPr>
              <a:t>5</a:t>
            </a:r>
          </a:p>
        </p:txBody>
      </p:sp>
      <p:sp>
        <p:nvSpPr>
          <p:cNvPr id="5" name="Titel 2">
            <a:extLst>
              <a:ext uri="{FF2B5EF4-FFF2-40B4-BE49-F238E27FC236}">
                <a16:creationId xmlns:a16="http://schemas.microsoft.com/office/drawing/2014/main" id="{CD14FF48-9FA5-AF4C-8BAC-FBAC7F7F966F}"/>
              </a:ext>
            </a:extLst>
          </p:cNvPr>
          <p:cNvSpPr txBox="1">
            <a:spLocks/>
          </p:cNvSpPr>
          <p:nvPr/>
        </p:nvSpPr>
        <p:spPr>
          <a:xfrm>
            <a:off x="1657815" y="3193776"/>
            <a:ext cx="5273863" cy="3046961"/>
          </a:xfrm>
          <a:prstGeom prst="rect">
            <a:avLst/>
          </a:prstGeom>
        </p:spPr>
        <p:txBody>
          <a:bodyPr/>
          <a:lstStyle>
            <a:lvl1pPr algn="l" defTabSz="914400" rtl="0" eaLnBrk="1" latinLnBrk="0" hangingPunct="1">
              <a:lnSpc>
                <a:spcPct val="90000"/>
              </a:lnSpc>
              <a:spcBef>
                <a:spcPct val="0"/>
              </a:spcBef>
              <a:buNone/>
              <a:defRPr sz="2800" b="1" kern="1200">
                <a:solidFill>
                  <a:srgbClr val="71A522"/>
                </a:solidFill>
                <a:latin typeface="+mj-lt"/>
                <a:ea typeface="+mj-ea"/>
                <a:cs typeface="+mj-cs"/>
              </a:defRPr>
            </a:lvl1pPr>
          </a:lstStyle>
          <a:p>
            <a:r>
              <a:rPr lang="en-US" dirty="0"/>
              <a:t>Policy Monitoring </a:t>
            </a:r>
          </a:p>
          <a:p>
            <a:r>
              <a:rPr lang="en-US" dirty="0"/>
              <a:t>and Evaluation</a:t>
            </a:r>
          </a:p>
        </p:txBody>
      </p:sp>
      <p:sp>
        <p:nvSpPr>
          <p:cNvPr id="6" name="TextBox 5">
            <a:extLst>
              <a:ext uri="{FF2B5EF4-FFF2-40B4-BE49-F238E27FC236}">
                <a16:creationId xmlns:a16="http://schemas.microsoft.com/office/drawing/2014/main" id="{BB0381BE-BB05-084E-B50D-7738E1C5F03F}"/>
              </a:ext>
            </a:extLst>
          </p:cNvPr>
          <p:cNvSpPr txBox="1"/>
          <p:nvPr/>
        </p:nvSpPr>
        <p:spPr>
          <a:xfrm rot="16200000">
            <a:off x="11193196" y="5664057"/>
            <a:ext cx="1103586" cy="184666"/>
          </a:xfrm>
          <a:prstGeom prst="rect">
            <a:avLst/>
          </a:prstGeom>
          <a:noFill/>
        </p:spPr>
        <p:txBody>
          <a:bodyPr wrap="square" rtlCol="0">
            <a:spAutoFit/>
          </a:bodyPr>
          <a:lstStyle/>
          <a:p>
            <a:r>
              <a:rPr lang="en-BR" sz="600" dirty="0">
                <a:solidFill>
                  <a:schemeClr val="bg1"/>
                </a:solidFill>
                <a:effectLst>
                  <a:outerShdw blurRad="50800" dist="38100" dir="2700000" algn="tl" rotWithShape="0">
                    <a:prstClr val="black">
                      <a:alpha val="70000"/>
                    </a:prstClr>
                  </a:outerShdw>
                </a:effectLst>
              </a:rPr>
              <a:t>@shutterstock</a:t>
            </a:r>
          </a:p>
        </p:txBody>
      </p:sp>
    </p:spTree>
    <p:extLst>
      <p:ext uri="{BB962C8B-B14F-4D97-AF65-F5344CB8AC3E}">
        <p14:creationId xmlns:p14="http://schemas.microsoft.com/office/powerpoint/2010/main" val="10499107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a:spLocks noGrp="1"/>
          </p:cNvSpPr>
          <p:nvPr>
            <p:ph type="title"/>
          </p:nvPr>
        </p:nvSpPr>
        <p:spPr/>
        <p:txBody>
          <a:bodyPr>
            <a:normAutofit/>
          </a:bodyPr>
          <a:lstStyle/>
          <a:p>
            <a:r>
              <a:rPr lang="en-US" sz="2400" dirty="0"/>
              <a:t>INDICATORS FOR POLICY MONITORING &amp; EVALUATION</a:t>
            </a:r>
          </a:p>
        </p:txBody>
      </p:sp>
      <p:sp>
        <p:nvSpPr>
          <p:cNvPr id="3" name="Segnaposto contenuto 2"/>
          <p:cNvSpPr>
            <a:spLocks noGrp="1"/>
          </p:cNvSpPr>
          <p:nvPr>
            <p:ph sz="quarter" idx="10"/>
          </p:nvPr>
        </p:nvSpPr>
        <p:spPr>
          <a:xfrm>
            <a:off x="5629789" y="2624246"/>
            <a:ext cx="6033424" cy="3230580"/>
          </a:xfrm>
          <a:prstGeom prst="rect">
            <a:avLst/>
          </a:prstGeom>
        </p:spPr>
        <p:txBody>
          <a:bodyPr>
            <a:normAutofit/>
          </a:bodyPr>
          <a:lstStyle/>
          <a:p>
            <a:pPr marL="285750" indent="-285750">
              <a:buSzPct val="100000"/>
            </a:pPr>
            <a:r>
              <a:rPr lang="en-US" sz="1800" dirty="0"/>
              <a:t>Support the assessment of the performance of the intervention implemented. </a:t>
            </a:r>
          </a:p>
          <a:p>
            <a:pPr marL="285750" indent="-285750">
              <a:buSzPct val="100000"/>
            </a:pPr>
            <a:endParaRPr lang="en-US" sz="1800" dirty="0"/>
          </a:p>
          <a:p>
            <a:pPr marL="285750" indent="-285750">
              <a:buSzPct val="100000"/>
            </a:pPr>
            <a:r>
              <a:rPr lang="en-US" sz="1800" dirty="0"/>
              <a:t>Indicators for issue identification are compared to target indicators to evaluate whether the situation is improving. </a:t>
            </a:r>
          </a:p>
          <a:p>
            <a:pPr marL="285750" indent="-285750">
              <a:buSzPct val="100000"/>
            </a:pPr>
            <a:endParaRPr lang="en-US" sz="1800" dirty="0"/>
          </a:p>
          <a:p>
            <a:pPr marL="285750" indent="-285750">
              <a:buSzPct val="100000"/>
            </a:pPr>
            <a:r>
              <a:rPr lang="en-US" sz="1800" dirty="0"/>
              <a:t>Actual policy impacts on the economy and overall well-being of the population are compared to the expectations defined in the policy assessment phase. </a:t>
            </a:r>
            <a:endParaRPr lang="it-IT" sz="1400" dirty="0"/>
          </a:p>
        </p:txBody>
      </p:sp>
      <p:sp>
        <p:nvSpPr>
          <p:cNvPr id="4" name="Oval 3">
            <a:extLst>
              <a:ext uri="{FF2B5EF4-FFF2-40B4-BE49-F238E27FC236}">
                <a16:creationId xmlns:a16="http://schemas.microsoft.com/office/drawing/2014/main" id="{EB3C7FC3-F866-6C4B-93BF-33870856BB59}"/>
              </a:ext>
            </a:extLst>
          </p:cNvPr>
          <p:cNvSpPr/>
          <p:nvPr/>
        </p:nvSpPr>
        <p:spPr>
          <a:xfrm>
            <a:off x="989032" y="2387455"/>
            <a:ext cx="3346116" cy="3346116"/>
          </a:xfrm>
          <a:prstGeom prst="ellipse">
            <a:avLst/>
          </a:prstGeom>
          <a:no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cxnSp>
        <p:nvCxnSpPr>
          <p:cNvPr id="6" name="Straight Arrow Connector 5">
            <a:extLst>
              <a:ext uri="{FF2B5EF4-FFF2-40B4-BE49-F238E27FC236}">
                <a16:creationId xmlns:a16="http://schemas.microsoft.com/office/drawing/2014/main" id="{3F4D3B0D-34FF-4C4C-9E14-9D7F19F714F8}"/>
              </a:ext>
            </a:extLst>
          </p:cNvPr>
          <p:cNvCxnSpPr>
            <a:cxnSpLocks/>
          </p:cNvCxnSpPr>
          <p:nvPr/>
        </p:nvCxnSpPr>
        <p:spPr>
          <a:xfrm flipV="1">
            <a:off x="1201920" y="3106745"/>
            <a:ext cx="77806" cy="137971"/>
          </a:xfrm>
          <a:prstGeom prst="straightConnector1">
            <a:avLst/>
          </a:prstGeom>
          <a:ln w="3810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481948E2-6511-7B48-940E-5E5FE8D8066F}"/>
              </a:ext>
            </a:extLst>
          </p:cNvPr>
          <p:cNvCxnSpPr>
            <a:cxnSpLocks/>
          </p:cNvCxnSpPr>
          <p:nvPr/>
        </p:nvCxnSpPr>
        <p:spPr>
          <a:xfrm>
            <a:off x="2999467" y="2408238"/>
            <a:ext cx="186777" cy="79027"/>
          </a:xfrm>
          <a:prstGeom prst="straightConnector1">
            <a:avLst/>
          </a:prstGeom>
          <a:ln w="3810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A271916D-4A2C-414C-AE54-C840ED7382D2}"/>
              </a:ext>
            </a:extLst>
          </p:cNvPr>
          <p:cNvSpPr/>
          <p:nvPr/>
        </p:nvSpPr>
        <p:spPr>
          <a:xfrm>
            <a:off x="1316314" y="1883506"/>
            <a:ext cx="1152416" cy="1152416"/>
          </a:xfrm>
          <a:prstGeom prst="ellipse">
            <a:avLst/>
          </a:prstGeom>
          <a:solidFill>
            <a:schemeClr val="bg1"/>
          </a:solidFill>
          <a:ln w="38100">
            <a:solidFill>
              <a:srgbClr val="71A5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050" dirty="0">
              <a:solidFill>
                <a:schemeClr val="bg1"/>
              </a:solidFill>
              <a:ea typeface="Roboto Light" panose="02000000000000000000" pitchFamily="2" charset="0"/>
              <a:cs typeface="Roboto Light" panose="02000000000000000000" pitchFamily="2" charset="0"/>
            </a:endParaRPr>
          </a:p>
        </p:txBody>
      </p:sp>
      <p:sp>
        <p:nvSpPr>
          <p:cNvPr id="9" name="Rectangle 8">
            <a:extLst>
              <a:ext uri="{FF2B5EF4-FFF2-40B4-BE49-F238E27FC236}">
                <a16:creationId xmlns:a16="http://schemas.microsoft.com/office/drawing/2014/main" id="{32C9B9F2-CE36-894D-892D-6853189B2B02}"/>
              </a:ext>
            </a:extLst>
          </p:cNvPr>
          <p:cNvSpPr/>
          <p:nvPr/>
        </p:nvSpPr>
        <p:spPr>
          <a:xfrm>
            <a:off x="1307165" y="2061125"/>
            <a:ext cx="1161565" cy="830997"/>
          </a:xfrm>
          <a:prstGeom prst="rect">
            <a:avLst/>
          </a:prstGeom>
        </p:spPr>
        <p:txBody>
          <a:bodyPr wrap="square">
            <a:spAutoFit/>
          </a:bodyPr>
          <a:lstStyle/>
          <a:p>
            <a:pPr algn="ctr"/>
            <a:r>
              <a:rPr lang="en-BR" sz="1200" dirty="0">
                <a:solidFill>
                  <a:srgbClr val="71A547"/>
                </a:solidFill>
                <a:ea typeface="Roboto Light" panose="02000000000000000000" pitchFamily="2" charset="0"/>
                <a:cs typeface="Roboto Light" panose="02000000000000000000" pitchFamily="2" charset="0"/>
              </a:rPr>
              <a:t>Issue identification and agenda setting</a:t>
            </a:r>
          </a:p>
        </p:txBody>
      </p:sp>
      <p:sp>
        <p:nvSpPr>
          <p:cNvPr id="10" name="Oval 9">
            <a:extLst>
              <a:ext uri="{FF2B5EF4-FFF2-40B4-BE49-F238E27FC236}">
                <a16:creationId xmlns:a16="http://schemas.microsoft.com/office/drawing/2014/main" id="{1382220F-4C82-4F43-9DB3-43C3F2697C61}"/>
              </a:ext>
            </a:extLst>
          </p:cNvPr>
          <p:cNvSpPr/>
          <p:nvPr/>
        </p:nvSpPr>
        <p:spPr>
          <a:xfrm>
            <a:off x="3409087" y="2563921"/>
            <a:ext cx="1152416" cy="1152416"/>
          </a:xfrm>
          <a:prstGeom prst="ellipse">
            <a:avLst/>
          </a:prstGeom>
          <a:solidFill>
            <a:schemeClr val="bg1"/>
          </a:solidFill>
          <a:ln w="38100">
            <a:solidFill>
              <a:srgbClr val="71A5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050" dirty="0">
              <a:solidFill>
                <a:schemeClr val="bg1"/>
              </a:solidFill>
              <a:ea typeface="Roboto Light" panose="02000000000000000000" pitchFamily="2" charset="0"/>
              <a:cs typeface="Roboto Light" panose="02000000000000000000" pitchFamily="2" charset="0"/>
            </a:endParaRPr>
          </a:p>
        </p:txBody>
      </p:sp>
      <p:sp>
        <p:nvSpPr>
          <p:cNvPr id="11" name="Oval 10">
            <a:extLst>
              <a:ext uri="{FF2B5EF4-FFF2-40B4-BE49-F238E27FC236}">
                <a16:creationId xmlns:a16="http://schemas.microsoft.com/office/drawing/2014/main" id="{CAAC499C-3955-0045-A081-00481EB6F157}"/>
              </a:ext>
            </a:extLst>
          </p:cNvPr>
          <p:cNvSpPr/>
          <p:nvPr/>
        </p:nvSpPr>
        <p:spPr>
          <a:xfrm>
            <a:off x="3409087" y="4413285"/>
            <a:ext cx="1152416" cy="1152416"/>
          </a:xfrm>
          <a:prstGeom prst="ellipse">
            <a:avLst/>
          </a:prstGeom>
          <a:solidFill>
            <a:schemeClr val="bg1"/>
          </a:solidFill>
          <a:ln w="38100">
            <a:solidFill>
              <a:srgbClr val="71A5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050" dirty="0">
              <a:solidFill>
                <a:schemeClr val="bg1"/>
              </a:solidFill>
              <a:ea typeface="Roboto Light" panose="02000000000000000000" pitchFamily="2" charset="0"/>
              <a:cs typeface="Roboto Light" panose="02000000000000000000" pitchFamily="2" charset="0"/>
            </a:endParaRPr>
          </a:p>
        </p:txBody>
      </p:sp>
      <p:sp>
        <p:nvSpPr>
          <p:cNvPr id="12" name="Oval 11">
            <a:extLst>
              <a:ext uri="{FF2B5EF4-FFF2-40B4-BE49-F238E27FC236}">
                <a16:creationId xmlns:a16="http://schemas.microsoft.com/office/drawing/2014/main" id="{0D3A1ECF-E200-3547-B5C6-EE6BD1A97D7A}"/>
              </a:ext>
            </a:extLst>
          </p:cNvPr>
          <p:cNvSpPr/>
          <p:nvPr/>
        </p:nvSpPr>
        <p:spPr>
          <a:xfrm>
            <a:off x="446279" y="3663328"/>
            <a:ext cx="1152416" cy="1152416"/>
          </a:xfrm>
          <a:prstGeom prst="ellipse">
            <a:avLst/>
          </a:prstGeom>
          <a:solidFill>
            <a:srgbClr val="71A522"/>
          </a:solidFill>
          <a:ln w="38100">
            <a:solidFill>
              <a:srgbClr val="71A5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050" dirty="0">
              <a:solidFill>
                <a:schemeClr val="bg1"/>
              </a:solidFill>
              <a:ea typeface="Roboto Light" panose="02000000000000000000" pitchFamily="2" charset="0"/>
              <a:cs typeface="Roboto Light" panose="02000000000000000000" pitchFamily="2" charset="0"/>
            </a:endParaRPr>
          </a:p>
        </p:txBody>
      </p:sp>
      <p:sp>
        <p:nvSpPr>
          <p:cNvPr id="13" name="Oval 12">
            <a:extLst>
              <a:ext uri="{FF2B5EF4-FFF2-40B4-BE49-F238E27FC236}">
                <a16:creationId xmlns:a16="http://schemas.microsoft.com/office/drawing/2014/main" id="{E08A5DC6-E1A7-6B49-8EB6-4EA00C34F55C}"/>
              </a:ext>
            </a:extLst>
          </p:cNvPr>
          <p:cNvSpPr/>
          <p:nvPr/>
        </p:nvSpPr>
        <p:spPr>
          <a:xfrm>
            <a:off x="1604549" y="5015844"/>
            <a:ext cx="1152416" cy="1152416"/>
          </a:xfrm>
          <a:prstGeom prst="ellipse">
            <a:avLst/>
          </a:prstGeom>
          <a:solidFill>
            <a:schemeClr val="bg1"/>
          </a:solidFill>
          <a:ln w="38100">
            <a:solidFill>
              <a:srgbClr val="71A5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050" dirty="0">
              <a:solidFill>
                <a:schemeClr val="bg1"/>
              </a:solidFill>
              <a:ea typeface="Roboto Light" panose="02000000000000000000" pitchFamily="2" charset="0"/>
              <a:cs typeface="Roboto Light" panose="02000000000000000000" pitchFamily="2" charset="0"/>
            </a:endParaRPr>
          </a:p>
        </p:txBody>
      </p:sp>
      <p:cxnSp>
        <p:nvCxnSpPr>
          <p:cNvPr id="14" name="Straight Arrow Connector 13">
            <a:extLst>
              <a:ext uri="{FF2B5EF4-FFF2-40B4-BE49-F238E27FC236}">
                <a16:creationId xmlns:a16="http://schemas.microsoft.com/office/drawing/2014/main" id="{FC82359F-2C14-BA42-8090-B54748FDB235}"/>
              </a:ext>
            </a:extLst>
          </p:cNvPr>
          <p:cNvCxnSpPr>
            <a:cxnSpLocks/>
            <a:endCxn id="4" idx="3"/>
          </p:cNvCxnSpPr>
          <p:nvPr/>
        </p:nvCxnSpPr>
        <p:spPr>
          <a:xfrm>
            <a:off x="1316314" y="5067122"/>
            <a:ext cx="162745" cy="176422"/>
          </a:xfrm>
          <a:prstGeom prst="straightConnector1">
            <a:avLst/>
          </a:prstGeom>
          <a:ln w="3810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BE13B06-4C83-CC4B-834C-CB874AEBFBA9}"/>
              </a:ext>
            </a:extLst>
          </p:cNvPr>
          <p:cNvCxnSpPr>
            <a:cxnSpLocks/>
            <a:stCxn id="4" idx="6"/>
          </p:cNvCxnSpPr>
          <p:nvPr/>
        </p:nvCxnSpPr>
        <p:spPr>
          <a:xfrm>
            <a:off x="4335148" y="4060513"/>
            <a:ext cx="0" cy="152154"/>
          </a:xfrm>
          <a:prstGeom prst="straightConnector1">
            <a:avLst/>
          </a:prstGeom>
          <a:ln w="3810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5749713-6048-6B4E-B209-5831742E76D4}"/>
              </a:ext>
            </a:extLst>
          </p:cNvPr>
          <p:cNvCxnSpPr>
            <a:cxnSpLocks/>
          </p:cNvCxnSpPr>
          <p:nvPr/>
        </p:nvCxnSpPr>
        <p:spPr>
          <a:xfrm flipH="1">
            <a:off x="3186246" y="5565701"/>
            <a:ext cx="197040" cy="115706"/>
          </a:xfrm>
          <a:prstGeom prst="straightConnector1">
            <a:avLst/>
          </a:prstGeom>
          <a:ln w="3810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FA2731A-E2C9-A148-9D67-B401615540A2}"/>
              </a:ext>
            </a:extLst>
          </p:cNvPr>
          <p:cNvSpPr/>
          <p:nvPr/>
        </p:nvSpPr>
        <p:spPr>
          <a:xfrm>
            <a:off x="3409087" y="2783579"/>
            <a:ext cx="1161565" cy="646331"/>
          </a:xfrm>
          <a:prstGeom prst="rect">
            <a:avLst/>
          </a:prstGeom>
        </p:spPr>
        <p:txBody>
          <a:bodyPr wrap="square">
            <a:spAutoFit/>
          </a:bodyPr>
          <a:lstStyle/>
          <a:p>
            <a:pPr algn="ctr"/>
            <a:r>
              <a:rPr lang="en-BR" sz="1200" dirty="0">
                <a:solidFill>
                  <a:srgbClr val="71A522"/>
                </a:solidFill>
                <a:ea typeface="Roboto Light" panose="02000000000000000000" pitchFamily="2" charset="0"/>
                <a:cs typeface="Roboto Light" panose="02000000000000000000" pitchFamily="2" charset="0"/>
              </a:rPr>
              <a:t>Policy formulation - </a:t>
            </a:r>
            <a:r>
              <a:rPr lang="en-GB" sz="1200" dirty="0">
                <a:solidFill>
                  <a:srgbClr val="71A522"/>
                </a:solidFill>
                <a:ea typeface="Roboto Light" panose="02000000000000000000" pitchFamily="2" charset="0"/>
                <a:cs typeface="Roboto Light" panose="02000000000000000000" pitchFamily="2" charset="0"/>
              </a:rPr>
              <a:t>a</a:t>
            </a:r>
            <a:r>
              <a:rPr lang="en-BR" sz="1200" dirty="0">
                <a:solidFill>
                  <a:srgbClr val="71A522"/>
                </a:solidFill>
                <a:ea typeface="Roboto Light" panose="02000000000000000000" pitchFamily="2" charset="0"/>
                <a:cs typeface="Roboto Light" panose="02000000000000000000" pitchFamily="2" charset="0"/>
              </a:rPr>
              <a:t>ssessment</a:t>
            </a:r>
          </a:p>
        </p:txBody>
      </p:sp>
      <p:sp>
        <p:nvSpPr>
          <p:cNvPr id="18" name="Rectangle 17">
            <a:extLst>
              <a:ext uri="{FF2B5EF4-FFF2-40B4-BE49-F238E27FC236}">
                <a16:creationId xmlns:a16="http://schemas.microsoft.com/office/drawing/2014/main" id="{B73876F6-6E4E-444E-B8BE-B4E57E37C413}"/>
              </a:ext>
            </a:extLst>
          </p:cNvPr>
          <p:cNvSpPr/>
          <p:nvPr/>
        </p:nvSpPr>
        <p:spPr>
          <a:xfrm>
            <a:off x="371475" y="3905257"/>
            <a:ext cx="1302024" cy="6480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1200" dirty="0">
                <a:solidFill>
                  <a:schemeClr val="bg1"/>
                </a:solidFill>
                <a:latin typeface="+mj-lt"/>
                <a:ea typeface="Roboto Light" panose="02000000000000000000" pitchFamily="2" charset="0"/>
                <a:cs typeface="Roboto Light" panose="02000000000000000000" pitchFamily="2" charset="0"/>
              </a:rPr>
              <a:t>Policy monitoring and evaluation</a:t>
            </a:r>
          </a:p>
        </p:txBody>
      </p:sp>
      <p:sp>
        <p:nvSpPr>
          <p:cNvPr id="19" name="Rectangle 18">
            <a:extLst>
              <a:ext uri="{FF2B5EF4-FFF2-40B4-BE49-F238E27FC236}">
                <a16:creationId xmlns:a16="http://schemas.microsoft.com/office/drawing/2014/main" id="{009D8258-9F9B-0C47-88B4-60E44F16799C}"/>
              </a:ext>
            </a:extLst>
          </p:cNvPr>
          <p:cNvSpPr/>
          <p:nvPr/>
        </p:nvSpPr>
        <p:spPr>
          <a:xfrm>
            <a:off x="1528554" y="5245976"/>
            <a:ext cx="1311940" cy="6480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1200" dirty="0">
                <a:solidFill>
                  <a:srgbClr val="71A522"/>
                </a:solidFill>
                <a:latin typeface="+mj-lt"/>
                <a:ea typeface="Roboto Light" panose="02000000000000000000" pitchFamily="2" charset="0"/>
                <a:cs typeface="Roboto Light" panose="02000000000000000000" pitchFamily="2" charset="0"/>
              </a:rPr>
              <a:t>Policy implementation</a:t>
            </a:r>
          </a:p>
        </p:txBody>
      </p:sp>
      <p:sp>
        <p:nvSpPr>
          <p:cNvPr id="20" name="Rectangle 19">
            <a:extLst>
              <a:ext uri="{FF2B5EF4-FFF2-40B4-BE49-F238E27FC236}">
                <a16:creationId xmlns:a16="http://schemas.microsoft.com/office/drawing/2014/main" id="{C183FF66-E69E-8241-9F9E-573F8052A80C}"/>
              </a:ext>
            </a:extLst>
          </p:cNvPr>
          <p:cNvSpPr/>
          <p:nvPr/>
        </p:nvSpPr>
        <p:spPr>
          <a:xfrm>
            <a:off x="3443121" y="4775615"/>
            <a:ext cx="1077040" cy="480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1200" dirty="0">
                <a:solidFill>
                  <a:srgbClr val="71A522"/>
                </a:solidFill>
                <a:latin typeface="+mj-lt"/>
                <a:ea typeface="Roboto Light" panose="02000000000000000000" pitchFamily="2" charset="0"/>
                <a:cs typeface="Roboto Light" panose="02000000000000000000" pitchFamily="2" charset="0"/>
              </a:rPr>
              <a:t>Decision-making</a:t>
            </a:r>
          </a:p>
        </p:txBody>
      </p:sp>
      <p:sp>
        <p:nvSpPr>
          <p:cNvPr id="21" name="Date Placeholder 3">
            <a:extLst>
              <a:ext uri="{FF2B5EF4-FFF2-40B4-BE49-F238E27FC236}">
                <a16:creationId xmlns:a16="http://schemas.microsoft.com/office/drawing/2014/main" id="{8EF63805-188C-064A-A33D-5A942AD01825}"/>
              </a:ext>
            </a:extLst>
          </p:cNvPr>
          <p:cNvSpPr>
            <a:spLocks noGrp="1"/>
          </p:cNvSpPr>
          <p:nvPr>
            <p:ph type="dt" sz="half" idx="11"/>
          </p:nvPr>
        </p:nvSpPr>
        <p:spPr>
          <a:xfrm>
            <a:off x="418068" y="6356350"/>
            <a:ext cx="3664075" cy="365125"/>
          </a:xfrm>
        </p:spPr>
        <p:txBody>
          <a:bodyPr/>
          <a:lstStyle/>
          <a:p>
            <a:r>
              <a:rPr lang="en-US" sz="1100" dirty="0"/>
              <a:t>Module 2, Section 5: Policy Monitoring and Evaluation</a:t>
            </a:r>
            <a:endParaRPr lang="en-US" sz="1050" noProof="0" dirty="0"/>
          </a:p>
        </p:txBody>
      </p:sp>
      <p:sp>
        <p:nvSpPr>
          <p:cNvPr id="22" name="Slide Number Placeholder 4">
            <a:extLst>
              <a:ext uri="{FF2B5EF4-FFF2-40B4-BE49-F238E27FC236}">
                <a16:creationId xmlns:a16="http://schemas.microsoft.com/office/drawing/2014/main" id="{6C2AB591-7B34-4843-A30D-C35F97EE6C52}"/>
              </a:ext>
            </a:extLst>
          </p:cNvPr>
          <p:cNvSpPr txBox="1">
            <a:spLocks/>
          </p:cNvSpPr>
          <p:nvPr/>
        </p:nvSpPr>
        <p:spPr>
          <a:xfrm>
            <a:off x="11509065" y="6353687"/>
            <a:ext cx="309322" cy="365125"/>
          </a:xfrm>
          <a:prstGeom prst="rect">
            <a:avLst/>
          </a:prstGeom>
        </p:spPr>
        <p:txBody>
          <a:bodyPr vert="horz" lIns="90000" tIns="45720" rIns="0" bIns="45720" rtlCol="0" anchor="ctr"/>
          <a:lstStyle>
            <a:defPPr>
              <a:defRPr lang="de-DE"/>
            </a:defPPr>
            <a:lvl1pPr marL="0" algn="r" defTabSz="914400" rtl="0" eaLnBrk="1" latinLnBrk="0" hangingPunct="1">
              <a:defRPr sz="1200" kern="1200">
                <a:solidFill>
                  <a:srgbClr val="71A5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059D9C-83B2-9046-9FF6-87A09DB9F967}" type="slidenum">
              <a:rPr lang="en-US" sz="1100" smtClean="0"/>
              <a:pPr/>
              <a:t>51</a:t>
            </a:fld>
            <a:endParaRPr lang="en-US" sz="1100" dirty="0"/>
          </a:p>
        </p:txBody>
      </p:sp>
    </p:spTree>
    <p:extLst>
      <p:ext uri="{BB962C8B-B14F-4D97-AF65-F5344CB8AC3E}">
        <p14:creationId xmlns:p14="http://schemas.microsoft.com/office/powerpoint/2010/main" val="3449968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F757099B-9334-754C-8EC7-E3CACB6D751F}"/>
              </a:ext>
            </a:extLst>
          </p:cNvPr>
          <p:cNvSpPr txBox="1">
            <a:spLocks/>
          </p:cNvSpPr>
          <p:nvPr/>
        </p:nvSpPr>
        <p:spPr>
          <a:xfrm>
            <a:off x="1441306" y="1270223"/>
            <a:ext cx="9909563" cy="550861"/>
          </a:xfrm>
          <a:prstGeom prst="rect">
            <a:avLst/>
          </a:prstGeom>
        </p:spPr>
        <p:txBody>
          <a:bodyPr vert="horz" lIns="0" tIns="46800" rIns="0" bIns="45720" rtlCol="0" anchor="t">
            <a:normAutofit/>
          </a:bodyPr>
          <a:lstStyle>
            <a:lvl1pPr algn="l" defTabSz="914400" rtl="0" eaLnBrk="1" latinLnBrk="0" hangingPunct="1">
              <a:lnSpc>
                <a:spcPct val="90000"/>
              </a:lnSpc>
              <a:spcBef>
                <a:spcPct val="0"/>
              </a:spcBef>
              <a:buNone/>
              <a:defRPr sz="2800" b="1" kern="1200" baseline="0">
                <a:solidFill>
                  <a:srgbClr val="71A522"/>
                </a:solidFill>
                <a:latin typeface="+mj-lt"/>
                <a:ea typeface="+mj-ea"/>
                <a:cs typeface="+mj-cs"/>
              </a:defRPr>
            </a:lvl1pPr>
          </a:lstStyle>
          <a:p>
            <a:r>
              <a:rPr lang="en-US" sz="2400" dirty="0"/>
              <a:t>INDICATORS FOR POLICY MONITORING &amp; EVALUATION - STEPS</a:t>
            </a:r>
          </a:p>
        </p:txBody>
      </p:sp>
      <p:pic>
        <p:nvPicPr>
          <p:cNvPr id="7" name="Picture 6">
            <a:extLst>
              <a:ext uri="{FF2B5EF4-FFF2-40B4-BE49-F238E27FC236}">
                <a16:creationId xmlns:a16="http://schemas.microsoft.com/office/drawing/2014/main" id="{141FF7EC-8506-8844-BBE3-3D498FA500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7988" y="1128151"/>
            <a:ext cx="781050" cy="685800"/>
          </a:xfrm>
          <a:prstGeom prst="rect">
            <a:avLst/>
          </a:prstGeom>
        </p:spPr>
      </p:pic>
      <p:grpSp>
        <p:nvGrpSpPr>
          <p:cNvPr id="8" name="Group 7">
            <a:extLst>
              <a:ext uri="{FF2B5EF4-FFF2-40B4-BE49-F238E27FC236}">
                <a16:creationId xmlns:a16="http://schemas.microsoft.com/office/drawing/2014/main" id="{3BEAA85E-F9E6-2D4E-85B9-36DA5C822878}"/>
              </a:ext>
            </a:extLst>
          </p:cNvPr>
          <p:cNvGrpSpPr/>
          <p:nvPr/>
        </p:nvGrpSpPr>
        <p:grpSpPr>
          <a:xfrm>
            <a:off x="1629078" y="2799215"/>
            <a:ext cx="411417" cy="411417"/>
            <a:chOff x="1166951" y="3038123"/>
            <a:chExt cx="411417" cy="411417"/>
          </a:xfrm>
        </p:grpSpPr>
        <p:sp>
          <p:nvSpPr>
            <p:cNvPr id="9" name="Oval 8">
              <a:extLst>
                <a:ext uri="{FF2B5EF4-FFF2-40B4-BE49-F238E27FC236}">
                  <a16:creationId xmlns:a16="http://schemas.microsoft.com/office/drawing/2014/main" id="{B77C7B0B-5551-0F4D-B420-8CC0515E5694}"/>
                </a:ext>
              </a:extLst>
            </p:cNvPr>
            <p:cNvSpPr/>
            <p:nvPr/>
          </p:nvSpPr>
          <p:spPr>
            <a:xfrm>
              <a:off x="1166951" y="3038123"/>
              <a:ext cx="411417" cy="411417"/>
            </a:xfrm>
            <a:prstGeom prst="ellipse">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10" name="TextBox 9">
              <a:extLst>
                <a:ext uri="{FF2B5EF4-FFF2-40B4-BE49-F238E27FC236}">
                  <a16:creationId xmlns:a16="http://schemas.microsoft.com/office/drawing/2014/main" id="{2325A645-7A53-4548-BDE6-9B6EBB9A7957}"/>
                </a:ext>
              </a:extLst>
            </p:cNvPr>
            <p:cNvSpPr txBox="1"/>
            <p:nvPr/>
          </p:nvSpPr>
          <p:spPr>
            <a:xfrm>
              <a:off x="1206131" y="3049430"/>
              <a:ext cx="289892" cy="400110"/>
            </a:xfrm>
            <a:prstGeom prst="rect">
              <a:avLst/>
            </a:prstGeom>
            <a:noFill/>
          </p:spPr>
          <p:txBody>
            <a:bodyPr wrap="square" rtlCol="0">
              <a:spAutoFit/>
            </a:bodyPr>
            <a:lstStyle/>
            <a:p>
              <a:r>
                <a:rPr lang="en-BR" sz="2000" b="1" dirty="0">
                  <a:solidFill>
                    <a:schemeClr val="bg1"/>
                  </a:solidFill>
                </a:rPr>
                <a:t>1</a:t>
              </a:r>
            </a:p>
          </p:txBody>
        </p:sp>
      </p:grpSp>
      <p:grpSp>
        <p:nvGrpSpPr>
          <p:cNvPr id="11" name="Group 10">
            <a:extLst>
              <a:ext uri="{FF2B5EF4-FFF2-40B4-BE49-F238E27FC236}">
                <a16:creationId xmlns:a16="http://schemas.microsoft.com/office/drawing/2014/main" id="{D6A0AF4B-78D6-4942-8CF5-0A566F75472A}"/>
              </a:ext>
            </a:extLst>
          </p:cNvPr>
          <p:cNvGrpSpPr/>
          <p:nvPr/>
        </p:nvGrpSpPr>
        <p:grpSpPr>
          <a:xfrm>
            <a:off x="3764842" y="3031456"/>
            <a:ext cx="347536" cy="1437827"/>
            <a:chOff x="2872509" y="3377656"/>
            <a:chExt cx="347536" cy="1437827"/>
          </a:xfrm>
        </p:grpSpPr>
        <p:cxnSp>
          <p:nvCxnSpPr>
            <p:cNvPr id="12" name="Straight Connector 11">
              <a:extLst>
                <a:ext uri="{FF2B5EF4-FFF2-40B4-BE49-F238E27FC236}">
                  <a16:creationId xmlns:a16="http://schemas.microsoft.com/office/drawing/2014/main" id="{C4593064-C333-9143-9116-144366834429}"/>
                </a:ext>
              </a:extLst>
            </p:cNvPr>
            <p:cNvCxnSpPr>
              <a:cxnSpLocks/>
            </p:cNvCxnSpPr>
            <p:nvPr/>
          </p:nvCxnSpPr>
          <p:spPr>
            <a:xfrm>
              <a:off x="2872509" y="3377656"/>
              <a:ext cx="345826" cy="719308"/>
            </a:xfrm>
            <a:prstGeom prst="line">
              <a:avLst/>
            </a:prstGeom>
            <a:ln w="381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6E56871-4CC9-D14C-A8CF-932CAFFCF005}"/>
                </a:ext>
              </a:extLst>
            </p:cNvPr>
            <p:cNvCxnSpPr>
              <a:cxnSpLocks/>
            </p:cNvCxnSpPr>
            <p:nvPr/>
          </p:nvCxnSpPr>
          <p:spPr>
            <a:xfrm flipH="1">
              <a:off x="2872509" y="4102852"/>
              <a:ext cx="347536" cy="712631"/>
            </a:xfrm>
            <a:prstGeom prst="line">
              <a:avLst/>
            </a:prstGeom>
            <a:ln w="381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F93F88F8-D305-3646-B46C-166009583160}"/>
              </a:ext>
            </a:extLst>
          </p:cNvPr>
          <p:cNvGrpSpPr/>
          <p:nvPr/>
        </p:nvGrpSpPr>
        <p:grpSpPr>
          <a:xfrm>
            <a:off x="7667793" y="3031456"/>
            <a:ext cx="347536" cy="1437827"/>
            <a:chOff x="2872509" y="3377656"/>
            <a:chExt cx="347536" cy="1437827"/>
          </a:xfrm>
        </p:grpSpPr>
        <p:cxnSp>
          <p:nvCxnSpPr>
            <p:cNvPr id="15" name="Straight Connector 14">
              <a:extLst>
                <a:ext uri="{FF2B5EF4-FFF2-40B4-BE49-F238E27FC236}">
                  <a16:creationId xmlns:a16="http://schemas.microsoft.com/office/drawing/2014/main" id="{AD9179D5-2019-4F4F-BC37-48C090A4AD26}"/>
                </a:ext>
              </a:extLst>
            </p:cNvPr>
            <p:cNvCxnSpPr>
              <a:cxnSpLocks/>
            </p:cNvCxnSpPr>
            <p:nvPr/>
          </p:nvCxnSpPr>
          <p:spPr>
            <a:xfrm>
              <a:off x="2872509" y="3377656"/>
              <a:ext cx="345826" cy="719308"/>
            </a:xfrm>
            <a:prstGeom prst="line">
              <a:avLst/>
            </a:prstGeom>
            <a:ln w="381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2503EE-BAD0-0242-AD1B-93A2A6E85612}"/>
                </a:ext>
              </a:extLst>
            </p:cNvPr>
            <p:cNvCxnSpPr>
              <a:cxnSpLocks/>
            </p:cNvCxnSpPr>
            <p:nvPr/>
          </p:nvCxnSpPr>
          <p:spPr>
            <a:xfrm flipH="1">
              <a:off x="2872509" y="4102852"/>
              <a:ext cx="347536" cy="712631"/>
            </a:xfrm>
            <a:prstGeom prst="line">
              <a:avLst/>
            </a:prstGeom>
            <a:ln w="381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40C14DA-1AE9-D64A-B1DC-58F59A3D6B8E}"/>
              </a:ext>
            </a:extLst>
          </p:cNvPr>
          <p:cNvGrpSpPr/>
          <p:nvPr/>
        </p:nvGrpSpPr>
        <p:grpSpPr>
          <a:xfrm>
            <a:off x="5590955" y="2825747"/>
            <a:ext cx="411417" cy="411417"/>
            <a:chOff x="3876399" y="3049430"/>
            <a:chExt cx="411417" cy="411417"/>
          </a:xfrm>
        </p:grpSpPr>
        <p:sp>
          <p:nvSpPr>
            <p:cNvPr id="18" name="Oval 17">
              <a:extLst>
                <a:ext uri="{FF2B5EF4-FFF2-40B4-BE49-F238E27FC236}">
                  <a16:creationId xmlns:a16="http://schemas.microsoft.com/office/drawing/2014/main" id="{631C5D72-09D1-464F-AA5B-A127D3A80AD4}"/>
                </a:ext>
              </a:extLst>
            </p:cNvPr>
            <p:cNvSpPr/>
            <p:nvPr/>
          </p:nvSpPr>
          <p:spPr>
            <a:xfrm>
              <a:off x="3876399" y="3049430"/>
              <a:ext cx="411417" cy="411417"/>
            </a:xfrm>
            <a:prstGeom prst="ellipse">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19" name="TextBox 18">
              <a:extLst>
                <a:ext uri="{FF2B5EF4-FFF2-40B4-BE49-F238E27FC236}">
                  <a16:creationId xmlns:a16="http://schemas.microsoft.com/office/drawing/2014/main" id="{535729E9-6959-2A4F-BE4F-CAF188839A13}"/>
                </a:ext>
              </a:extLst>
            </p:cNvPr>
            <p:cNvSpPr txBox="1"/>
            <p:nvPr/>
          </p:nvSpPr>
          <p:spPr>
            <a:xfrm>
              <a:off x="3915579" y="3060737"/>
              <a:ext cx="289892" cy="400110"/>
            </a:xfrm>
            <a:prstGeom prst="rect">
              <a:avLst/>
            </a:prstGeom>
            <a:noFill/>
          </p:spPr>
          <p:txBody>
            <a:bodyPr wrap="square" rtlCol="0">
              <a:spAutoFit/>
            </a:bodyPr>
            <a:lstStyle/>
            <a:p>
              <a:r>
                <a:rPr lang="en-BR" sz="2000" b="1" dirty="0">
                  <a:solidFill>
                    <a:schemeClr val="bg1"/>
                  </a:solidFill>
                </a:rPr>
                <a:t>2</a:t>
              </a:r>
            </a:p>
          </p:txBody>
        </p:sp>
      </p:grpSp>
      <p:grpSp>
        <p:nvGrpSpPr>
          <p:cNvPr id="20" name="Group 19">
            <a:extLst>
              <a:ext uri="{FF2B5EF4-FFF2-40B4-BE49-F238E27FC236}">
                <a16:creationId xmlns:a16="http://schemas.microsoft.com/office/drawing/2014/main" id="{A5B7488A-FD2C-5740-8E42-7C48C2D38A7F}"/>
              </a:ext>
            </a:extLst>
          </p:cNvPr>
          <p:cNvGrpSpPr/>
          <p:nvPr/>
        </p:nvGrpSpPr>
        <p:grpSpPr>
          <a:xfrm>
            <a:off x="9812996" y="2832921"/>
            <a:ext cx="411417" cy="411417"/>
            <a:chOff x="6659583" y="3051289"/>
            <a:chExt cx="411417" cy="411417"/>
          </a:xfrm>
        </p:grpSpPr>
        <p:sp>
          <p:nvSpPr>
            <p:cNvPr id="21" name="Oval 20">
              <a:extLst>
                <a:ext uri="{FF2B5EF4-FFF2-40B4-BE49-F238E27FC236}">
                  <a16:creationId xmlns:a16="http://schemas.microsoft.com/office/drawing/2014/main" id="{D15547EC-8587-584E-8596-2C622B60BC8F}"/>
                </a:ext>
              </a:extLst>
            </p:cNvPr>
            <p:cNvSpPr/>
            <p:nvPr/>
          </p:nvSpPr>
          <p:spPr>
            <a:xfrm>
              <a:off x="6659583" y="3051289"/>
              <a:ext cx="411417" cy="411417"/>
            </a:xfrm>
            <a:prstGeom prst="ellipse">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22" name="TextBox 21">
              <a:extLst>
                <a:ext uri="{FF2B5EF4-FFF2-40B4-BE49-F238E27FC236}">
                  <a16:creationId xmlns:a16="http://schemas.microsoft.com/office/drawing/2014/main" id="{A3B6CA64-AAFA-DE47-9B2C-7A7E163FFC76}"/>
                </a:ext>
              </a:extLst>
            </p:cNvPr>
            <p:cNvSpPr txBox="1"/>
            <p:nvPr/>
          </p:nvSpPr>
          <p:spPr>
            <a:xfrm>
              <a:off x="6698763" y="3062596"/>
              <a:ext cx="289892" cy="400110"/>
            </a:xfrm>
            <a:prstGeom prst="rect">
              <a:avLst/>
            </a:prstGeom>
            <a:noFill/>
          </p:spPr>
          <p:txBody>
            <a:bodyPr wrap="square" rtlCol="0">
              <a:spAutoFit/>
            </a:bodyPr>
            <a:lstStyle/>
            <a:p>
              <a:r>
                <a:rPr lang="en-BR" sz="2000" b="1" dirty="0">
                  <a:solidFill>
                    <a:schemeClr val="bg1"/>
                  </a:solidFill>
                </a:rPr>
                <a:t>3</a:t>
              </a:r>
            </a:p>
          </p:txBody>
        </p:sp>
      </p:grpSp>
      <p:sp>
        <p:nvSpPr>
          <p:cNvPr id="23" name="Rectangle 22">
            <a:extLst>
              <a:ext uri="{FF2B5EF4-FFF2-40B4-BE49-F238E27FC236}">
                <a16:creationId xmlns:a16="http://schemas.microsoft.com/office/drawing/2014/main" id="{6F20B8E2-18D0-0047-AEAC-9A91A2AF5A45}"/>
              </a:ext>
            </a:extLst>
          </p:cNvPr>
          <p:cNvSpPr/>
          <p:nvPr/>
        </p:nvSpPr>
        <p:spPr>
          <a:xfrm>
            <a:off x="407987" y="3511755"/>
            <a:ext cx="3082559" cy="1200329"/>
          </a:xfrm>
          <a:prstGeom prst="rect">
            <a:avLst/>
          </a:prstGeom>
        </p:spPr>
        <p:txBody>
          <a:bodyPr wrap="square">
            <a:spAutoFit/>
          </a:bodyPr>
          <a:lstStyle/>
          <a:p>
            <a:r>
              <a:rPr lang="en-US" dirty="0"/>
              <a:t>Measure policy impacts in relation to the environmental issue (indicators for issue identification).</a:t>
            </a:r>
            <a:endParaRPr lang="it-IT" dirty="0"/>
          </a:p>
        </p:txBody>
      </p:sp>
      <p:sp>
        <p:nvSpPr>
          <p:cNvPr id="24" name="Rectangle 23">
            <a:extLst>
              <a:ext uri="{FF2B5EF4-FFF2-40B4-BE49-F238E27FC236}">
                <a16:creationId xmlns:a16="http://schemas.microsoft.com/office/drawing/2014/main" id="{F0B392FB-D9B5-FF48-8723-EBF1379EC7B6}"/>
              </a:ext>
            </a:extLst>
          </p:cNvPr>
          <p:cNvSpPr/>
          <p:nvPr/>
        </p:nvSpPr>
        <p:spPr>
          <a:xfrm>
            <a:off x="4552335" y="3511755"/>
            <a:ext cx="2692526" cy="923330"/>
          </a:xfrm>
          <a:prstGeom prst="rect">
            <a:avLst/>
          </a:prstGeom>
        </p:spPr>
        <p:txBody>
          <a:bodyPr wrap="square">
            <a:spAutoFit/>
          </a:bodyPr>
          <a:lstStyle/>
          <a:p>
            <a:r>
              <a:rPr lang="en-US" dirty="0"/>
              <a:t>Measure the investment leveraged (indicators for policy formulation).</a:t>
            </a:r>
            <a:endParaRPr lang="it-IT" dirty="0"/>
          </a:p>
        </p:txBody>
      </p:sp>
      <p:sp>
        <p:nvSpPr>
          <p:cNvPr id="25" name="Rectangle 24">
            <a:extLst>
              <a:ext uri="{FF2B5EF4-FFF2-40B4-BE49-F238E27FC236}">
                <a16:creationId xmlns:a16="http://schemas.microsoft.com/office/drawing/2014/main" id="{0DAF5D5D-64B1-B148-8509-8533A1755133}"/>
              </a:ext>
            </a:extLst>
          </p:cNvPr>
          <p:cNvSpPr/>
          <p:nvPr/>
        </p:nvSpPr>
        <p:spPr>
          <a:xfrm>
            <a:off x="8396653" y="3511755"/>
            <a:ext cx="3648019" cy="1200329"/>
          </a:xfrm>
          <a:prstGeom prst="rect">
            <a:avLst/>
          </a:prstGeom>
        </p:spPr>
        <p:txBody>
          <a:bodyPr wrap="square">
            <a:spAutoFit/>
          </a:bodyPr>
          <a:lstStyle/>
          <a:p>
            <a:r>
              <a:rPr lang="en-US" dirty="0"/>
              <a:t>Measure impacts across sectors and on the overall well-being of the population (indicators for policy assessment).</a:t>
            </a:r>
            <a:r>
              <a:rPr lang="it-IT" dirty="0"/>
              <a:t> </a:t>
            </a:r>
          </a:p>
        </p:txBody>
      </p:sp>
      <p:sp>
        <p:nvSpPr>
          <p:cNvPr id="30" name="Slide Number Placeholder 4">
            <a:extLst>
              <a:ext uri="{FF2B5EF4-FFF2-40B4-BE49-F238E27FC236}">
                <a16:creationId xmlns:a16="http://schemas.microsoft.com/office/drawing/2014/main" id="{76FED89A-BD5A-A842-B9A7-48288574A027}"/>
              </a:ext>
            </a:extLst>
          </p:cNvPr>
          <p:cNvSpPr txBox="1">
            <a:spLocks/>
          </p:cNvSpPr>
          <p:nvPr/>
        </p:nvSpPr>
        <p:spPr>
          <a:xfrm>
            <a:off x="10807112" y="6353687"/>
            <a:ext cx="1011275" cy="365125"/>
          </a:xfrm>
          <a:prstGeom prst="rect">
            <a:avLst/>
          </a:prstGeom>
        </p:spPr>
        <p:txBody>
          <a:bodyPr vert="horz" lIns="90000" tIns="45720" rIns="0" bIns="45720" rtlCol="0" anchor="ctr"/>
          <a:lstStyle>
            <a:defPPr>
              <a:defRPr lang="de-DE"/>
            </a:defPPr>
            <a:lvl1pPr marL="0" algn="r" defTabSz="914400" rtl="0" eaLnBrk="1" latinLnBrk="0" hangingPunct="1">
              <a:defRPr sz="1200" kern="1200">
                <a:solidFill>
                  <a:srgbClr val="71A5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059D9C-83B2-9046-9FF6-87A09DB9F967}" type="slidenum">
              <a:rPr lang="en-US" sz="1100" smtClean="0"/>
              <a:pPr/>
              <a:t>52</a:t>
            </a:fld>
            <a:endParaRPr lang="en-US" sz="1100" dirty="0"/>
          </a:p>
        </p:txBody>
      </p:sp>
      <p:sp>
        <p:nvSpPr>
          <p:cNvPr id="31" name="Date Placeholder 3">
            <a:extLst>
              <a:ext uri="{FF2B5EF4-FFF2-40B4-BE49-F238E27FC236}">
                <a16:creationId xmlns:a16="http://schemas.microsoft.com/office/drawing/2014/main" id="{155B407E-4C71-FD40-81EA-FF6D2C2A6C97}"/>
              </a:ext>
            </a:extLst>
          </p:cNvPr>
          <p:cNvSpPr>
            <a:spLocks noGrp="1"/>
          </p:cNvSpPr>
          <p:nvPr>
            <p:ph type="dt" sz="half" idx="11"/>
          </p:nvPr>
        </p:nvSpPr>
        <p:spPr>
          <a:xfrm>
            <a:off x="418068" y="6356350"/>
            <a:ext cx="3664075" cy="365125"/>
          </a:xfrm>
        </p:spPr>
        <p:txBody>
          <a:bodyPr/>
          <a:lstStyle/>
          <a:p>
            <a:r>
              <a:rPr lang="en-US" sz="1100" dirty="0"/>
              <a:t>Module 2, Section 5: Policy Monitoring and Evaluation</a:t>
            </a:r>
            <a:endParaRPr lang="en-US" sz="1050" noProof="0" dirty="0"/>
          </a:p>
        </p:txBody>
      </p:sp>
      <p:pic>
        <p:nvPicPr>
          <p:cNvPr id="36" name="Picture 35">
            <a:extLst>
              <a:ext uri="{FF2B5EF4-FFF2-40B4-BE49-F238E27FC236}">
                <a16:creationId xmlns:a16="http://schemas.microsoft.com/office/drawing/2014/main" id="{7743B85D-AD1E-6940-83EE-DF009ED52D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88713" y="4913486"/>
            <a:ext cx="438014" cy="438014"/>
          </a:xfrm>
          <a:prstGeom prst="rect">
            <a:avLst/>
          </a:prstGeom>
        </p:spPr>
      </p:pic>
      <p:pic>
        <p:nvPicPr>
          <p:cNvPr id="37" name="Picture 36">
            <a:extLst>
              <a:ext uri="{FF2B5EF4-FFF2-40B4-BE49-F238E27FC236}">
                <a16:creationId xmlns:a16="http://schemas.microsoft.com/office/drawing/2014/main" id="{17966293-E42A-7845-AE3C-4E568A6B079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30135" y="4877986"/>
            <a:ext cx="266687" cy="491423"/>
          </a:xfrm>
          <a:prstGeom prst="rect">
            <a:avLst/>
          </a:prstGeom>
        </p:spPr>
      </p:pic>
      <p:pic>
        <p:nvPicPr>
          <p:cNvPr id="38" name="Picture 37">
            <a:extLst>
              <a:ext uri="{FF2B5EF4-FFF2-40B4-BE49-F238E27FC236}">
                <a16:creationId xmlns:a16="http://schemas.microsoft.com/office/drawing/2014/main" id="{36F1F2FA-464E-AB4F-BFEC-54D3680D7EF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17533" y="4907931"/>
            <a:ext cx="452898" cy="472963"/>
          </a:xfrm>
          <a:prstGeom prst="rect">
            <a:avLst/>
          </a:prstGeom>
        </p:spPr>
      </p:pic>
    </p:spTree>
    <p:extLst>
      <p:ext uri="{BB962C8B-B14F-4D97-AF65-F5344CB8AC3E}">
        <p14:creationId xmlns:p14="http://schemas.microsoft.com/office/powerpoint/2010/main" val="5978139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olo 5">
            <a:extLst>
              <a:ext uri="{FF2B5EF4-FFF2-40B4-BE49-F238E27FC236}">
                <a16:creationId xmlns:a16="http://schemas.microsoft.com/office/drawing/2014/main" id="{733F02BB-27F2-DC4F-A30C-4758C64A1A56}"/>
              </a:ext>
            </a:extLst>
          </p:cNvPr>
          <p:cNvSpPr>
            <a:spLocks noGrp="1"/>
          </p:cNvSpPr>
          <p:nvPr>
            <p:ph type="title"/>
          </p:nvPr>
        </p:nvSpPr>
        <p:spPr/>
        <p:txBody>
          <a:bodyPr/>
          <a:lstStyle/>
          <a:p>
            <a:r>
              <a:rPr lang="en-US" sz="2400" dirty="0"/>
              <a:t>KEY QUESTIONS</a:t>
            </a:r>
          </a:p>
        </p:txBody>
      </p:sp>
      <p:sp>
        <p:nvSpPr>
          <p:cNvPr id="7" name="Segnaposto contenuto 6"/>
          <p:cNvSpPr>
            <a:spLocks noGrp="1"/>
          </p:cNvSpPr>
          <p:nvPr>
            <p:ph sz="quarter" idx="4294967295"/>
          </p:nvPr>
        </p:nvSpPr>
        <p:spPr>
          <a:xfrm>
            <a:off x="407988" y="2210414"/>
            <a:ext cx="7935912" cy="3672010"/>
          </a:xfrm>
          <a:prstGeom prst="rect">
            <a:avLst/>
          </a:prstGeom>
        </p:spPr>
        <p:txBody>
          <a:bodyPr>
            <a:noAutofit/>
          </a:bodyPr>
          <a:lstStyle/>
          <a:p>
            <a:pPr marL="342900" indent="-342900"/>
            <a:r>
              <a:rPr lang="en-US" sz="2000" i="1" dirty="0"/>
              <a:t>Is the policy implemented contributing to solving the problem?</a:t>
            </a:r>
          </a:p>
          <a:p>
            <a:pPr marL="342900" indent="-342900"/>
            <a:endParaRPr lang="en-US" sz="2000" dirty="0"/>
          </a:p>
          <a:p>
            <a:pPr marL="342900" indent="-342900"/>
            <a:r>
              <a:rPr lang="en-US" sz="2000" i="1" dirty="0"/>
              <a:t>Are the costs estimated in line with actual expenditure?</a:t>
            </a:r>
          </a:p>
          <a:p>
            <a:pPr marL="342900" indent="-342900"/>
            <a:endParaRPr lang="en-US" sz="2000" dirty="0"/>
          </a:p>
          <a:p>
            <a:pPr marL="342900" indent="-342900"/>
            <a:r>
              <a:rPr lang="en-US" sz="2000" i="1" dirty="0"/>
              <a:t>Is implementation progressing as planned?</a:t>
            </a:r>
          </a:p>
          <a:p>
            <a:pPr marL="342900" indent="-342900"/>
            <a:endParaRPr lang="en-US" sz="2000" dirty="0"/>
          </a:p>
          <a:p>
            <a:pPr marL="342900" indent="-342900"/>
            <a:r>
              <a:rPr lang="en-US" sz="2000" i="1" dirty="0"/>
              <a:t>Is there any cross-sectoral impact as a result of </a:t>
            </a:r>
            <a:br>
              <a:rPr lang="en-US" sz="2000" i="1" dirty="0"/>
            </a:br>
            <a:r>
              <a:rPr lang="en-US" sz="2000" i="1" dirty="0"/>
              <a:t>policy implementation?</a:t>
            </a:r>
          </a:p>
          <a:p>
            <a:pPr marL="342900" indent="-342900"/>
            <a:endParaRPr lang="en-US" sz="2000" dirty="0"/>
          </a:p>
          <a:p>
            <a:pPr marL="342900" indent="-342900"/>
            <a:r>
              <a:rPr lang="en-US" sz="2000" i="1" dirty="0"/>
              <a:t>Is the policy contributing to inclusiveness and well-being?</a:t>
            </a:r>
            <a:r>
              <a:rPr lang="en-US" sz="2000" dirty="0"/>
              <a:t> </a:t>
            </a:r>
          </a:p>
        </p:txBody>
      </p:sp>
      <p:sp>
        <p:nvSpPr>
          <p:cNvPr id="5" name="Titolo 1"/>
          <p:cNvSpPr txBox="1">
            <a:spLocks/>
          </p:cNvSpPr>
          <p:nvPr/>
        </p:nvSpPr>
        <p:spPr>
          <a:xfrm>
            <a:off x="1638300" y="87541"/>
            <a:ext cx="8763000" cy="100647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pPr>
            <a:endParaRPr lang="en-US" sz="2800" dirty="0">
              <a:solidFill>
                <a:srgbClr val="71A522"/>
              </a:solidFill>
            </a:endParaRPr>
          </a:p>
        </p:txBody>
      </p:sp>
      <p:sp>
        <p:nvSpPr>
          <p:cNvPr id="11" name="Date Placeholder 3">
            <a:extLst>
              <a:ext uri="{FF2B5EF4-FFF2-40B4-BE49-F238E27FC236}">
                <a16:creationId xmlns:a16="http://schemas.microsoft.com/office/drawing/2014/main" id="{9249CC34-C098-494D-9357-431C6BD8B134}"/>
              </a:ext>
            </a:extLst>
          </p:cNvPr>
          <p:cNvSpPr>
            <a:spLocks noGrp="1"/>
          </p:cNvSpPr>
          <p:nvPr>
            <p:ph type="dt" sz="half" idx="11"/>
          </p:nvPr>
        </p:nvSpPr>
        <p:spPr>
          <a:xfrm>
            <a:off x="418068" y="6356350"/>
            <a:ext cx="3664075" cy="365125"/>
          </a:xfrm>
        </p:spPr>
        <p:txBody>
          <a:bodyPr/>
          <a:lstStyle/>
          <a:p>
            <a:r>
              <a:rPr lang="en-US" sz="1100" dirty="0"/>
              <a:t>Module 2, Section 5: Policy Monitoring and Evaluation</a:t>
            </a:r>
            <a:endParaRPr lang="en-US" sz="1050" noProof="0" dirty="0"/>
          </a:p>
        </p:txBody>
      </p:sp>
    </p:spTree>
    <p:extLst>
      <p:ext uri="{BB962C8B-B14F-4D97-AF65-F5344CB8AC3E}">
        <p14:creationId xmlns:p14="http://schemas.microsoft.com/office/powerpoint/2010/main" val="24631702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D9F0B87-7C3A-0C42-A3CA-4B10BE3713CC}"/>
              </a:ext>
            </a:extLst>
          </p:cNvPr>
          <p:cNvSpPr/>
          <p:nvPr/>
        </p:nvSpPr>
        <p:spPr>
          <a:xfrm>
            <a:off x="6096000" y="2397573"/>
            <a:ext cx="5705199" cy="3750144"/>
          </a:xfrm>
          <a:prstGeom prst="rect">
            <a:avLst/>
          </a:prstGeom>
          <a:solidFill>
            <a:srgbClr val="DCF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solidFill>
                <a:srgbClr val="DCF2BC"/>
              </a:solidFill>
            </a:endParaRPr>
          </a:p>
        </p:txBody>
      </p:sp>
      <p:sp>
        <p:nvSpPr>
          <p:cNvPr id="18" name="Rectangle 17">
            <a:extLst>
              <a:ext uri="{FF2B5EF4-FFF2-40B4-BE49-F238E27FC236}">
                <a16:creationId xmlns:a16="http://schemas.microsoft.com/office/drawing/2014/main" id="{768752FB-EFE6-FF43-9CC2-079D1A4F276F}"/>
              </a:ext>
            </a:extLst>
          </p:cNvPr>
          <p:cNvSpPr/>
          <p:nvPr/>
        </p:nvSpPr>
        <p:spPr>
          <a:xfrm>
            <a:off x="407987" y="2397573"/>
            <a:ext cx="5688013" cy="37501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solidFill>
                <a:srgbClr val="DCF2BC"/>
              </a:solidFill>
            </a:endParaRPr>
          </a:p>
        </p:txBody>
      </p:sp>
      <p:sp>
        <p:nvSpPr>
          <p:cNvPr id="4" name="Rectangle 3">
            <a:extLst>
              <a:ext uri="{FF2B5EF4-FFF2-40B4-BE49-F238E27FC236}">
                <a16:creationId xmlns:a16="http://schemas.microsoft.com/office/drawing/2014/main" id="{BA93DE0C-2092-2047-9B96-E446BA92CA48}"/>
              </a:ext>
            </a:extLst>
          </p:cNvPr>
          <p:cNvSpPr/>
          <p:nvPr/>
        </p:nvSpPr>
        <p:spPr>
          <a:xfrm>
            <a:off x="407987" y="1574021"/>
            <a:ext cx="11410399" cy="824002"/>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2" name="Title 1"/>
          <p:cNvSpPr>
            <a:spLocks noGrp="1"/>
          </p:cNvSpPr>
          <p:nvPr>
            <p:ph type="title"/>
          </p:nvPr>
        </p:nvSpPr>
        <p:spPr>
          <a:xfrm>
            <a:off x="407988" y="1063499"/>
            <a:ext cx="11412537" cy="485160"/>
          </a:xfrm>
        </p:spPr>
        <p:txBody>
          <a:bodyPr/>
          <a:lstStyle/>
          <a:p>
            <a:r>
              <a:rPr lang="en-US" sz="2400" dirty="0"/>
              <a:t>QUIZ</a:t>
            </a:r>
          </a:p>
        </p:txBody>
      </p:sp>
      <p:sp>
        <p:nvSpPr>
          <p:cNvPr id="3" name="Content Placeholder 2"/>
          <p:cNvSpPr>
            <a:spLocks noGrp="1"/>
          </p:cNvSpPr>
          <p:nvPr>
            <p:ph sz="quarter" idx="10"/>
          </p:nvPr>
        </p:nvSpPr>
        <p:spPr>
          <a:xfrm>
            <a:off x="3199281" y="1600265"/>
            <a:ext cx="5829950" cy="871614"/>
          </a:xfrm>
        </p:spPr>
        <p:txBody>
          <a:bodyPr/>
          <a:lstStyle/>
          <a:p>
            <a:pPr indent="0" algn="ctr">
              <a:buNone/>
            </a:pPr>
            <a:r>
              <a:rPr lang="en-US" sz="2000" b="1" dirty="0">
                <a:solidFill>
                  <a:schemeClr val="bg1"/>
                </a:solidFill>
              </a:rPr>
              <a:t>Link the indicators on the left-hand side to the following steps of the decision-making cycle: </a:t>
            </a:r>
          </a:p>
          <a:p>
            <a:pPr algn="ctr"/>
            <a:endParaRPr lang="en-US" sz="1800" b="1" dirty="0">
              <a:solidFill>
                <a:schemeClr val="bg1"/>
              </a:solidFill>
            </a:endParaRPr>
          </a:p>
        </p:txBody>
      </p:sp>
      <p:sp>
        <p:nvSpPr>
          <p:cNvPr id="8" name="TextBox 7"/>
          <p:cNvSpPr txBox="1"/>
          <p:nvPr/>
        </p:nvSpPr>
        <p:spPr>
          <a:xfrm>
            <a:off x="7460709" y="3787012"/>
            <a:ext cx="2569999" cy="369332"/>
          </a:xfrm>
          <a:prstGeom prst="rect">
            <a:avLst/>
          </a:prstGeom>
          <a:ln w="19050">
            <a:solidFill>
              <a:schemeClr val="bg1">
                <a:lumMod val="85000"/>
              </a:schemeClr>
            </a:solid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en-US" dirty="0">
                <a:solidFill>
                  <a:schemeClr val="tx1"/>
                </a:solidFill>
              </a:rPr>
              <a:t>Tons of waste landfilled</a:t>
            </a:r>
          </a:p>
        </p:txBody>
      </p:sp>
      <p:sp>
        <p:nvSpPr>
          <p:cNvPr id="9" name="TextBox 8"/>
          <p:cNvSpPr txBox="1"/>
          <p:nvPr/>
        </p:nvSpPr>
        <p:spPr>
          <a:xfrm>
            <a:off x="7460709" y="5499952"/>
            <a:ext cx="2736647" cy="369332"/>
          </a:xfrm>
          <a:prstGeom prst="rect">
            <a:avLst/>
          </a:prstGeom>
          <a:ln w="19050">
            <a:solidFill>
              <a:schemeClr val="bg1">
                <a:lumMod val="85000"/>
              </a:schemeClr>
            </a:solidFill>
          </a:ln>
        </p:spPr>
        <p:style>
          <a:lnRef idx="2">
            <a:schemeClr val="accent6"/>
          </a:lnRef>
          <a:fillRef idx="1">
            <a:schemeClr val="lt1"/>
          </a:fillRef>
          <a:effectRef idx="0">
            <a:schemeClr val="accent6"/>
          </a:effectRef>
          <a:fontRef idx="minor">
            <a:schemeClr val="dk1"/>
          </a:fontRef>
        </p:style>
        <p:txBody>
          <a:bodyPr wrap="none" rtlCol="0">
            <a:spAutoFit/>
          </a:bodyPr>
          <a:lstStyle>
            <a:defPPr>
              <a:defRPr lang="de-DE"/>
            </a:defPPr>
            <a:lvl1pP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solidFill>
                  <a:schemeClr val="tx1"/>
                </a:solidFill>
              </a:rPr>
              <a:t>Municipal solid waste tax</a:t>
            </a:r>
          </a:p>
        </p:txBody>
      </p:sp>
      <p:sp>
        <p:nvSpPr>
          <p:cNvPr id="10" name="TextBox 9"/>
          <p:cNvSpPr txBox="1"/>
          <p:nvPr/>
        </p:nvSpPr>
        <p:spPr>
          <a:xfrm>
            <a:off x="7460709" y="4945131"/>
            <a:ext cx="2852063" cy="369332"/>
          </a:xfrm>
          <a:prstGeom prst="rect">
            <a:avLst/>
          </a:prstGeom>
          <a:ln w="19050">
            <a:solidFill>
              <a:schemeClr val="bg1">
                <a:lumMod val="85000"/>
              </a:schemeClr>
            </a:solidFill>
          </a:ln>
        </p:spPr>
        <p:style>
          <a:lnRef idx="2">
            <a:schemeClr val="accent6"/>
          </a:lnRef>
          <a:fillRef idx="1">
            <a:schemeClr val="lt1"/>
          </a:fillRef>
          <a:effectRef idx="0">
            <a:schemeClr val="accent6"/>
          </a:effectRef>
          <a:fontRef idx="minor">
            <a:schemeClr val="dk1"/>
          </a:fontRef>
        </p:style>
        <p:txBody>
          <a:bodyPr wrap="none" rtlCol="0">
            <a:spAutoFit/>
          </a:bodyPr>
          <a:lstStyle>
            <a:defPPr>
              <a:defRPr lang="de-DE"/>
            </a:defPPr>
            <a:lvl1pP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solidFill>
                  <a:schemeClr val="tx1"/>
                </a:solidFill>
              </a:rPr>
              <a:t>Ban on single use plastics</a:t>
            </a:r>
          </a:p>
        </p:txBody>
      </p:sp>
      <p:sp>
        <p:nvSpPr>
          <p:cNvPr id="12" name="TextBox 11"/>
          <p:cNvSpPr txBox="1"/>
          <p:nvPr/>
        </p:nvSpPr>
        <p:spPr>
          <a:xfrm>
            <a:off x="7460709" y="2646203"/>
            <a:ext cx="2941831" cy="369332"/>
          </a:xfrm>
          <a:prstGeom prst="rect">
            <a:avLst/>
          </a:prstGeom>
          <a:ln w="19050">
            <a:solidFill>
              <a:schemeClr val="bg1">
                <a:lumMod val="85000"/>
              </a:schemeClr>
            </a:solidFill>
          </a:ln>
        </p:spPr>
        <p:style>
          <a:lnRef idx="2">
            <a:schemeClr val="accent6"/>
          </a:lnRef>
          <a:fillRef idx="1">
            <a:schemeClr val="lt1"/>
          </a:fillRef>
          <a:effectRef idx="0">
            <a:schemeClr val="accent6"/>
          </a:effectRef>
          <a:fontRef idx="minor">
            <a:schemeClr val="dk1"/>
          </a:fontRef>
        </p:style>
        <p:txBody>
          <a:bodyPr wrap="none" rtlCol="0">
            <a:spAutoFit/>
          </a:bodyPr>
          <a:lstStyle>
            <a:defPPr>
              <a:defRPr lang="de-DE"/>
            </a:defPPr>
            <a:lvl1pP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solidFill>
                  <a:schemeClr val="tx1"/>
                </a:solidFill>
              </a:rPr>
              <a:t>Job creation from recycling</a:t>
            </a:r>
          </a:p>
        </p:txBody>
      </p:sp>
      <p:sp>
        <p:nvSpPr>
          <p:cNvPr id="13" name="TextBox 12"/>
          <p:cNvSpPr txBox="1"/>
          <p:nvPr/>
        </p:nvSpPr>
        <p:spPr>
          <a:xfrm>
            <a:off x="7477828" y="3201024"/>
            <a:ext cx="2907591" cy="369332"/>
          </a:xfrm>
          <a:prstGeom prst="rect">
            <a:avLst/>
          </a:prstGeom>
          <a:ln w="19050">
            <a:solidFill>
              <a:schemeClr val="bg1">
                <a:lumMod val="85000"/>
              </a:schemeClr>
            </a:solidFill>
          </a:ln>
        </p:spPr>
        <p:style>
          <a:lnRef idx="2">
            <a:schemeClr val="accent6"/>
          </a:lnRef>
          <a:fillRef idx="1">
            <a:schemeClr val="lt1"/>
          </a:fillRef>
          <a:effectRef idx="0">
            <a:schemeClr val="accent6"/>
          </a:effectRef>
          <a:fontRef idx="minor">
            <a:schemeClr val="dk1"/>
          </a:fontRef>
        </p:style>
        <p:txBody>
          <a:bodyPr wrap="none" rtlCol="0">
            <a:spAutoFit/>
          </a:bodyPr>
          <a:lstStyle>
            <a:defPPr>
              <a:defRPr lang="de-DE"/>
            </a:defPPr>
            <a:lvl1pP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solidFill>
                  <a:schemeClr val="tx1"/>
                </a:solidFill>
              </a:rPr>
              <a:t>Water pollution from waste</a:t>
            </a:r>
          </a:p>
        </p:txBody>
      </p:sp>
      <p:sp>
        <p:nvSpPr>
          <p:cNvPr id="14" name="TextBox 13"/>
          <p:cNvSpPr txBox="1"/>
          <p:nvPr/>
        </p:nvSpPr>
        <p:spPr>
          <a:xfrm>
            <a:off x="7460709" y="4359143"/>
            <a:ext cx="3262432" cy="369332"/>
          </a:xfrm>
          <a:prstGeom prst="rect">
            <a:avLst/>
          </a:prstGeom>
          <a:ln w="19050">
            <a:solidFill>
              <a:schemeClr val="bg1">
                <a:lumMod val="85000"/>
              </a:schemeClr>
            </a:solidFill>
          </a:ln>
        </p:spPr>
        <p:style>
          <a:lnRef idx="2">
            <a:schemeClr val="accent6"/>
          </a:lnRef>
          <a:fillRef idx="1">
            <a:schemeClr val="lt1"/>
          </a:fillRef>
          <a:effectRef idx="0">
            <a:schemeClr val="accent6"/>
          </a:effectRef>
          <a:fontRef idx="minor">
            <a:schemeClr val="dk1"/>
          </a:fontRef>
        </p:style>
        <p:txBody>
          <a:bodyPr wrap="none" rtlCol="0">
            <a:spAutoFit/>
          </a:bodyPr>
          <a:lstStyle>
            <a:defPPr>
              <a:defRPr lang="de-DE"/>
            </a:defPPr>
            <a:lvl1pP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solidFill>
                  <a:schemeClr val="tx1"/>
                </a:solidFill>
              </a:rPr>
              <a:t>Percentage of waste collected</a:t>
            </a:r>
          </a:p>
        </p:txBody>
      </p:sp>
      <p:sp>
        <p:nvSpPr>
          <p:cNvPr id="15" name="Date Placeholder 3">
            <a:extLst>
              <a:ext uri="{FF2B5EF4-FFF2-40B4-BE49-F238E27FC236}">
                <a16:creationId xmlns:a16="http://schemas.microsoft.com/office/drawing/2014/main" id="{C555C7DC-CCF6-DE48-B008-3DE2D24A0D0D}"/>
              </a:ext>
            </a:extLst>
          </p:cNvPr>
          <p:cNvSpPr>
            <a:spLocks noGrp="1"/>
          </p:cNvSpPr>
          <p:nvPr>
            <p:ph type="dt" sz="half" idx="11"/>
          </p:nvPr>
        </p:nvSpPr>
        <p:spPr>
          <a:xfrm>
            <a:off x="418068" y="6356350"/>
            <a:ext cx="3664075" cy="365125"/>
          </a:xfrm>
        </p:spPr>
        <p:txBody>
          <a:bodyPr/>
          <a:lstStyle/>
          <a:p>
            <a:r>
              <a:rPr lang="en-US" sz="1100" dirty="0"/>
              <a:t>Module 2, Section 5: Policy Monitoring and Evaluation</a:t>
            </a:r>
            <a:endParaRPr lang="en-US" sz="1050" noProof="0" dirty="0"/>
          </a:p>
        </p:txBody>
      </p:sp>
      <p:sp>
        <p:nvSpPr>
          <p:cNvPr id="16" name="Slide Number Placeholder 4">
            <a:extLst>
              <a:ext uri="{FF2B5EF4-FFF2-40B4-BE49-F238E27FC236}">
                <a16:creationId xmlns:a16="http://schemas.microsoft.com/office/drawing/2014/main" id="{8E19AA2C-29B7-B34B-94D5-6210129D03B0}"/>
              </a:ext>
            </a:extLst>
          </p:cNvPr>
          <p:cNvSpPr txBox="1">
            <a:spLocks/>
          </p:cNvSpPr>
          <p:nvPr/>
        </p:nvSpPr>
        <p:spPr>
          <a:xfrm>
            <a:off x="11509065" y="6353687"/>
            <a:ext cx="309322" cy="365125"/>
          </a:xfrm>
          <a:prstGeom prst="rect">
            <a:avLst/>
          </a:prstGeom>
        </p:spPr>
        <p:txBody>
          <a:bodyPr vert="horz" lIns="90000" tIns="45720" rIns="0" bIns="45720" rtlCol="0" anchor="ctr"/>
          <a:lstStyle>
            <a:defPPr>
              <a:defRPr lang="de-DE"/>
            </a:defPPr>
            <a:lvl1pPr marL="0" algn="r" defTabSz="914400" rtl="0" eaLnBrk="1" latinLnBrk="0" hangingPunct="1">
              <a:defRPr sz="1200" kern="1200">
                <a:solidFill>
                  <a:srgbClr val="71A5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059D9C-83B2-9046-9FF6-87A09DB9F967}" type="slidenum">
              <a:rPr lang="en-US" sz="1100" smtClean="0"/>
              <a:pPr/>
              <a:t>54</a:t>
            </a:fld>
            <a:endParaRPr lang="en-US" sz="1100" dirty="0"/>
          </a:p>
        </p:txBody>
      </p:sp>
      <p:sp>
        <p:nvSpPr>
          <p:cNvPr id="6" name="Rectangle 5">
            <a:extLst>
              <a:ext uri="{FF2B5EF4-FFF2-40B4-BE49-F238E27FC236}">
                <a16:creationId xmlns:a16="http://schemas.microsoft.com/office/drawing/2014/main" id="{06B5D3BE-E87E-1C45-9115-7C12675CB693}"/>
              </a:ext>
            </a:extLst>
          </p:cNvPr>
          <p:cNvSpPr/>
          <p:nvPr/>
        </p:nvSpPr>
        <p:spPr>
          <a:xfrm>
            <a:off x="1774299" y="5098642"/>
            <a:ext cx="4416708" cy="400110"/>
          </a:xfrm>
          <a:prstGeom prst="rect">
            <a:avLst/>
          </a:prstGeom>
        </p:spPr>
        <p:txBody>
          <a:bodyPr wrap="square">
            <a:spAutoFit/>
          </a:bodyPr>
          <a:lstStyle/>
          <a:p>
            <a:pPr algn="just">
              <a:buClr>
                <a:schemeClr val="tx1"/>
              </a:buClr>
            </a:pPr>
            <a:r>
              <a:rPr lang="en-GB" sz="2000" dirty="0"/>
              <a:t>Policy Monitoring &amp; Evaluation</a:t>
            </a:r>
          </a:p>
        </p:txBody>
      </p:sp>
      <p:sp>
        <p:nvSpPr>
          <p:cNvPr id="7" name="Rectangle 6">
            <a:extLst>
              <a:ext uri="{FF2B5EF4-FFF2-40B4-BE49-F238E27FC236}">
                <a16:creationId xmlns:a16="http://schemas.microsoft.com/office/drawing/2014/main" id="{C15FAE70-A4E5-8F43-9E6D-5341AA3A9DAF}"/>
              </a:ext>
            </a:extLst>
          </p:cNvPr>
          <p:cNvSpPr/>
          <p:nvPr/>
        </p:nvSpPr>
        <p:spPr>
          <a:xfrm>
            <a:off x="1775101" y="2876230"/>
            <a:ext cx="2307042" cy="400110"/>
          </a:xfrm>
          <a:prstGeom prst="rect">
            <a:avLst/>
          </a:prstGeom>
        </p:spPr>
        <p:txBody>
          <a:bodyPr wrap="none">
            <a:spAutoFit/>
          </a:bodyPr>
          <a:lstStyle/>
          <a:p>
            <a:pPr algn="just">
              <a:buClr>
                <a:schemeClr val="tx1"/>
              </a:buClr>
            </a:pPr>
            <a:r>
              <a:rPr lang="en-GB" sz="2000" dirty="0"/>
              <a:t>Issue Identification</a:t>
            </a:r>
          </a:p>
        </p:txBody>
      </p:sp>
      <p:grpSp>
        <p:nvGrpSpPr>
          <p:cNvPr id="20" name="Group 19">
            <a:extLst>
              <a:ext uri="{FF2B5EF4-FFF2-40B4-BE49-F238E27FC236}">
                <a16:creationId xmlns:a16="http://schemas.microsoft.com/office/drawing/2014/main" id="{717C980A-7DE2-9A49-9C07-629F408E1200}"/>
              </a:ext>
            </a:extLst>
          </p:cNvPr>
          <p:cNvGrpSpPr/>
          <p:nvPr/>
        </p:nvGrpSpPr>
        <p:grpSpPr>
          <a:xfrm>
            <a:off x="1313466" y="2862484"/>
            <a:ext cx="399526" cy="403806"/>
            <a:chOff x="1043640" y="2954389"/>
            <a:chExt cx="399526" cy="403806"/>
          </a:xfrm>
        </p:grpSpPr>
        <p:sp>
          <p:nvSpPr>
            <p:cNvPr id="5" name="Oval 4">
              <a:extLst>
                <a:ext uri="{FF2B5EF4-FFF2-40B4-BE49-F238E27FC236}">
                  <a16:creationId xmlns:a16="http://schemas.microsoft.com/office/drawing/2014/main" id="{903DA741-3462-FD48-B13C-C93708FB027D}"/>
                </a:ext>
              </a:extLst>
            </p:cNvPr>
            <p:cNvSpPr/>
            <p:nvPr/>
          </p:nvSpPr>
          <p:spPr>
            <a:xfrm>
              <a:off x="1043640" y="2958669"/>
              <a:ext cx="399526" cy="399526"/>
            </a:xfrm>
            <a:prstGeom prst="ellipse">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11" name="Rectangle 10">
              <a:extLst>
                <a:ext uri="{FF2B5EF4-FFF2-40B4-BE49-F238E27FC236}">
                  <a16:creationId xmlns:a16="http://schemas.microsoft.com/office/drawing/2014/main" id="{D36CC3E2-FB80-3043-9ACF-66BBBF9E0E8E}"/>
                </a:ext>
              </a:extLst>
            </p:cNvPr>
            <p:cNvSpPr/>
            <p:nvPr/>
          </p:nvSpPr>
          <p:spPr>
            <a:xfrm>
              <a:off x="1079736" y="2954389"/>
              <a:ext cx="327334" cy="400110"/>
            </a:xfrm>
            <a:prstGeom prst="rect">
              <a:avLst/>
            </a:prstGeom>
          </p:spPr>
          <p:txBody>
            <a:bodyPr wrap="none">
              <a:spAutoFit/>
            </a:bodyPr>
            <a:lstStyle/>
            <a:p>
              <a:pPr algn="just">
                <a:buClr>
                  <a:schemeClr val="tx1"/>
                </a:buClr>
              </a:pPr>
              <a:r>
                <a:rPr lang="en-GB" sz="2000" b="1" dirty="0">
                  <a:solidFill>
                    <a:schemeClr val="bg1"/>
                  </a:solidFill>
                </a:rPr>
                <a:t>1</a:t>
              </a:r>
            </a:p>
          </p:txBody>
        </p:sp>
      </p:grpSp>
      <p:grpSp>
        <p:nvGrpSpPr>
          <p:cNvPr id="21" name="Group 20">
            <a:extLst>
              <a:ext uri="{FF2B5EF4-FFF2-40B4-BE49-F238E27FC236}">
                <a16:creationId xmlns:a16="http://schemas.microsoft.com/office/drawing/2014/main" id="{F791D2E3-5113-3F40-A3C7-2F39B5D0DCE8}"/>
              </a:ext>
            </a:extLst>
          </p:cNvPr>
          <p:cNvGrpSpPr/>
          <p:nvPr/>
        </p:nvGrpSpPr>
        <p:grpSpPr>
          <a:xfrm>
            <a:off x="1311596" y="3613927"/>
            <a:ext cx="399526" cy="403806"/>
            <a:chOff x="1043640" y="2954389"/>
            <a:chExt cx="399526" cy="403806"/>
          </a:xfrm>
        </p:grpSpPr>
        <p:sp>
          <p:nvSpPr>
            <p:cNvPr id="22" name="Oval 21">
              <a:extLst>
                <a:ext uri="{FF2B5EF4-FFF2-40B4-BE49-F238E27FC236}">
                  <a16:creationId xmlns:a16="http://schemas.microsoft.com/office/drawing/2014/main" id="{FA1E69D3-D6D6-8149-B7DA-97B8D492E18A}"/>
                </a:ext>
              </a:extLst>
            </p:cNvPr>
            <p:cNvSpPr/>
            <p:nvPr/>
          </p:nvSpPr>
          <p:spPr>
            <a:xfrm>
              <a:off x="1043640" y="2958669"/>
              <a:ext cx="399526" cy="399526"/>
            </a:xfrm>
            <a:prstGeom prst="ellipse">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23" name="Rectangle 22">
              <a:extLst>
                <a:ext uri="{FF2B5EF4-FFF2-40B4-BE49-F238E27FC236}">
                  <a16:creationId xmlns:a16="http://schemas.microsoft.com/office/drawing/2014/main" id="{36553558-1372-DB43-B17F-43C7439DBD9A}"/>
                </a:ext>
              </a:extLst>
            </p:cNvPr>
            <p:cNvSpPr/>
            <p:nvPr/>
          </p:nvSpPr>
          <p:spPr>
            <a:xfrm>
              <a:off x="1079736" y="2954389"/>
              <a:ext cx="327334" cy="400110"/>
            </a:xfrm>
            <a:prstGeom prst="rect">
              <a:avLst/>
            </a:prstGeom>
          </p:spPr>
          <p:txBody>
            <a:bodyPr wrap="none">
              <a:spAutoFit/>
            </a:bodyPr>
            <a:lstStyle/>
            <a:p>
              <a:pPr algn="just">
                <a:buClr>
                  <a:schemeClr val="tx1"/>
                </a:buClr>
              </a:pPr>
              <a:r>
                <a:rPr lang="en-GB" sz="2000" b="1" dirty="0">
                  <a:solidFill>
                    <a:schemeClr val="bg1"/>
                  </a:solidFill>
                </a:rPr>
                <a:t>2</a:t>
              </a:r>
            </a:p>
          </p:txBody>
        </p:sp>
      </p:grpSp>
      <p:sp>
        <p:nvSpPr>
          <p:cNvPr id="24" name="Rectangle 23">
            <a:extLst>
              <a:ext uri="{FF2B5EF4-FFF2-40B4-BE49-F238E27FC236}">
                <a16:creationId xmlns:a16="http://schemas.microsoft.com/office/drawing/2014/main" id="{F2080DE4-8B09-A448-B8AA-D1BF866682AE}"/>
              </a:ext>
            </a:extLst>
          </p:cNvPr>
          <p:cNvSpPr/>
          <p:nvPr/>
        </p:nvSpPr>
        <p:spPr>
          <a:xfrm>
            <a:off x="1774299" y="3628562"/>
            <a:ext cx="2295821" cy="400110"/>
          </a:xfrm>
          <a:prstGeom prst="rect">
            <a:avLst/>
          </a:prstGeom>
        </p:spPr>
        <p:txBody>
          <a:bodyPr wrap="none">
            <a:spAutoFit/>
          </a:bodyPr>
          <a:lstStyle/>
          <a:p>
            <a:pPr algn="just">
              <a:buClr>
                <a:schemeClr val="tx1"/>
              </a:buClr>
            </a:pPr>
            <a:r>
              <a:rPr lang="en-GB" sz="2000" dirty="0"/>
              <a:t>Policy</a:t>
            </a:r>
            <a:r>
              <a:rPr lang="en-GB" sz="2000" b="1" dirty="0"/>
              <a:t> </a:t>
            </a:r>
            <a:r>
              <a:rPr lang="en-GB" sz="2000" dirty="0"/>
              <a:t>Formulation</a:t>
            </a:r>
          </a:p>
        </p:txBody>
      </p:sp>
      <p:sp>
        <p:nvSpPr>
          <p:cNvPr id="25" name="Rectangle 24">
            <a:extLst>
              <a:ext uri="{FF2B5EF4-FFF2-40B4-BE49-F238E27FC236}">
                <a16:creationId xmlns:a16="http://schemas.microsoft.com/office/drawing/2014/main" id="{A2879E69-A605-3549-8101-0297612B32DD}"/>
              </a:ext>
            </a:extLst>
          </p:cNvPr>
          <p:cNvSpPr/>
          <p:nvPr/>
        </p:nvSpPr>
        <p:spPr>
          <a:xfrm>
            <a:off x="1772696" y="4351250"/>
            <a:ext cx="2337499" cy="400110"/>
          </a:xfrm>
          <a:prstGeom prst="rect">
            <a:avLst/>
          </a:prstGeom>
        </p:spPr>
        <p:txBody>
          <a:bodyPr wrap="none">
            <a:spAutoFit/>
          </a:bodyPr>
          <a:lstStyle/>
          <a:p>
            <a:pPr algn="just">
              <a:buClr>
                <a:schemeClr val="tx1"/>
              </a:buClr>
            </a:pPr>
            <a:r>
              <a:rPr lang="en-GB" sz="2000" dirty="0"/>
              <a:t>Policy</a:t>
            </a:r>
            <a:r>
              <a:rPr lang="en-GB" sz="2000" b="1" dirty="0"/>
              <a:t> </a:t>
            </a:r>
            <a:r>
              <a:rPr lang="en-GB" sz="2000" dirty="0"/>
              <a:t>Assessment</a:t>
            </a:r>
          </a:p>
        </p:txBody>
      </p:sp>
      <p:grpSp>
        <p:nvGrpSpPr>
          <p:cNvPr id="26" name="Group 25">
            <a:extLst>
              <a:ext uri="{FF2B5EF4-FFF2-40B4-BE49-F238E27FC236}">
                <a16:creationId xmlns:a16="http://schemas.microsoft.com/office/drawing/2014/main" id="{C2C16F79-CE36-B946-9CAB-C2176E49D547}"/>
              </a:ext>
            </a:extLst>
          </p:cNvPr>
          <p:cNvGrpSpPr/>
          <p:nvPr/>
        </p:nvGrpSpPr>
        <p:grpSpPr>
          <a:xfrm>
            <a:off x="1311596" y="4345502"/>
            <a:ext cx="399526" cy="403806"/>
            <a:chOff x="1043640" y="2954389"/>
            <a:chExt cx="399526" cy="403806"/>
          </a:xfrm>
        </p:grpSpPr>
        <p:sp>
          <p:nvSpPr>
            <p:cNvPr id="27" name="Oval 26">
              <a:extLst>
                <a:ext uri="{FF2B5EF4-FFF2-40B4-BE49-F238E27FC236}">
                  <a16:creationId xmlns:a16="http://schemas.microsoft.com/office/drawing/2014/main" id="{3852F0B8-6817-2B4A-8130-C3D0CB3FEE24}"/>
                </a:ext>
              </a:extLst>
            </p:cNvPr>
            <p:cNvSpPr/>
            <p:nvPr/>
          </p:nvSpPr>
          <p:spPr>
            <a:xfrm>
              <a:off x="1043640" y="2958669"/>
              <a:ext cx="399526" cy="399526"/>
            </a:xfrm>
            <a:prstGeom prst="ellipse">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28" name="Rectangle 27">
              <a:extLst>
                <a:ext uri="{FF2B5EF4-FFF2-40B4-BE49-F238E27FC236}">
                  <a16:creationId xmlns:a16="http://schemas.microsoft.com/office/drawing/2014/main" id="{86BE37DC-9A9A-2A41-A3F2-CB04A061BE11}"/>
                </a:ext>
              </a:extLst>
            </p:cNvPr>
            <p:cNvSpPr/>
            <p:nvPr/>
          </p:nvSpPr>
          <p:spPr>
            <a:xfrm>
              <a:off x="1087828" y="2954389"/>
              <a:ext cx="327334" cy="400110"/>
            </a:xfrm>
            <a:prstGeom prst="rect">
              <a:avLst/>
            </a:prstGeom>
          </p:spPr>
          <p:txBody>
            <a:bodyPr wrap="none">
              <a:spAutoFit/>
            </a:bodyPr>
            <a:lstStyle/>
            <a:p>
              <a:pPr algn="just">
                <a:buClr>
                  <a:schemeClr val="tx1"/>
                </a:buClr>
              </a:pPr>
              <a:r>
                <a:rPr lang="en-GB" sz="2000" b="1" dirty="0">
                  <a:solidFill>
                    <a:schemeClr val="bg1"/>
                  </a:solidFill>
                </a:rPr>
                <a:t>3</a:t>
              </a:r>
            </a:p>
          </p:txBody>
        </p:sp>
      </p:grpSp>
      <p:grpSp>
        <p:nvGrpSpPr>
          <p:cNvPr id="29" name="Group 28">
            <a:extLst>
              <a:ext uri="{FF2B5EF4-FFF2-40B4-BE49-F238E27FC236}">
                <a16:creationId xmlns:a16="http://schemas.microsoft.com/office/drawing/2014/main" id="{D2AC5B11-9D10-6F43-B34E-81889C65AEC1}"/>
              </a:ext>
            </a:extLst>
          </p:cNvPr>
          <p:cNvGrpSpPr/>
          <p:nvPr/>
        </p:nvGrpSpPr>
        <p:grpSpPr>
          <a:xfrm>
            <a:off x="1313466" y="5081405"/>
            <a:ext cx="399526" cy="403806"/>
            <a:chOff x="1043640" y="2954389"/>
            <a:chExt cx="399526" cy="403806"/>
          </a:xfrm>
        </p:grpSpPr>
        <p:sp>
          <p:nvSpPr>
            <p:cNvPr id="30" name="Oval 29">
              <a:extLst>
                <a:ext uri="{FF2B5EF4-FFF2-40B4-BE49-F238E27FC236}">
                  <a16:creationId xmlns:a16="http://schemas.microsoft.com/office/drawing/2014/main" id="{AAD00FFF-9D4E-1640-83ED-95CFEEF0CF5B}"/>
                </a:ext>
              </a:extLst>
            </p:cNvPr>
            <p:cNvSpPr/>
            <p:nvPr/>
          </p:nvSpPr>
          <p:spPr>
            <a:xfrm>
              <a:off x="1043640" y="2958669"/>
              <a:ext cx="399526" cy="399526"/>
            </a:xfrm>
            <a:prstGeom prst="ellipse">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31" name="Rectangle 30">
              <a:extLst>
                <a:ext uri="{FF2B5EF4-FFF2-40B4-BE49-F238E27FC236}">
                  <a16:creationId xmlns:a16="http://schemas.microsoft.com/office/drawing/2014/main" id="{49A5CF52-F4DE-1D4F-967F-2A88CCD9A301}"/>
                </a:ext>
              </a:extLst>
            </p:cNvPr>
            <p:cNvSpPr/>
            <p:nvPr/>
          </p:nvSpPr>
          <p:spPr>
            <a:xfrm>
              <a:off x="1071644" y="2954389"/>
              <a:ext cx="327334" cy="400110"/>
            </a:xfrm>
            <a:prstGeom prst="rect">
              <a:avLst/>
            </a:prstGeom>
          </p:spPr>
          <p:txBody>
            <a:bodyPr wrap="none">
              <a:spAutoFit/>
            </a:bodyPr>
            <a:lstStyle/>
            <a:p>
              <a:pPr algn="just">
                <a:buClr>
                  <a:schemeClr val="tx1"/>
                </a:buClr>
              </a:pPr>
              <a:r>
                <a:rPr lang="en-GB" sz="2000" b="1" dirty="0">
                  <a:solidFill>
                    <a:schemeClr val="bg1"/>
                  </a:solidFill>
                </a:rPr>
                <a:t>4</a:t>
              </a:r>
            </a:p>
          </p:txBody>
        </p:sp>
      </p:grpSp>
    </p:spTree>
    <p:extLst>
      <p:ext uri="{BB962C8B-B14F-4D97-AF65-F5344CB8AC3E}">
        <p14:creationId xmlns:p14="http://schemas.microsoft.com/office/powerpoint/2010/main" val="24855816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1">
            <a:extLst>
              <a:ext uri="{FF2B5EF4-FFF2-40B4-BE49-F238E27FC236}">
                <a16:creationId xmlns:a16="http://schemas.microsoft.com/office/drawing/2014/main" id="{E72F1AEB-FBE3-0F4B-B1B0-C90B4D53CDF8}"/>
              </a:ext>
            </a:extLst>
          </p:cNvPr>
          <p:cNvSpPr txBox="1">
            <a:spLocks/>
          </p:cNvSpPr>
          <p:nvPr/>
        </p:nvSpPr>
        <p:spPr>
          <a:xfrm>
            <a:off x="1019175" y="3135284"/>
            <a:ext cx="638640" cy="805024"/>
          </a:xfrm>
          <a:prstGeom prst="rect">
            <a:avLst/>
          </a:prstGeom>
        </p:spPr>
        <p:txBody>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buNone/>
            </a:pPr>
            <a:r>
              <a:rPr lang="en-US" sz="2800" b="1" dirty="0">
                <a:solidFill>
                  <a:srgbClr val="71A522"/>
                </a:solidFill>
              </a:rPr>
              <a:t>6</a:t>
            </a:r>
          </a:p>
        </p:txBody>
      </p:sp>
      <p:sp>
        <p:nvSpPr>
          <p:cNvPr id="7" name="Titel 2">
            <a:extLst>
              <a:ext uri="{FF2B5EF4-FFF2-40B4-BE49-F238E27FC236}">
                <a16:creationId xmlns:a16="http://schemas.microsoft.com/office/drawing/2014/main" id="{673D1C97-4BFD-C44E-BB06-3C864840DE27}"/>
              </a:ext>
            </a:extLst>
          </p:cNvPr>
          <p:cNvSpPr txBox="1">
            <a:spLocks/>
          </p:cNvSpPr>
          <p:nvPr/>
        </p:nvSpPr>
        <p:spPr>
          <a:xfrm>
            <a:off x="1657815" y="3183836"/>
            <a:ext cx="5273863" cy="3046961"/>
          </a:xfrm>
          <a:prstGeom prst="rect">
            <a:avLst/>
          </a:prstGeom>
        </p:spPr>
        <p:txBody>
          <a:bodyPr/>
          <a:lstStyle>
            <a:lvl1pPr algn="l" defTabSz="914400" rtl="0" eaLnBrk="1" latinLnBrk="0" hangingPunct="1">
              <a:lnSpc>
                <a:spcPct val="90000"/>
              </a:lnSpc>
              <a:spcBef>
                <a:spcPct val="0"/>
              </a:spcBef>
              <a:buNone/>
              <a:defRPr sz="2800" b="1" kern="1200">
                <a:solidFill>
                  <a:srgbClr val="71A522"/>
                </a:solidFill>
                <a:latin typeface="+mj-lt"/>
                <a:ea typeface="+mj-ea"/>
                <a:cs typeface="+mj-cs"/>
              </a:defRPr>
            </a:lvl1pPr>
          </a:lstStyle>
          <a:p>
            <a:r>
              <a:rPr lang="en-US" dirty="0"/>
              <a:t>The GEP Measurement Framework</a:t>
            </a:r>
          </a:p>
        </p:txBody>
      </p:sp>
      <p:sp>
        <p:nvSpPr>
          <p:cNvPr id="8" name="TextBox 7">
            <a:extLst>
              <a:ext uri="{FF2B5EF4-FFF2-40B4-BE49-F238E27FC236}">
                <a16:creationId xmlns:a16="http://schemas.microsoft.com/office/drawing/2014/main" id="{689CEB31-D1E7-7A45-AD42-40E6E8FF5426}"/>
              </a:ext>
            </a:extLst>
          </p:cNvPr>
          <p:cNvSpPr txBox="1"/>
          <p:nvPr/>
        </p:nvSpPr>
        <p:spPr>
          <a:xfrm rot="16200000">
            <a:off x="11193196" y="5664057"/>
            <a:ext cx="1103586" cy="184666"/>
          </a:xfrm>
          <a:prstGeom prst="rect">
            <a:avLst/>
          </a:prstGeom>
          <a:noFill/>
        </p:spPr>
        <p:txBody>
          <a:bodyPr wrap="square" rtlCol="0">
            <a:spAutoFit/>
          </a:bodyPr>
          <a:lstStyle/>
          <a:p>
            <a:r>
              <a:rPr lang="en-BR" sz="600" dirty="0">
                <a:solidFill>
                  <a:schemeClr val="bg1"/>
                </a:solidFill>
                <a:effectLst>
                  <a:outerShdw blurRad="50800" dist="38100" dir="2700000" algn="tl" rotWithShape="0">
                    <a:prstClr val="black">
                      <a:alpha val="70000"/>
                    </a:prstClr>
                  </a:outerShdw>
                </a:effectLst>
              </a:rPr>
              <a:t>@shutterstock</a:t>
            </a:r>
          </a:p>
        </p:txBody>
      </p:sp>
    </p:spTree>
    <p:extLst>
      <p:ext uri="{BB962C8B-B14F-4D97-AF65-F5344CB8AC3E}">
        <p14:creationId xmlns:p14="http://schemas.microsoft.com/office/powerpoint/2010/main" val="14799297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mirror, holding, bat, view&#10;&#10;Description automatically generated">
            <a:extLst>
              <a:ext uri="{FF2B5EF4-FFF2-40B4-BE49-F238E27FC236}">
                <a16:creationId xmlns:a16="http://schemas.microsoft.com/office/drawing/2014/main" id="{FE3744AF-180F-3040-B380-4DF685DDFB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1776" b="6089"/>
          <a:stretch/>
        </p:blipFill>
        <p:spPr>
          <a:xfrm>
            <a:off x="7369647" y="2166730"/>
            <a:ext cx="4822353" cy="4691270"/>
          </a:xfrm>
          <a:prstGeom prst="rect">
            <a:avLst/>
          </a:prstGeom>
        </p:spPr>
      </p:pic>
      <p:sp>
        <p:nvSpPr>
          <p:cNvPr id="2" name="Title 1"/>
          <p:cNvSpPr>
            <a:spLocks noGrp="1"/>
          </p:cNvSpPr>
          <p:nvPr>
            <p:ph type="title"/>
          </p:nvPr>
        </p:nvSpPr>
        <p:spPr/>
        <p:txBody>
          <a:bodyPr/>
          <a:lstStyle/>
          <a:p>
            <a:r>
              <a:rPr lang="en-US" sz="2400" dirty="0"/>
              <a:t>GEP MEASUREMENT FRAMEWORK: </a:t>
            </a:r>
            <a:r>
              <a:rPr lang="en-US" sz="2400" b="0" dirty="0"/>
              <a:t>OBJECTIVES </a:t>
            </a:r>
          </a:p>
        </p:txBody>
      </p:sp>
      <p:sp>
        <p:nvSpPr>
          <p:cNvPr id="3" name="Content Placeholder 2"/>
          <p:cNvSpPr>
            <a:spLocks noGrp="1"/>
          </p:cNvSpPr>
          <p:nvPr>
            <p:ph sz="quarter" idx="10"/>
          </p:nvPr>
        </p:nvSpPr>
        <p:spPr>
          <a:xfrm>
            <a:off x="407988" y="2250146"/>
            <a:ext cx="6316196" cy="3381220"/>
          </a:xfrm>
          <a:prstGeom prst="rect">
            <a:avLst/>
          </a:prstGeom>
        </p:spPr>
        <p:txBody>
          <a:bodyPr>
            <a:normAutofit/>
          </a:bodyPr>
          <a:lstStyle/>
          <a:p>
            <a:pPr marL="0" indent="0">
              <a:lnSpc>
                <a:spcPct val="114000"/>
              </a:lnSpc>
              <a:buNone/>
            </a:pPr>
            <a:r>
              <a:rPr lang="en-US" sz="1800" b="1" dirty="0">
                <a:cs typeface="Arial" panose="020B0604020202020204" pitchFamily="34" charset="0"/>
              </a:rPr>
              <a:t>At the international level:</a:t>
            </a:r>
          </a:p>
          <a:p>
            <a:pPr marL="457200" indent="-457200">
              <a:lnSpc>
                <a:spcPct val="114000"/>
              </a:lnSpc>
              <a:buFont typeface="+mj-lt"/>
              <a:buAutoNum type="arabicPeriod"/>
            </a:pPr>
            <a:r>
              <a:rPr lang="en-GB" sz="1800" dirty="0">
                <a:cs typeface="Arial" panose="020B0604020202020204" pitchFamily="34" charset="0"/>
              </a:rPr>
              <a:t>Develop a framework that provides a useful tool for countries to measure their progress towards an IGE.</a:t>
            </a:r>
          </a:p>
          <a:p>
            <a:pPr marL="457200" indent="-457200">
              <a:lnSpc>
                <a:spcPct val="114000"/>
              </a:lnSpc>
              <a:buFont typeface="+mj-lt"/>
              <a:buAutoNum type="arabicPeriod"/>
            </a:pPr>
            <a:r>
              <a:rPr lang="en-US" sz="1800" dirty="0">
                <a:cs typeface="Arial" panose="020B0604020202020204" pitchFamily="34" charset="0"/>
              </a:rPr>
              <a:t>Measure </a:t>
            </a:r>
            <a:r>
              <a:rPr lang="en-GB" sz="1800" dirty="0">
                <a:cs typeface="Arial" panose="020B0604020202020204" pitchFamily="34" charset="0"/>
              </a:rPr>
              <a:t>progress in green economy areas, many related to the SDGs, and compare efforts across countries and over time to identify gaps and opportunities.</a:t>
            </a:r>
          </a:p>
          <a:p>
            <a:pPr marL="457200" indent="-457200">
              <a:lnSpc>
                <a:spcPct val="114000"/>
              </a:lnSpc>
              <a:buFont typeface="+mj-lt"/>
              <a:buAutoNum type="arabicPeriod"/>
            </a:pPr>
            <a:endParaRPr lang="en-GB" sz="1800" dirty="0">
              <a:cs typeface="Arial" panose="020B0604020202020204" pitchFamily="34" charset="0"/>
            </a:endParaRPr>
          </a:p>
          <a:p>
            <a:pPr marL="457200" indent="-457200">
              <a:lnSpc>
                <a:spcPct val="114000"/>
              </a:lnSpc>
              <a:buFont typeface="+mj-lt"/>
              <a:buAutoNum type="arabicPeriod"/>
            </a:pPr>
            <a:endParaRPr lang="en-GB" sz="1100" dirty="0">
              <a:cs typeface="Arial" panose="020B0604020202020204" pitchFamily="34" charset="0"/>
            </a:endParaRPr>
          </a:p>
          <a:p>
            <a:pPr marL="0" indent="0">
              <a:lnSpc>
                <a:spcPct val="114000"/>
              </a:lnSpc>
              <a:buNone/>
            </a:pPr>
            <a:r>
              <a:rPr lang="en-US" sz="1800" b="1" dirty="0">
                <a:cs typeface="Arial" panose="020B0604020202020204" pitchFamily="34" charset="0"/>
              </a:rPr>
              <a:t>At the national level:</a:t>
            </a:r>
            <a:endParaRPr lang="en-GB" sz="1800" dirty="0">
              <a:cs typeface="Arial" panose="020B0604020202020204" pitchFamily="34" charset="0"/>
            </a:endParaRPr>
          </a:p>
          <a:p>
            <a:pPr marL="457200" indent="-457200">
              <a:lnSpc>
                <a:spcPct val="114000"/>
              </a:lnSpc>
              <a:buFont typeface="+mj-lt"/>
              <a:buAutoNum type="arabicPeriod" startAt="3"/>
            </a:pPr>
            <a:r>
              <a:rPr lang="en-US" sz="1800" dirty="0">
                <a:cs typeface="Arial" panose="020B0604020202020204" pitchFamily="34" charset="0"/>
              </a:rPr>
              <a:t>Measure progress in achieving national priorities.</a:t>
            </a:r>
          </a:p>
        </p:txBody>
      </p:sp>
      <p:sp>
        <p:nvSpPr>
          <p:cNvPr id="7" name="Date Placeholder 3">
            <a:extLst>
              <a:ext uri="{FF2B5EF4-FFF2-40B4-BE49-F238E27FC236}">
                <a16:creationId xmlns:a16="http://schemas.microsoft.com/office/drawing/2014/main" id="{9BE91BD8-F970-2D45-9493-8478E2C316F4}"/>
              </a:ext>
            </a:extLst>
          </p:cNvPr>
          <p:cNvSpPr>
            <a:spLocks noGrp="1"/>
          </p:cNvSpPr>
          <p:nvPr>
            <p:ph type="dt" sz="half" idx="11"/>
          </p:nvPr>
        </p:nvSpPr>
        <p:spPr>
          <a:xfrm>
            <a:off x="418068" y="6356350"/>
            <a:ext cx="3664075" cy="365125"/>
          </a:xfrm>
        </p:spPr>
        <p:txBody>
          <a:bodyPr/>
          <a:lstStyle/>
          <a:p>
            <a:r>
              <a:rPr lang="en-US" sz="1100" dirty="0"/>
              <a:t>Module 2, Section 6: The GEP Measurement Framework</a:t>
            </a:r>
            <a:endParaRPr lang="en-US" sz="1050" noProof="0" dirty="0"/>
          </a:p>
        </p:txBody>
      </p:sp>
      <p:sp>
        <p:nvSpPr>
          <p:cNvPr id="8" name="Slide Number Placeholder 4">
            <a:extLst>
              <a:ext uri="{FF2B5EF4-FFF2-40B4-BE49-F238E27FC236}">
                <a16:creationId xmlns:a16="http://schemas.microsoft.com/office/drawing/2014/main" id="{47640512-9435-6946-92EC-2EC957787977}"/>
              </a:ext>
            </a:extLst>
          </p:cNvPr>
          <p:cNvSpPr txBox="1">
            <a:spLocks/>
          </p:cNvSpPr>
          <p:nvPr/>
        </p:nvSpPr>
        <p:spPr>
          <a:xfrm>
            <a:off x="11509065" y="6353687"/>
            <a:ext cx="309322" cy="365125"/>
          </a:xfrm>
          <a:prstGeom prst="rect">
            <a:avLst/>
          </a:prstGeom>
        </p:spPr>
        <p:txBody>
          <a:bodyPr vert="horz" lIns="90000" tIns="45720" rIns="0" bIns="45720" rtlCol="0" anchor="ctr"/>
          <a:lstStyle>
            <a:defPPr>
              <a:defRPr lang="de-DE"/>
            </a:defPPr>
            <a:lvl1pPr marL="0" algn="r" defTabSz="914400" rtl="0" eaLnBrk="1" latinLnBrk="0" hangingPunct="1">
              <a:defRPr sz="1200" kern="1200">
                <a:solidFill>
                  <a:srgbClr val="71A5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059D9C-83B2-9046-9FF6-87A09DB9F967}" type="slidenum">
              <a:rPr lang="en-US" sz="1100" smtClean="0"/>
              <a:pPr/>
              <a:t>56</a:t>
            </a:fld>
            <a:endParaRPr lang="en-US" sz="1100" dirty="0"/>
          </a:p>
        </p:txBody>
      </p:sp>
      <p:sp>
        <p:nvSpPr>
          <p:cNvPr id="11" name="TextBox 10">
            <a:extLst>
              <a:ext uri="{FF2B5EF4-FFF2-40B4-BE49-F238E27FC236}">
                <a16:creationId xmlns:a16="http://schemas.microsoft.com/office/drawing/2014/main" id="{C21C8D19-5945-934A-A897-DD8D8E13A033}"/>
              </a:ext>
            </a:extLst>
          </p:cNvPr>
          <p:cNvSpPr txBox="1"/>
          <p:nvPr/>
        </p:nvSpPr>
        <p:spPr>
          <a:xfrm rot="16200000">
            <a:off x="11567970" y="4860191"/>
            <a:ext cx="1103586" cy="184666"/>
          </a:xfrm>
          <a:prstGeom prst="rect">
            <a:avLst/>
          </a:prstGeom>
          <a:noFill/>
        </p:spPr>
        <p:txBody>
          <a:bodyPr wrap="square" rtlCol="0">
            <a:spAutoFit/>
          </a:bodyPr>
          <a:lstStyle/>
          <a:p>
            <a:r>
              <a:rPr lang="en-BR" sz="600" dirty="0">
                <a:solidFill>
                  <a:schemeClr val="bg1"/>
                </a:solidFill>
                <a:effectLst>
                  <a:outerShdw blurRad="50800" dist="38100" dir="2700000" algn="tl" rotWithShape="0">
                    <a:prstClr val="black">
                      <a:alpha val="70000"/>
                    </a:prstClr>
                  </a:outerShdw>
                </a:effectLst>
              </a:rPr>
              <a:t>@shutterstock</a:t>
            </a:r>
          </a:p>
        </p:txBody>
      </p:sp>
    </p:spTree>
    <p:extLst>
      <p:ext uri="{BB962C8B-B14F-4D97-AF65-F5344CB8AC3E}">
        <p14:creationId xmlns:p14="http://schemas.microsoft.com/office/powerpoint/2010/main" val="22374788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89" y="1063499"/>
            <a:ext cx="6230204" cy="365125"/>
          </a:xfrm>
        </p:spPr>
        <p:txBody>
          <a:bodyPr/>
          <a:lstStyle/>
          <a:p>
            <a:r>
              <a:rPr lang="en-US" sz="2400" dirty="0"/>
              <a:t>THE GEP MEASUREMENT FRAMEWORK</a:t>
            </a:r>
          </a:p>
        </p:txBody>
      </p:sp>
      <p:sp>
        <p:nvSpPr>
          <p:cNvPr id="8" name="Content Placeholder 2"/>
          <p:cNvSpPr>
            <a:spLocks noGrp="1"/>
          </p:cNvSpPr>
          <p:nvPr>
            <p:ph sz="quarter" idx="10"/>
          </p:nvPr>
        </p:nvSpPr>
        <p:spPr>
          <a:xfrm>
            <a:off x="418068" y="2210414"/>
            <a:ext cx="5535611" cy="3584087"/>
          </a:xfrm>
          <a:prstGeom prst="rect">
            <a:avLst/>
          </a:prstGeom>
        </p:spPr>
        <p:txBody>
          <a:bodyPr>
            <a:normAutofit/>
          </a:bodyPr>
          <a:lstStyle/>
          <a:p>
            <a:pPr marL="342900" indent="-342900"/>
            <a:r>
              <a:rPr lang="en-GB" sz="1800" i="1" dirty="0">
                <a:cs typeface="Calibri" panose="020F0502020204030204" pitchFamily="34" charset="0"/>
              </a:rPr>
              <a:t>The GEP Index </a:t>
            </a:r>
            <a:r>
              <a:rPr lang="en-GB" sz="1800" dirty="0">
                <a:cs typeface="Calibri" panose="020F0502020204030204" pitchFamily="34" charset="0"/>
              </a:rPr>
              <a:t>tracks </a:t>
            </a:r>
            <a:r>
              <a:rPr lang="en-GB" sz="1800" b="1" dirty="0">
                <a:cs typeface="Calibri" panose="020F0502020204030204" pitchFamily="34" charset="0"/>
              </a:rPr>
              <a:t>progress</a:t>
            </a:r>
            <a:r>
              <a:rPr lang="en-GB" sz="1800" dirty="0">
                <a:cs typeface="Calibri" panose="020F0502020204030204" pitchFamily="34" charset="0"/>
              </a:rPr>
              <a:t> in green economy indicators, relative to the desired changes, that impact current well-being. </a:t>
            </a:r>
          </a:p>
          <a:p>
            <a:pPr indent="0">
              <a:buNone/>
            </a:pPr>
            <a:endParaRPr lang="en-US" sz="1800" dirty="0">
              <a:cs typeface="Calibri" panose="020F0502020204030204" pitchFamily="34" charset="0"/>
            </a:endParaRPr>
          </a:p>
          <a:p>
            <a:pPr marL="342900" indent="-342900"/>
            <a:r>
              <a:rPr lang="en-GB" sz="1800" i="1" dirty="0">
                <a:cs typeface="Calibri" panose="020F0502020204030204" pitchFamily="34" charset="0"/>
              </a:rPr>
              <a:t>The Dashboard of progress on sustainability indicators </a:t>
            </a:r>
            <a:r>
              <a:rPr lang="en-GB" sz="1800" dirty="0">
                <a:cs typeface="Calibri" panose="020F0502020204030204" pitchFamily="34" charset="0"/>
              </a:rPr>
              <a:t>monitors the </a:t>
            </a:r>
            <a:r>
              <a:rPr lang="en-GB" sz="1800" b="1" dirty="0">
                <a:cs typeface="Calibri" panose="020F0502020204030204" pitchFamily="34" charset="0"/>
              </a:rPr>
              <a:t>sustainability</a:t>
            </a:r>
            <a:r>
              <a:rPr lang="en-GB" sz="1800" dirty="0">
                <a:cs typeface="Calibri" panose="020F0502020204030204" pitchFamily="34" charset="0"/>
              </a:rPr>
              <a:t> of well-being, that is, the well-being of future generations. </a:t>
            </a:r>
          </a:p>
          <a:p>
            <a:pPr lvl="1"/>
            <a:endParaRPr lang="en-US" dirty="0">
              <a:cs typeface="Calibri" panose="020F0502020204030204" pitchFamily="34" charset="0"/>
            </a:endParaRPr>
          </a:p>
          <a:p>
            <a:pPr marL="342900" indent="-342900"/>
            <a:r>
              <a:rPr lang="en-GB" sz="1800" i="1" dirty="0">
                <a:cs typeface="Calibri" panose="020F0502020204030204" pitchFamily="34" charset="0"/>
              </a:rPr>
              <a:t>GEP+ </a:t>
            </a:r>
            <a:r>
              <a:rPr lang="en-GB" sz="1800" b="1" dirty="0">
                <a:cs typeface="Calibri" panose="020F0502020204030204" pitchFamily="34" charset="0"/>
              </a:rPr>
              <a:t>ranking</a:t>
            </a:r>
            <a:r>
              <a:rPr lang="en-GB" sz="1800" b="1" i="1" dirty="0">
                <a:cs typeface="Calibri" panose="020F0502020204030204" pitchFamily="34" charset="0"/>
              </a:rPr>
              <a:t> </a:t>
            </a:r>
            <a:r>
              <a:rPr lang="en-GB" sz="1800" dirty="0">
                <a:cs typeface="Calibri" panose="020F0502020204030204" pitchFamily="34" charset="0"/>
              </a:rPr>
              <a:t>of progress is carried out by comparing progress on indicators in the </a:t>
            </a:r>
            <a:r>
              <a:rPr lang="en-GB" sz="1800" i="1" dirty="0">
                <a:cs typeface="Calibri" panose="020F0502020204030204" pitchFamily="34" charset="0"/>
              </a:rPr>
              <a:t>dashboard </a:t>
            </a:r>
            <a:r>
              <a:rPr lang="en-GB" sz="1800" dirty="0">
                <a:cs typeface="Calibri" panose="020F0502020204030204" pitchFamily="34" charset="0"/>
              </a:rPr>
              <a:t>with progress measured by the </a:t>
            </a:r>
            <a:r>
              <a:rPr lang="en-GB" sz="1800" i="1" dirty="0">
                <a:cs typeface="Calibri" panose="020F0502020204030204" pitchFamily="34" charset="0"/>
              </a:rPr>
              <a:t>GEP index</a:t>
            </a:r>
            <a:r>
              <a:rPr lang="en-GB" sz="1800" dirty="0">
                <a:cs typeface="Calibri" panose="020F0502020204030204" pitchFamily="34" charset="0"/>
              </a:rPr>
              <a:t>.</a:t>
            </a:r>
            <a:endParaRPr lang="en-US" sz="1800" dirty="0">
              <a:cs typeface="Calibri" panose="020F0502020204030204" pitchFamily="34" charset="0"/>
            </a:endParaRPr>
          </a:p>
        </p:txBody>
      </p:sp>
      <p:sp>
        <p:nvSpPr>
          <p:cNvPr id="3" name="TextBox 2">
            <a:extLst>
              <a:ext uri="{FF2B5EF4-FFF2-40B4-BE49-F238E27FC236}">
                <a16:creationId xmlns:a16="http://schemas.microsoft.com/office/drawing/2014/main" id="{91BDF18D-6B8E-4E7F-AC03-AA943E1974F7}"/>
              </a:ext>
            </a:extLst>
          </p:cNvPr>
          <p:cNvSpPr txBox="1"/>
          <p:nvPr/>
        </p:nvSpPr>
        <p:spPr>
          <a:xfrm>
            <a:off x="7257321" y="6093527"/>
            <a:ext cx="3563079" cy="276999"/>
          </a:xfrm>
          <a:prstGeom prst="rect">
            <a:avLst/>
          </a:prstGeom>
          <a:noFill/>
        </p:spPr>
        <p:txBody>
          <a:bodyPr wrap="square" rtlCol="0">
            <a:spAutoFit/>
          </a:bodyPr>
          <a:lstStyle/>
          <a:p>
            <a:r>
              <a:rPr lang="en-CA" sz="1200" dirty="0"/>
              <a:t>Source: PAGE, 2017</a:t>
            </a:r>
          </a:p>
        </p:txBody>
      </p:sp>
      <p:sp>
        <p:nvSpPr>
          <p:cNvPr id="10" name="Date Placeholder 3">
            <a:extLst>
              <a:ext uri="{FF2B5EF4-FFF2-40B4-BE49-F238E27FC236}">
                <a16:creationId xmlns:a16="http://schemas.microsoft.com/office/drawing/2014/main" id="{F7CBF55F-F351-0F48-B91D-6A63CA352FB6}"/>
              </a:ext>
            </a:extLst>
          </p:cNvPr>
          <p:cNvSpPr>
            <a:spLocks noGrp="1"/>
          </p:cNvSpPr>
          <p:nvPr>
            <p:ph type="dt" sz="half" idx="11"/>
          </p:nvPr>
        </p:nvSpPr>
        <p:spPr>
          <a:xfrm>
            <a:off x="418068" y="6356350"/>
            <a:ext cx="3664075" cy="365125"/>
          </a:xfrm>
        </p:spPr>
        <p:txBody>
          <a:bodyPr/>
          <a:lstStyle/>
          <a:p>
            <a:r>
              <a:rPr lang="en-US" sz="1100" dirty="0"/>
              <a:t>Module 2, Section 6: The GEP Measurement Framework</a:t>
            </a:r>
            <a:endParaRPr lang="en-US" sz="1050" noProof="0" dirty="0"/>
          </a:p>
        </p:txBody>
      </p:sp>
      <p:sp>
        <p:nvSpPr>
          <p:cNvPr id="11" name="Slide Number Placeholder 4">
            <a:extLst>
              <a:ext uri="{FF2B5EF4-FFF2-40B4-BE49-F238E27FC236}">
                <a16:creationId xmlns:a16="http://schemas.microsoft.com/office/drawing/2014/main" id="{496DFD9C-7B1F-5040-8E0C-0BFE81F6BA3C}"/>
              </a:ext>
            </a:extLst>
          </p:cNvPr>
          <p:cNvSpPr txBox="1">
            <a:spLocks/>
          </p:cNvSpPr>
          <p:nvPr/>
        </p:nvSpPr>
        <p:spPr>
          <a:xfrm>
            <a:off x="11509065" y="6353687"/>
            <a:ext cx="309322" cy="365125"/>
          </a:xfrm>
          <a:prstGeom prst="rect">
            <a:avLst/>
          </a:prstGeom>
        </p:spPr>
        <p:txBody>
          <a:bodyPr vert="horz" lIns="90000" tIns="45720" rIns="0" bIns="45720" rtlCol="0" anchor="ctr"/>
          <a:lstStyle>
            <a:defPPr>
              <a:defRPr lang="de-DE"/>
            </a:defPPr>
            <a:lvl1pPr marL="0" algn="r" defTabSz="914400" rtl="0" eaLnBrk="1" latinLnBrk="0" hangingPunct="1">
              <a:defRPr sz="1200" kern="1200">
                <a:solidFill>
                  <a:srgbClr val="71A5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059D9C-83B2-9046-9FF6-87A09DB9F967}" type="slidenum">
              <a:rPr lang="en-US" sz="1100" smtClean="0"/>
              <a:pPr/>
              <a:t>57</a:t>
            </a:fld>
            <a:endParaRPr lang="en-US" sz="1100" dirty="0"/>
          </a:p>
        </p:txBody>
      </p:sp>
      <p:sp>
        <p:nvSpPr>
          <p:cNvPr id="4" name="Arc 3">
            <a:extLst>
              <a:ext uri="{FF2B5EF4-FFF2-40B4-BE49-F238E27FC236}">
                <a16:creationId xmlns:a16="http://schemas.microsoft.com/office/drawing/2014/main" id="{EA8518FB-FEBE-A943-8214-4DBC7A6FD3E6}"/>
              </a:ext>
            </a:extLst>
          </p:cNvPr>
          <p:cNvSpPr/>
          <p:nvPr/>
        </p:nvSpPr>
        <p:spPr>
          <a:xfrm rot="6233599">
            <a:off x="7552543" y="2916938"/>
            <a:ext cx="1671644" cy="1671644"/>
          </a:xfrm>
          <a:prstGeom prst="arc">
            <a:avLst>
              <a:gd name="adj1" fmla="val 21191607"/>
              <a:gd name="adj2" fmla="val 12514358"/>
            </a:avLst>
          </a:prstGeom>
          <a:ln w="57150" cap="rnd">
            <a:solidFill>
              <a:srgbClr val="91C444"/>
            </a:solidFill>
            <a:headEnd type="arrow" w="med" len="sm"/>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R" dirty="0"/>
          </a:p>
        </p:txBody>
      </p:sp>
      <p:sp>
        <p:nvSpPr>
          <p:cNvPr id="12" name="Arc 11">
            <a:extLst>
              <a:ext uri="{FF2B5EF4-FFF2-40B4-BE49-F238E27FC236}">
                <a16:creationId xmlns:a16="http://schemas.microsoft.com/office/drawing/2014/main" id="{5537F1BA-A3FA-8C41-953F-B91C69393352}"/>
              </a:ext>
            </a:extLst>
          </p:cNvPr>
          <p:cNvSpPr/>
          <p:nvPr/>
        </p:nvSpPr>
        <p:spPr>
          <a:xfrm rot="14343184">
            <a:off x="8038778" y="1666253"/>
            <a:ext cx="1671644" cy="1671644"/>
          </a:xfrm>
          <a:prstGeom prst="arc">
            <a:avLst>
              <a:gd name="adj1" fmla="val 18137020"/>
              <a:gd name="adj2" fmla="val 12514358"/>
            </a:avLst>
          </a:prstGeom>
          <a:ln w="57150" cap="rnd">
            <a:solidFill>
              <a:srgbClr val="71A522"/>
            </a:solidFill>
            <a:headEnd type="none" w="med" len="med"/>
            <a:tailEnd type="arrow"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R" dirty="0"/>
          </a:p>
        </p:txBody>
      </p:sp>
      <p:sp>
        <p:nvSpPr>
          <p:cNvPr id="13" name="Arc 12">
            <a:extLst>
              <a:ext uri="{FF2B5EF4-FFF2-40B4-BE49-F238E27FC236}">
                <a16:creationId xmlns:a16="http://schemas.microsoft.com/office/drawing/2014/main" id="{644FF0DA-5E84-B146-9205-1A8F5CB1076D}"/>
              </a:ext>
            </a:extLst>
          </p:cNvPr>
          <p:cNvSpPr/>
          <p:nvPr/>
        </p:nvSpPr>
        <p:spPr>
          <a:xfrm rot="17142736">
            <a:off x="8033731" y="4226768"/>
            <a:ext cx="1671644" cy="1671644"/>
          </a:xfrm>
          <a:prstGeom prst="arc">
            <a:avLst>
              <a:gd name="adj1" fmla="val 18356859"/>
              <a:gd name="adj2" fmla="val 15143032"/>
            </a:avLst>
          </a:prstGeom>
          <a:ln w="57150" cap="rnd">
            <a:solidFill>
              <a:srgbClr val="C5E39A"/>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R" dirty="0"/>
          </a:p>
        </p:txBody>
      </p:sp>
      <p:sp>
        <p:nvSpPr>
          <p:cNvPr id="5" name="Rectangle 4">
            <a:extLst>
              <a:ext uri="{FF2B5EF4-FFF2-40B4-BE49-F238E27FC236}">
                <a16:creationId xmlns:a16="http://schemas.microsoft.com/office/drawing/2014/main" id="{F265362B-C4FD-C247-AF45-CEB6815283D3}"/>
              </a:ext>
            </a:extLst>
          </p:cNvPr>
          <p:cNvSpPr/>
          <p:nvPr/>
        </p:nvSpPr>
        <p:spPr>
          <a:xfrm>
            <a:off x="8296869" y="2309908"/>
            <a:ext cx="1077474" cy="307777"/>
          </a:xfrm>
          <a:prstGeom prst="rect">
            <a:avLst/>
          </a:prstGeom>
        </p:spPr>
        <p:txBody>
          <a:bodyPr wrap="none">
            <a:spAutoFit/>
          </a:bodyPr>
          <a:lstStyle/>
          <a:p>
            <a:pPr marL="342900" indent="-342900"/>
            <a:r>
              <a:rPr lang="en-GB" sz="1400" b="1" dirty="0">
                <a:cs typeface="Calibri" panose="020F0502020204030204" pitchFamily="34" charset="0"/>
              </a:rPr>
              <a:t>GEP Index</a:t>
            </a:r>
          </a:p>
        </p:txBody>
      </p:sp>
      <p:sp>
        <p:nvSpPr>
          <p:cNvPr id="15" name="Rectangle 14">
            <a:extLst>
              <a:ext uri="{FF2B5EF4-FFF2-40B4-BE49-F238E27FC236}">
                <a16:creationId xmlns:a16="http://schemas.microsoft.com/office/drawing/2014/main" id="{F172A7EC-207B-A641-BB19-1EF5C5855B84}"/>
              </a:ext>
            </a:extLst>
          </p:cNvPr>
          <p:cNvSpPr/>
          <p:nvPr/>
        </p:nvSpPr>
        <p:spPr>
          <a:xfrm>
            <a:off x="7668615" y="3489243"/>
            <a:ext cx="1439500" cy="523220"/>
          </a:xfrm>
          <a:prstGeom prst="rect">
            <a:avLst/>
          </a:prstGeom>
        </p:spPr>
        <p:txBody>
          <a:bodyPr wrap="square">
            <a:spAutoFit/>
          </a:bodyPr>
          <a:lstStyle/>
          <a:p>
            <a:pPr algn="ctr"/>
            <a:r>
              <a:rPr lang="en-GB" sz="1400" b="1" dirty="0">
                <a:cs typeface="Calibri" panose="020F0502020204030204" pitchFamily="34" charset="0"/>
              </a:rPr>
              <a:t>Dashboard of Sustainability</a:t>
            </a:r>
          </a:p>
        </p:txBody>
      </p:sp>
      <p:sp>
        <p:nvSpPr>
          <p:cNvPr id="16" name="Rectangle 15">
            <a:extLst>
              <a:ext uri="{FF2B5EF4-FFF2-40B4-BE49-F238E27FC236}">
                <a16:creationId xmlns:a16="http://schemas.microsoft.com/office/drawing/2014/main" id="{359DF812-F52A-5144-ABC3-DD96587A0486}"/>
              </a:ext>
            </a:extLst>
          </p:cNvPr>
          <p:cNvSpPr/>
          <p:nvPr/>
        </p:nvSpPr>
        <p:spPr>
          <a:xfrm>
            <a:off x="8191223" y="4601541"/>
            <a:ext cx="1356659" cy="954107"/>
          </a:xfrm>
          <a:prstGeom prst="rect">
            <a:avLst/>
          </a:prstGeom>
        </p:spPr>
        <p:txBody>
          <a:bodyPr wrap="square">
            <a:spAutoFit/>
          </a:bodyPr>
          <a:lstStyle/>
          <a:p>
            <a:pPr algn="ctr"/>
            <a:r>
              <a:rPr lang="en-GB" sz="1400" b="1" dirty="0">
                <a:cs typeface="Calibri" panose="020F0502020204030204" pitchFamily="34" charset="0"/>
              </a:rPr>
              <a:t>GEP+ </a:t>
            </a:r>
            <a:r>
              <a:rPr lang="en-GB" sz="1400" dirty="0">
                <a:cs typeface="Calibri" panose="020F0502020204030204" pitchFamily="34" charset="0"/>
              </a:rPr>
              <a:t>Ranking by area of least progress</a:t>
            </a:r>
          </a:p>
        </p:txBody>
      </p:sp>
      <p:sp>
        <p:nvSpPr>
          <p:cNvPr id="18" name="Rectangle 17">
            <a:extLst>
              <a:ext uri="{FF2B5EF4-FFF2-40B4-BE49-F238E27FC236}">
                <a16:creationId xmlns:a16="http://schemas.microsoft.com/office/drawing/2014/main" id="{441CDAD9-C36F-EC41-9D6F-32B3B64F28E9}"/>
              </a:ext>
            </a:extLst>
          </p:cNvPr>
          <p:cNvSpPr/>
          <p:nvPr/>
        </p:nvSpPr>
        <p:spPr>
          <a:xfrm>
            <a:off x="7257321" y="1142218"/>
            <a:ext cx="3010248" cy="338554"/>
          </a:xfrm>
          <a:prstGeom prst="rect">
            <a:avLst/>
          </a:prstGeom>
        </p:spPr>
        <p:txBody>
          <a:bodyPr wrap="none">
            <a:spAutoFit/>
          </a:bodyPr>
          <a:lstStyle/>
          <a:p>
            <a:r>
              <a:rPr lang="en-CA" sz="1600" dirty="0"/>
              <a:t>GEP Measurement Framework</a:t>
            </a:r>
            <a:endParaRPr lang="en-BR" sz="1600" dirty="0"/>
          </a:p>
        </p:txBody>
      </p:sp>
    </p:spTree>
    <p:extLst>
      <p:ext uri="{BB962C8B-B14F-4D97-AF65-F5344CB8AC3E}">
        <p14:creationId xmlns:p14="http://schemas.microsoft.com/office/powerpoint/2010/main" val="17587803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78842" y="1170790"/>
            <a:ext cx="5999995" cy="5425465"/>
          </a:xfrm>
          <a:prstGeom prst="rect">
            <a:avLst/>
          </a:prstGeom>
        </p:spPr>
      </p:pic>
      <p:sp>
        <p:nvSpPr>
          <p:cNvPr id="2" name="Titre 1"/>
          <p:cNvSpPr>
            <a:spLocks noGrp="1"/>
          </p:cNvSpPr>
          <p:nvPr>
            <p:ph type="title"/>
          </p:nvPr>
        </p:nvSpPr>
        <p:spPr/>
        <p:txBody>
          <a:bodyPr/>
          <a:lstStyle/>
          <a:p>
            <a:r>
              <a:rPr lang="en-GB" sz="2400" dirty="0"/>
              <a:t>INDICATORS</a:t>
            </a:r>
          </a:p>
        </p:txBody>
      </p:sp>
      <p:sp>
        <p:nvSpPr>
          <p:cNvPr id="3" name="Espace réservé du contenu 2"/>
          <p:cNvSpPr>
            <a:spLocks noGrp="1"/>
          </p:cNvSpPr>
          <p:nvPr>
            <p:ph sz="quarter" idx="10"/>
          </p:nvPr>
        </p:nvSpPr>
        <p:spPr>
          <a:xfrm>
            <a:off x="407988" y="2130004"/>
            <a:ext cx="2994635" cy="1368425"/>
          </a:xfrm>
          <a:prstGeom prst="rect">
            <a:avLst/>
          </a:prstGeom>
        </p:spPr>
        <p:txBody>
          <a:bodyPr>
            <a:normAutofit fontScale="92500"/>
          </a:bodyPr>
          <a:lstStyle/>
          <a:p>
            <a:pPr>
              <a:lnSpc>
                <a:spcPct val="132000"/>
              </a:lnSpc>
            </a:pPr>
            <a:r>
              <a:rPr lang="en-US" sz="2000" dirty="0">
                <a:cs typeface="Calibri" panose="020F0502020204030204" pitchFamily="34" charset="0"/>
              </a:rPr>
              <a:t>GEP index: 13 indicators</a:t>
            </a:r>
          </a:p>
          <a:p>
            <a:pPr>
              <a:lnSpc>
                <a:spcPct val="132000"/>
              </a:lnSpc>
            </a:pPr>
            <a:endParaRPr lang="en-US" sz="2000" dirty="0">
              <a:cs typeface="Calibri" panose="020F0502020204030204" pitchFamily="34" charset="0"/>
            </a:endParaRPr>
          </a:p>
          <a:p>
            <a:pPr>
              <a:lnSpc>
                <a:spcPct val="132000"/>
              </a:lnSpc>
            </a:pPr>
            <a:r>
              <a:rPr lang="en-US" sz="2000" dirty="0">
                <a:cs typeface="Calibri" panose="020F0502020204030204" pitchFamily="34" charset="0"/>
              </a:rPr>
              <a:t>Dashboard: six indicators</a:t>
            </a:r>
          </a:p>
        </p:txBody>
      </p:sp>
      <p:sp>
        <p:nvSpPr>
          <p:cNvPr id="8" name="TextBox 7">
            <a:extLst>
              <a:ext uri="{FF2B5EF4-FFF2-40B4-BE49-F238E27FC236}">
                <a16:creationId xmlns:a16="http://schemas.microsoft.com/office/drawing/2014/main" id="{3B9A1C32-800F-4BDD-817A-245210D2A43E}"/>
              </a:ext>
            </a:extLst>
          </p:cNvPr>
          <p:cNvSpPr txBox="1"/>
          <p:nvPr/>
        </p:nvSpPr>
        <p:spPr>
          <a:xfrm>
            <a:off x="321204" y="5441318"/>
            <a:ext cx="4067908" cy="276999"/>
          </a:xfrm>
          <a:prstGeom prst="rect">
            <a:avLst/>
          </a:prstGeom>
          <a:noFill/>
        </p:spPr>
        <p:txBody>
          <a:bodyPr wrap="square" rtlCol="0">
            <a:spAutoFit/>
          </a:bodyPr>
          <a:lstStyle/>
          <a:p>
            <a:r>
              <a:rPr lang="en-CA" sz="1200" dirty="0"/>
              <a:t>Source: PAGE, 2017</a:t>
            </a:r>
          </a:p>
        </p:txBody>
      </p:sp>
      <p:sp>
        <p:nvSpPr>
          <p:cNvPr id="9" name="Date Placeholder 3">
            <a:extLst>
              <a:ext uri="{FF2B5EF4-FFF2-40B4-BE49-F238E27FC236}">
                <a16:creationId xmlns:a16="http://schemas.microsoft.com/office/drawing/2014/main" id="{AAA84BB4-5DFC-1846-A3B8-2236F07DA606}"/>
              </a:ext>
            </a:extLst>
          </p:cNvPr>
          <p:cNvSpPr>
            <a:spLocks noGrp="1"/>
          </p:cNvSpPr>
          <p:nvPr>
            <p:ph type="dt" sz="half" idx="11"/>
          </p:nvPr>
        </p:nvSpPr>
        <p:spPr>
          <a:xfrm>
            <a:off x="418068" y="6356350"/>
            <a:ext cx="3664075" cy="365125"/>
          </a:xfrm>
        </p:spPr>
        <p:txBody>
          <a:bodyPr/>
          <a:lstStyle/>
          <a:p>
            <a:r>
              <a:rPr lang="en-US" sz="1100" dirty="0"/>
              <a:t>Module 2, Section 6: The GEP Measurement Framework</a:t>
            </a:r>
            <a:endParaRPr lang="en-US" sz="1050" noProof="0" dirty="0"/>
          </a:p>
        </p:txBody>
      </p:sp>
      <p:sp>
        <p:nvSpPr>
          <p:cNvPr id="10" name="Slide Number Placeholder 4">
            <a:extLst>
              <a:ext uri="{FF2B5EF4-FFF2-40B4-BE49-F238E27FC236}">
                <a16:creationId xmlns:a16="http://schemas.microsoft.com/office/drawing/2014/main" id="{D0911466-9858-AD4D-8B03-281F9060F4A1}"/>
              </a:ext>
            </a:extLst>
          </p:cNvPr>
          <p:cNvSpPr txBox="1">
            <a:spLocks/>
          </p:cNvSpPr>
          <p:nvPr/>
        </p:nvSpPr>
        <p:spPr>
          <a:xfrm>
            <a:off x="11509065" y="6353687"/>
            <a:ext cx="309322" cy="365125"/>
          </a:xfrm>
          <a:prstGeom prst="rect">
            <a:avLst/>
          </a:prstGeom>
        </p:spPr>
        <p:txBody>
          <a:bodyPr vert="horz" lIns="90000" tIns="45720" rIns="0" bIns="45720" rtlCol="0" anchor="ctr"/>
          <a:lstStyle>
            <a:defPPr>
              <a:defRPr lang="de-DE"/>
            </a:defPPr>
            <a:lvl1pPr marL="0" algn="r" defTabSz="914400" rtl="0" eaLnBrk="1" latinLnBrk="0" hangingPunct="1">
              <a:defRPr sz="1200" kern="1200">
                <a:solidFill>
                  <a:srgbClr val="71A5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059D9C-83B2-9046-9FF6-87A09DB9F967}" type="slidenum">
              <a:rPr lang="en-US" sz="1100" smtClean="0"/>
              <a:pPr/>
              <a:t>58</a:t>
            </a:fld>
            <a:endParaRPr lang="en-US" sz="1100" dirty="0"/>
          </a:p>
        </p:txBody>
      </p:sp>
      <p:sp>
        <p:nvSpPr>
          <p:cNvPr id="5" name="Rectangle 4">
            <a:extLst>
              <a:ext uri="{FF2B5EF4-FFF2-40B4-BE49-F238E27FC236}">
                <a16:creationId xmlns:a16="http://schemas.microsoft.com/office/drawing/2014/main" id="{FD6E7A19-5D60-6843-BBD8-9A593A810DAF}"/>
              </a:ext>
            </a:extLst>
          </p:cNvPr>
          <p:cNvSpPr/>
          <p:nvPr/>
        </p:nvSpPr>
        <p:spPr>
          <a:xfrm>
            <a:off x="321204" y="4687775"/>
            <a:ext cx="3865685" cy="584775"/>
          </a:xfrm>
          <a:prstGeom prst="rect">
            <a:avLst/>
          </a:prstGeom>
        </p:spPr>
        <p:txBody>
          <a:bodyPr wrap="square">
            <a:spAutoFit/>
          </a:bodyPr>
          <a:lstStyle/>
          <a:p>
            <a:r>
              <a:rPr lang="en-US" sz="1600" dirty="0"/>
              <a:t>The Green Economy Progress Measurement Framework’s parts.</a:t>
            </a:r>
            <a:endParaRPr lang="en-BR" sz="1600" dirty="0"/>
          </a:p>
        </p:txBody>
      </p:sp>
    </p:spTree>
    <p:extLst>
      <p:ext uri="{BB962C8B-B14F-4D97-AF65-F5344CB8AC3E}">
        <p14:creationId xmlns:p14="http://schemas.microsoft.com/office/powerpoint/2010/main" val="41468156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ea typeface="Microsoft Sans Serif" panose="020B0604020202020204" pitchFamily="34" charset="0"/>
              </a:rPr>
              <a:t>MAPPING INDICATORS WITH SDGS</a:t>
            </a:r>
          </a:p>
        </p:txBody>
      </p:sp>
      <p:sp>
        <p:nvSpPr>
          <p:cNvPr id="9" name="TextBox 8">
            <a:extLst>
              <a:ext uri="{FF2B5EF4-FFF2-40B4-BE49-F238E27FC236}">
                <a16:creationId xmlns:a16="http://schemas.microsoft.com/office/drawing/2014/main" id="{81ECC985-1EB2-4DCA-9A7B-8219693DD130}"/>
              </a:ext>
            </a:extLst>
          </p:cNvPr>
          <p:cNvSpPr txBox="1"/>
          <p:nvPr/>
        </p:nvSpPr>
        <p:spPr>
          <a:xfrm>
            <a:off x="3363647" y="5656001"/>
            <a:ext cx="1599925" cy="276999"/>
          </a:xfrm>
          <a:prstGeom prst="rect">
            <a:avLst/>
          </a:prstGeom>
          <a:noFill/>
        </p:spPr>
        <p:txBody>
          <a:bodyPr wrap="none" rtlCol="0">
            <a:spAutoFit/>
          </a:bodyPr>
          <a:lstStyle/>
          <a:p>
            <a:r>
              <a:rPr lang="en-CA" sz="1200" dirty="0"/>
              <a:t>Source: PAGE, 2017</a:t>
            </a:r>
          </a:p>
        </p:txBody>
      </p:sp>
      <p:sp>
        <p:nvSpPr>
          <p:cNvPr id="10" name="Date Placeholder 3">
            <a:extLst>
              <a:ext uri="{FF2B5EF4-FFF2-40B4-BE49-F238E27FC236}">
                <a16:creationId xmlns:a16="http://schemas.microsoft.com/office/drawing/2014/main" id="{896D2FE6-9B4C-1C43-B51A-546F5B693E7F}"/>
              </a:ext>
            </a:extLst>
          </p:cNvPr>
          <p:cNvSpPr>
            <a:spLocks noGrp="1"/>
          </p:cNvSpPr>
          <p:nvPr>
            <p:ph type="dt" sz="half" idx="11"/>
          </p:nvPr>
        </p:nvSpPr>
        <p:spPr>
          <a:xfrm>
            <a:off x="418068" y="6356350"/>
            <a:ext cx="3664075" cy="365125"/>
          </a:xfrm>
        </p:spPr>
        <p:txBody>
          <a:bodyPr/>
          <a:lstStyle/>
          <a:p>
            <a:r>
              <a:rPr lang="en-US" sz="1100" dirty="0"/>
              <a:t>Module 2, Section 6: The GEP Measurement Framework</a:t>
            </a:r>
            <a:endParaRPr lang="en-US" sz="1050" noProof="0" dirty="0"/>
          </a:p>
        </p:txBody>
      </p:sp>
      <p:sp>
        <p:nvSpPr>
          <p:cNvPr id="11" name="Slide Number Placeholder 4">
            <a:extLst>
              <a:ext uri="{FF2B5EF4-FFF2-40B4-BE49-F238E27FC236}">
                <a16:creationId xmlns:a16="http://schemas.microsoft.com/office/drawing/2014/main" id="{C654E71B-F865-7B4F-B169-17E18B6432C9}"/>
              </a:ext>
            </a:extLst>
          </p:cNvPr>
          <p:cNvSpPr txBox="1">
            <a:spLocks/>
          </p:cNvSpPr>
          <p:nvPr/>
        </p:nvSpPr>
        <p:spPr>
          <a:xfrm>
            <a:off x="11509065" y="6353687"/>
            <a:ext cx="309322" cy="365125"/>
          </a:xfrm>
          <a:prstGeom prst="rect">
            <a:avLst/>
          </a:prstGeom>
        </p:spPr>
        <p:txBody>
          <a:bodyPr vert="horz" lIns="90000" tIns="45720" rIns="0" bIns="45720" rtlCol="0" anchor="ctr"/>
          <a:lstStyle>
            <a:defPPr>
              <a:defRPr lang="de-DE"/>
            </a:defPPr>
            <a:lvl1pPr marL="0" algn="r" defTabSz="914400" rtl="0" eaLnBrk="1" latinLnBrk="0" hangingPunct="1">
              <a:defRPr sz="1200" kern="1200">
                <a:solidFill>
                  <a:srgbClr val="71A5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059D9C-83B2-9046-9FF6-87A09DB9F967}" type="slidenum">
              <a:rPr lang="en-US" sz="1100" smtClean="0"/>
              <a:pPr/>
              <a:t>59</a:t>
            </a:fld>
            <a:endParaRPr lang="en-US" sz="1100" dirty="0"/>
          </a:p>
        </p:txBody>
      </p:sp>
      <p:pic>
        <p:nvPicPr>
          <p:cNvPr id="12" name="Picture 11">
            <a:extLst>
              <a:ext uri="{FF2B5EF4-FFF2-40B4-BE49-F238E27FC236}">
                <a16:creationId xmlns:a16="http://schemas.microsoft.com/office/drawing/2014/main" id="{777714ED-9435-664E-8868-EEDA9AE4D4F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26343" y="1878885"/>
            <a:ext cx="8237383" cy="3649184"/>
          </a:xfrm>
          <a:prstGeom prst="rect">
            <a:avLst/>
          </a:prstGeom>
        </p:spPr>
      </p:pic>
      <p:sp>
        <p:nvSpPr>
          <p:cNvPr id="3" name="TextBox 2">
            <a:extLst>
              <a:ext uri="{FF2B5EF4-FFF2-40B4-BE49-F238E27FC236}">
                <a16:creationId xmlns:a16="http://schemas.microsoft.com/office/drawing/2014/main" id="{57938520-36C4-4945-A61F-B756A8D9348C}"/>
              </a:ext>
            </a:extLst>
          </p:cNvPr>
          <p:cNvSpPr txBox="1"/>
          <p:nvPr/>
        </p:nvSpPr>
        <p:spPr>
          <a:xfrm>
            <a:off x="3474739" y="2129735"/>
            <a:ext cx="4078387" cy="492443"/>
          </a:xfrm>
          <a:prstGeom prst="rect">
            <a:avLst/>
          </a:prstGeom>
          <a:solidFill>
            <a:schemeClr val="bg1"/>
          </a:solidFill>
        </p:spPr>
        <p:txBody>
          <a:bodyPr wrap="square" rtlCol="0">
            <a:spAutoFit/>
          </a:bodyPr>
          <a:lstStyle/>
          <a:p>
            <a:r>
              <a:rPr lang="en-BR" sz="1400" b="1" dirty="0"/>
              <a:t>Green Trade</a:t>
            </a:r>
          </a:p>
          <a:p>
            <a:r>
              <a:rPr lang="en-BR" sz="1200" dirty="0"/>
              <a:t>Export of environmental goods (% of total export)</a:t>
            </a:r>
          </a:p>
        </p:txBody>
      </p:sp>
      <p:sp>
        <p:nvSpPr>
          <p:cNvPr id="8" name="TextBox 7">
            <a:extLst>
              <a:ext uri="{FF2B5EF4-FFF2-40B4-BE49-F238E27FC236}">
                <a16:creationId xmlns:a16="http://schemas.microsoft.com/office/drawing/2014/main" id="{523A64F3-880A-AB42-8FB6-1F82463C8F72}"/>
              </a:ext>
            </a:extLst>
          </p:cNvPr>
          <p:cNvSpPr txBox="1"/>
          <p:nvPr/>
        </p:nvSpPr>
        <p:spPr>
          <a:xfrm>
            <a:off x="3466647" y="2932884"/>
            <a:ext cx="4078387" cy="677108"/>
          </a:xfrm>
          <a:prstGeom prst="rect">
            <a:avLst/>
          </a:prstGeom>
          <a:solidFill>
            <a:schemeClr val="bg1"/>
          </a:solidFill>
        </p:spPr>
        <p:txBody>
          <a:bodyPr wrap="square" rtlCol="0">
            <a:spAutoFit/>
          </a:bodyPr>
          <a:lstStyle/>
          <a:p>
            <a:r>
              <a:rPr lang="en-BR" sz="1400" b="1" dirty="0"/>
              <a:t>Environmental Patents</a:t>
            </a:r>
          </a:p>
          <a:p>
            <a:r>
              <a:rPr lang="en-BR" sz="1200" dirty="0"/>
              <a:t>Measure of green technology innovation</a:t>
            </a:r>
          </a:p>
          <a:p>
            <a:r>
              <a:rPr lang="en-BR" sz="1200" dirty="0"/>
              <a:t>(% of total patents)</a:t>
            </a:r>
          </a:p>
        </p:txBody>
      </p:sp>
      <p:sp>
        <p:nvSpPr>
          <p:cNvPr id="13" name="TextBox 12">
            <a:extLst>
              <a:ext uri="{FF2B5EF4-FFF2-40B4-BE49-F238E27FC236}">
                <a16:creationId xmlns:a16="http://schemas.microsoft.com/office/drawing/2014/main" id="{21BBA469-A2CE-4E44-A69C-B3E32683A298}"/>
              </a:ext>
            </a:extLst>
          </p:cNvPr>
          <p:cNvSpPr txBox="1"/>
          <p:nvPr/>
        </p:nvSpPr>
        <p:spPr>
          <a:xfrm>
            <a:off x="3474739" y="3831099"/>
            <a:ext cx="4078387" cy="677108"/>
          </a:xfrm>
          <a:prstGeom prst="rect">
            <a:avLst/>
          </a:prstGeom>
          <a:solidFill>
            <a:schemeClr val="bg1"/>
          </a:solidFill>
        </p:spPr>
        <p:txBody>
          <a:bodyPr wrap="square" rtlCol="0">
            <a:spAutoFit/>
          </a:bodyPr>
          <a:lstStyle/>
          <a:p>
            <a:r>
              <a:rPr lang="en-BR" sz="1400" b="1" dirty="0"/>
              <a:t>Renewable Energy</a:t>
            </a:r>
          </a:p>
          <a:p>
            <a:r>
              <a:rPr lang="en-BR" sz="1200" dirty="0"/>
              <a:t>Share of renewable energy supply </a:t>
            </a:r>
          </a:p>
          <a:p>
            <a:r>
              <a:rPr lang="en-BR" sz="1200" dirty="0"/>
              <a:t>(of total energy supply)</a:t>
            </a:r>
          </a:p>
        </p:txBody>
      </p:sp>
      <p:sp>
        <p:nvSpPr>
          <p:cNvPr id="14" name="TextBox 13">
            <a:extLst>
              <a:ext uri="{FF2B5EF4-FFF2-40B4-BE49-F238E27FC236}">
                <a16:creationId xmlns:a16="http://schemas.microsoft.com/office/drawing/2014/main" id="{C310EB1B-3A14-4E47-A92E-38F527E46013}"/>
              </a:ext>
            </a:extLst>
          </p:cNvPr>
          <p:cNvSpPr txBox="1"/>
          <p:nvPr/>
        </p:nvSpPr>
        <p:spPr>
          <a:xfrm>
            <a:off x="3474739" y="4822479"/>
            <a:ext cx="4078387" cy="492443"/>
          </a:xfrm>
          <a:prstGeom prst="rect">
            <a:avLst/>
          </a:prstGeom>
          <a:solidFill>
            <a:schemeClr val="bg1"/>
          </a:solidFill>
        </p:spPr>
        <p:txBody>
          <a:bodyPr wrap="square" rtlCol="0">
            <a:spAutoFit/>
          </a:bodyPr>
          <a:lstStyle/>
          <a:p>
            <a:r>
              <a:rPr lang="en-BR" sz="1400" b="1" dirty="0"/>
              <a:t>Energy Use</a:t>
            </a:r>
          </a:p>
          <a:p>
            <a:r>
              <a:rPr lang="en-BR" sz="1200" dirty="0"/>
              <a:t>Energy use (kg of oil equivalent) per USD 1,000 GPD</a:t>
            </a:r>
          </a:p>
        </p:txBody>
      </p:sp>
    </p:spTree>
    <p:extLst>
      <p:ext uri="{BB962C8B-B14F-4D97-AF65-F5344CB8AC3E}">
        <p14:creationId xmlns:p14="http://schemas.microsoft.com/office/powerpoint/2010/main" val="3899018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a:spLocks noGrp="1"/>
          </p:cNvSpPr>
          <p:nvPr>
            <p:ph type="title"/>
          </p:nvPr>
        </p:nvSpPr>
        <p:spPr>
          <a:xfrm>
            <a:off x="407988" y="1063498"/>
            <a:ext cx="11412537" cy="1070101"/>
          </a:xfrm>
        </p:spPr>
        <p:txBody>
          <a:bodyPr>
            <a:normAutofit/>
          </a:bodyPr>
          <a:lstStyle/>
          <a:p>
            <a:r>
              <a:rPr lang="en-US" sz="2400" dirty="0"/>
              <a:t>POLICYMAKING AND INDICATORS</a:t>
            </a:r>
          </a:p>
        </p:txBody>
      </p:sp>
      <p:sp>
        <p:nvSpPr>
          <p:cNvPr id="3" name="Segnaposto contenuto 2"/>
          <p:cNvSpPr>
            <a:spLocks noGrp="1"/>
          </p:cNvSpPr>
          <p:nvPr>
            <p:ph sz="quarter" idx="10"/>
          </p:nvPr>
        </p:nvSpPr>
        <p:spPr>
          <a:xfrm>
            <a:off x="407988" y="1468988"/>
            <a:ext cx="7655356" cy="5519203"/>
          </a:xfrm>
          <a:prstGeom prst="rect">
            <a:avLst/>
          </a:prstGeom>
        </p:spPr>
        <p:txBody>
          <a:bodyPr>
            <a:normAutofit/>
          </a:bodyPr>
          <a:lstStyle/>
          <a:p>
            <a:pPr marL="0" indent="0">
              <a:lnSpc>
                <a:spcPct val="100000"/>
              </a:lnSpc>
              <a:buNone/>
            </a:pPr>
            <a:r>
              <a:rPr lang="en-GB" sz="1800" dirty="0"/>
              <a:t>Indicators are needed in all phases of the policy cycle, in particular:</a:t>
            </a:r>
          </a:p>
          <a:p>
            <a:pPr marL="0" indent="0">
              <a:lnSpc>
                <a:spcPct val="100000"/>
              </a:lnSpc>
              <a:buNone/>
            </a:pPr>
            <a:endParaRPr lang="en-GB" sz="1800" dirty="0"/>
          </a:p>
          <a:p>
            <a:pPr marL="0" indent="0">
              <a:lnSpc>
                <a:spcPct val="100000"/>
              </a:lnSpc>
              <a:buNone/>
            </a:pPr>
            <a:endParaRPr lang="en-GB" sz="1800" dirty="0"/>
          </a:p>
          <a:p>
            <a:pPr marL="514350" indent="-514350" algn="just">
              <a:lnSpc>
                <a:spcPct val="80000"/>
              </a:lnSpc>
              <a:buSzPct val="100000"/>
              <a:buFont typeface="+mj-lt"/>
              <a:buAutoNum type="arabicPeriod"/>
            </a:pPr>
            <a:r>
              <a:rPr lang="en-GB" sz="1800" b="1" dirty="0"/>
              <a:t>Issue Identification</a:t>
            </a:r>
          </a:p>
          <a:p>
            <a:pPr marL="514350" indent="-514350" algn="just">
              <a:lnSpc>
                <a:spcPct val="80000"/>
              </a:lnSpc>
              <a:buSzPct val="100000"/>
              <a:buFont typeface="+mj-lt"/>
              <a:buAutoNum type="arabicPeriod"/>
            </a:pPr>
            <a:endParaRPr lang="en-GB" sz="1800" b="1" dirty="0"/>
          </a:p>
          <a:p>
            <a:pPr indent="0" algn="just">
              <a:lnSpc>
                <a:spcPct val="80000"/>
              </a:lnSpc>
              <a:buSzPct val="100000"/>
              <a:buNone/>
            </a:pPr>
            <a:r>
              <a:rPr lang="en-GB" sz="1800" dirty="0"/>
              <a:t>        </a:t>
            </a:r>
            <a:r>
              <a:rPr lang="en-GB" sz="1600" dirty="0"/>
              <a:t>Environmental issues and targets</a:t>
            </a:r>
          </a:p>
          <a:p>
            <a:pPr marL="914400" lvl="1" indent="-514350" algn="just">
              <a:lnSpc>
                <a:spcPct val="80000"/>
              </a:lnSpc>
            </a:pPr>
            <a:endParaRPr lang="en-GB" dirty="0"/>
          </a:p>
          <a:p>
            <a:pPr marL="514350" indent="-514350" algn="just">
              <a:lnSpc>
                <a:spcPct val="100000"/>
              </a:lnSpc>
              <a:buSzPct val="100000"/>
              <a:buFont typeface="+mj-lt"/>
              <a:buAutoNum type="arabicPeriod" startAt="2"/>
            </a:pPr>
            <a:r>
              <a:rPr lang="en-GB" sz="1800" b="1" dirty="0"/>
              <a:t>Policy Formulation</a:t>
            </a:r>
          </a:p>
          <a:p>
            <a:pPr indent="0" algn="just">
              <a:lnSpc>
                <a:spcPct val="80000"/>
              </a:lnSpc>
              <a:buSzPct val="100000"/>
              <a:buNone/>
            </a:pPr>
            <a:endParaRPr lang="en-GB" sz="1800" dirty="0"/>
          </a:p>
          <a:p>
            <a:pPr indent="0" algn="just">
              <a:lnSpc>
                <a:spcPct val="80000"/>
              </a:lnSpc>
              <a:buSzPct val="100000"/>
              <a:buNone/>
            </a:pPr>
            <a:r>
              <a:rPr lang="en-GB" sz="1800" dirty="0"/>
              <a:t>        </a:t>
            </a:r>
            <a:r>
              <a:rPr lang="en-GB" sz="1600" dirty="0"/>
              <a:t>Policy interventions, costs and effectiveness</a:t>
            </a:r>
            <a:endParaRPr lang="en-GB" sz="1600" b="1" dirty="0"/>
          </a:p>
          <a:p>
            <a:pPr marL="514350" indent="-514350" algn="just">
              <a:lnSpc>
                <a:spcPct val="80000"/>
              </a:lnSpc>
              <a:buSzPct val="100000"/>
              <a:buFont typeface="+mj-lt"/>
              <a:buAutoNum type="arabicPeriod" startAt="2"/>
            </a:pPr>
            <a:endParaRPr lang="en-GB" sz="1800" b="1" dirty="0"/>
          </a:p>
          <a:p>
            <a:pPr marL="514350" indent="-514350" algn="just">
              <a:lnSpc>
                <a:spcPct val="100000"/>
              </a:lnSpc>
              <a:buSzPct val="100000"/>
              <a:buFont typeface="+mj-lt"/>
              <a:buAutoNum type="arabicPeriod" startAt="3"/>
            </a:pPr>
            <a:r>
              <a:rPr lang="en-GB" sz="1800" b="1" dirty="0"/>
              <a:t>Policy Assessment</a:t>
            </a:r>
          </a:p>
          <a:p>
            <a:pPr indent="0" algn="just">
              <a:lnSpc>
                <a:spcPct val="80000"/>
              </a:lnSpc>
              <a:buSzPct val="100000"/>
              <a:buNone/>
            </a:pPr>
            <a:endParaRPr lang="en-GB" sz="1800" b="1" dirty="0"/>
          </a:p>
          <a:p>
            <a:pPr indent="0" algn="just">
              <a:lnSpc>
                <a:spcPct val="80000"/>
              </a:lnSpc>
              <a:buSzPct val="100000"/>
              <a:buNone/>
            </a:pPr>
            <a:r>
              <a:rPr lang="en-GB" sz="1600" dirty="0"/>
              <a:t>         Expected policy impacts across sectors and actors</a:t>
            </a:r>
          </a:p>
          <a:p>
            <a:pPr marL="914400" lvl="1" indent="-514350" algn="just">
              <a:lnSpc>
                <a:spcPct val="80000"/>
              </a:lnSpc>
            </a:pPr>
            <a:endParaRPr lang="en-GB" b="1" dirty="0"/>
          </a:p>
          <a:p>
            <a:pPr marL="514350" indent="-514350" algn="just">
              <a:lnSpc>
                <a:spcPct val="100000"/>
              </a:lnSpc>
              <a:buSzPct val="100000"/>
              <a:buFont typeface="+mj-lt"/>
              <a:buAutoNum type="arabicPeriod" startAt="4"/>
            </a:pPr>
            <a:r>
              <a:rPr lang="en-GB" sz="1800" b="1" dirty="0"/>
              <a:t>Policy Monitoring &amp; Evaluation</a:t>
            </a:r>
          </a:p>
          <a:p>
            <a:pPr indent="0" algn="just">
              <a:lnSpc>
                <a:spcPct val="80000"/>
              </a:lnSpc>
              <a:buSzPct val="100000"/>
              <a:buNone/>
            </a:pPr>
            <a:endParaRPr lang="en-GB" sz="1800" b="1" dirty="0"/>
          </a:p>
          <a:p>
            <a:pPr indent="0" algn="just">
              <a:lnSpc>
                <a:spcPct val="80000"/>
              </a:lnSpc>
              <a:buSzPct val="100000"/>
              <a:buNone/>
            </a:pPr>
            <a:r>
              <a:rPr lang="en-GB" sz="1800" b="1" dirty="0"/>
              <a:t>        </a:t>
            </a:r>
            <a:r>
              <a:rPr lang="en-GB" sz="1600" dirty="0"/>
              <a:t>Actual impacts on well-being and equity</a:t>
            </a:r>
          </a:p>
        </p:txBody>
      </p:sp>
      <p:pic>
        <p:nvPicPr>
          <p:cNvPr id="5" name="Picture 4">
            <a:extLst>
              <a:ext uri="{FF2B5EF4-FFF2-40B4-BE49-F238E27FC236}">
                <a16:creationId xmlns:a16="http://schemas.microsoft.com/office/drawing/2014/main" id="{F1A037F0-41D1-46A8-99BB-BE049D0F2C9D}"/>
              </a:ext>
            </a:extLst>
          </p:cNvPr>
          <p:cNvPicPr>
            <a:picLocks noChangeAspect="1"/>
          </p:cNvPicPr>
          <p:nvPr/>
        </p:nvPicPr>
        <p:blipFill>
          <a:blip r:embed="rId3"/>
          <a:stretch>
            <a:fillRect/>
          </a:stretch>
        </p:blipFill>
        <p:spPr>
          <a:xfrm>
            <a:off x="8171416" y="1745677"/>
            <a:ext cx="3647450" cy="4216556"/>
          </a:xfrm>
          <a:prstGeom prst="rect">
            <a:avLst/>
          </a:prstGeom>
          <a:ln>
            <a:solidFill>
              <a:schemeClr val="tx1"/>
            </a:solidFill>
          </a:ln>
        </p:spPr>
      </p:pic>
      <p:sp>
        <p:nvSpPr>
          <p:cNvPr id="7" name="TextBox 6"/>
          <p:cNvSpPr txBox="1"/>
          <p:nvPr/>
        </p:nvSpPr>
        <p:spPr>
          <a:xfrm>
            <a:off x="10347563" y="6035510"/>
            <a:ext cx="1589922" cy="276999"/>
          </a:xfrm>
          <a:prstGeom prst="rect">
            <a:avLst/>
          </a:prstGeom>
          <a:noFill/>
        </p:spPr>
        <p:txBody>
          <a:bodyPr wrap="none" rtlCol="0">
            <a:spAutoFit/>
          </a:bodyPr>
          <a:lstStyle/>
          <a:p>
            <a:r>
              <a:rPr lang="en-US" sz="1200" dirty="0"/>
              <a:t>Source: UNEP, 2014</a:t>
            </a:r>
          </a:p>
        </p:txBody>
      </p:sp>
      <p:sp>
        <p:nvSpPr>
          <p:cNvPr id="8" name="Slide Number Placeholder 4">
            <a:extLst>
              <a:ext uri="{FF2B5EF4-FFF2-40B4-BE49-F238E27FC236}">
                <a16:creationId xmlns:a16="http://schemas.microsoft.com/office/drawing/2014/main" id="{51BAD9CD-7416-1F44-A29D-4EBA269729FF}"/>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6</a:t>
            </a:fld>
            <a:endParaRPr lang="en-US" sz="1100" noProof="0" dirty="0"/>
          </a:p>
        </p:txBody>
      </p:sp>
      <p:sp>
        <p:nvSpPr>
          <p:cNvPr id="9" name="Date Placeholder 3">
            <a:extLst>
              <a:ext uri="{FF2B5EF4-FFF2-40B4-BE49-F238E27FC236}">
                <a16:creationId xmlns:a16="http://schemas.microsoft.com/office/drawing/2014/main" id="{EE82056E-8DC1-B84F-A589-8A174BB0639A}"/>
              </a:ext>
            </a:extLst>
          </p:cNvPr>
          <p:cNvSpPr>
            <a:spLocks noGrp="1"/>
          </p:cNvSpPr>
          <p:nvPr>
            <p:ph type="dt" sz="half" idx="11"/>
          </p:nvPr>
        </p:nvSpPr>
        <p:spPr>
          <a:xfrm>
            <a:off x="418068" y="6356350"/>
            <a:ext cx="3664075" cy="365125"/>
          </a:xfrm>
        </p:spPr>
        <p:txBody>
          <a:bodyPr/>
          <a:lstStyle/>
          <a:p>
            <a:r>
              <a:rPr lang="en-US" sz="1100" dirty="0"/>
              <a:t>Module 2, Section 1: Introduction to IGE Indicators</a:t>
            </a:r>
            <a:endParaRPr lang="en-US" sz="1050" noProof="0" dirty="0"/>
          </a:p>
        </p:txBody>
      </p:sp>
    </p:spTree>
    <p:extLst>
      <p:ext uri="{BB962C8B-B14F-4D97-AF65-F5344CB8AC3E}">
        <p14:creationId xmlns:p14="http://schemas.microsoft.com/office/powerpoint/2010/main" val="21384208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ea typeface="Microsoft Sans Serif" panose="020B0604020202020204" pitchFamily="34" charset="0"/>
              </a:rPr>
              <a:t>MAPPING INDICATORS WITH SDGS</a:t>
            </a:r>
          </a:p>
        </p:txBody>
      </p:sp>
      <p:sp>
        <p:nvSpPr>
          <p:cNvPr id="9" name="TextBox 8">
            <a:extLst>
              <a:ext uri="{FF2B5EF4-FFF2-40B4-BE49-F238E27FC236}">
                <a16:creationId xmlns:a16="http://schemas.microsoft.com/office/drawing/2014/main" id="{81ECC985-1EB2-4DCA-9A7B-8219693DD130}"/>
              </a:ext>
            </a:extLst>
          </p:cNvPr>
          <p:cNvSpPr txBox="1"/>
          <p:nvPr/>
        </p:nvSpPr>
        <p:spPr>
          <a:xfrm>
            <a:off x="3362947" y="5656001"/>
            <a:ext cx="1599925" cy="276999"/>
          </a:xfrm>
          <a:prstGeom prst="rect">
            <a:avLst/>
          </a:prstGeom>
          <a:noFill/>
        </p:spPr>
        <p:txBody>
          <a:bodyPr wrap="none" rtlCol="0">
            <a:spAutoFit/>
          </a:bodyPr>
          <a:lstStyle/>
          <a:p>
            <a:r>
              <a:rPr lang="en-CA" sz="1200" dirty="0"/>
              <a:t>Source: PAGE, 2017</a:t>
            </a:r>
          </a:p>
        </p:txBody>
      </p:sp>
      <p:sp>
        <p:nvSpPr>
          <p:cNvPr id="10" name="Date Placeholder 3">
            <a:extLst>
              <a:ext uri="{FF2B5EF4-FFF2-40B4-BE49-F238E27FC236}">
                <a16:creationId xmlns:a16="http://schemas.microsoft.com/office/drawing/2014/main" id="{896D2FE6-9B4C-1C43-B51A-546F5B693E7F}"/>
              </a:ext>
            </a:extLst>
          </p:cNvPr>
          <p:cNvSpPr>
            <a:spLocks noGrp="1"/>
          </p:cNvSpPr>
          <p:nvPr>
            <p:ph type="dt" sz="half" idx="11"/>
          </p:nvPr>
        </p:nvSpPr>
        <p:spPr>
          <a:xfrm>
            <a:off x="418068" y="6356350"/>
            <a:ext cx="3664075" cy="365125"/>
          </a:xfrm>
        </p:spPr>
        <p:txBody>
          <a:bodyPr/>
          <a:lstStyle/>
          <a:p>
            <a:r>
              <a:rPr lang="en-US" sz="1100" dirty="0"/>
              <a:t>Module 2, Section 6: The GEP Measurement Framework</a:t>
            </a:r>
            <a:endParaRPr lang="en-US" sz="1050" noProof="0" dirty="0"/>
          </a:p>
        </p:txBody>
      </p:sp>
      <p:sp>
        <p:nvSpPr>
          <p:cNvPr id="11" name="Slide Number Placeholder 4">
            <a:extLst>
              <a:ext uri="{FF2B5EF4-FFF2-40B4-BE49-F238E27FC236}">
                <a16:creationId xmlns:a16="http://schemas.microsoft.com/office/drawing/2014/main" id="{C654E71B-F865-7B4F-B169-17E18B6432C9}"/>
              </a:ext>
            </a:extLst>
          </p:cNvPr>
          <p:cNvSpPr txBox="1">
            <a:spLocks/>
          </p:cNvSpPr>
          <p:nvPr/>
        </p:nvSpPr>
        <p:spPr>
          <a:xfrm>
            <a:off x="11509065" y="6353687"/>
            <a:ext cx="309322" cy="365125"/>
          </a:xfrm>
          <a:prstGeom prst="rect">
            <a:avLst/>
          </a:prstGeom>
        </p:spPr>
        <p:txBody>
          <a:bodyPr vert="horz" lIns="90000" tIns="45720" rIns="0" bIns="45720" rtlCol="0" anchor="ctr"/>
          <a:lstStyle>
            <a:defPPr>
              <a:defRPr lang="de-DE"/>
            </a:defPPr>
            <a:lvl1pPr marL="0" algn="r" defTabSz="914400" rtl="0" eaLnBrk="1" latinLnBrk="0" hangingPunct="1">
              <a:defRPr sz="1200" kern="1200">
                <a:solidFill>
                  <a:srgbClr val="71A5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059D9C-83B2-9046-9FF6-87A09DB9F967}" type="slidenum">
              <a:rPr lang="en-US" sz="1100" smtClean="0"/>
              <a:pPr/>
              <a:t>60</a:t>
            </a:fld>
            <a:endParaRPr lang="en-US" sz="1100" dirty="0"/>
          </a:p>
        </p:txBody>
      </p:sp>
      <p:pic>
        <p:nvPicPr>
          <p:cNvPr id="12" name="Picture 11">
            <a:extLst>
              <a:ext uri="{FF2B5EF4-FFF2-40B4-BE49-F238E27FC236}">
                <a16:creationId xmlns:a16="http://schemas.microsoft.com/office/drawing/2014/main" id="{777714ED-9435-664E-8868-EEDA9AE4D4F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22"/>
          <a:stretch/>
        </p:blipFill>
        <p:spPr>
          <a:xfrm>
            <a:off x="3426343" y="1940429"/>
            <a:ext cx="8237383" cy="3581138"/>
          </a:xfrm>
          <a:prstGeom prst="rect">
            <a:avLst/>
          </a:prstGeom>
        </p:spPr>
      </p:pic>
      <p:sp>
        <p:nvSpPr>
          <p:cNvPr id="7" name="TextBox 6">
            <a:extLst>
              <a:ext uri="{FF2B5EF4-FFF2-40B4-BE49-F238E27FC236}">
                <a16:creationId xmlns:a16="http://schemas.microsoft.com/office/drawing/2014/main" id="{6C7A78BD-CC87-7B4E-BB16-5D8750EA545B}"/>
              </a:ext>
            </a:extLst>
          </p:cNvPr>
          <p:cNvSpPr txBox="1"/>
          <p:nvPr/>
        </p:nvSpPr>
        <p:spPr>
          <a:xfrm>
            <a:off x="3490923" y="2044909"/>
            <a:ext cx="4078387" cy="677108"/>
          </a:xfrm>
          <a:prstGeom prst="rect">
            <a:avLst/>
          </a:prstGeom>
          <a:solidFill>
            <a:schemeClr val="bg1"/>
          </a:solidFill>
        </p:spPr>
        <p:txBody>
          <a:bodyPr wrap="square" rtlCol="0">
            <a:spAutoFit/>
          </a:bodyPr>
          <a:lstStyle/>
          <a:p>
            <a:r>
              <a:rPr lang="en-BR" sz="1400" b="1" dirty="0"/>
              <a:t>Palma Ratio</a:t>
            </a:r>
          </a:p>
          <a:p>
            <a:r>
              <a:rPr lang="en-BR" sz="1200" dirty="0"/>
              <a:t>Ratio of the richest 10% of the population income over income of the poorest 40%</a:t>
            </a:r>
          </a:p>
        </p:txBody>
      </p:sp>
      <p:sp>
        <p:nvSpPr>
          <p:cNvPr id="8" name="TextBox 7">
            <a:extLst>
              <a:ext uri="{FF2B5EF4-FFF2-40B4-BE49-F238E27FC236}">
                <a16:creationId xmlns:a16="http://schemas.microsoft.com/office/drawing/2014/main" id="{88B23D22-0934-AF4E-B64D-83539E3991B0}"/>
              </a:ext>
            </a:extLst>
          </p:cNvPr>
          <p:cNvSpPr txBox="1"/>
          <p:nvPr/>
        </p:nvSpPr>
        <p:spPr>
          <a:xfrm>
            <a:off x="3490923" y="2941529"/>
            <a:ext cx="4078387" cy="677108"/>
          </a:xfrm>
          <a:prstGeom prst="rect">
            <a:avLst/>
          </a:prstGeom>
          <a:solidFill>
            <a:schemeClr val="bg1"/>
          </a:solidFill>
        </p:spPr>
        <p:txBody>
          <a:bodyPr wrap="square" rtlCol="0">
            <a:spAutoFit/>
          </a:bodyPr>
          <a:lstStyle/>
          <a:p>
            <a:r>
              <a:rPr lang="en-BR" sz="1400" b="1" dirty="0"/>
              <a:t>Acess to Basic Services</a:t>
            </a:r>
          </a:p>
          <a:p>
            <a:r>
              <a:rPr lang="en-BR" sz="1200" dirty="0"/>
              <a:t>Access to improved water sources, electricity, sanitation (% of total population)</a:t>
            </a:r>
          </a:p>
        </p:txBody>
      </p:sp>
      <p:sp>
        <p:nvSpPr>
          <p:cNvPr id="13" name="TextBox 12">
            <a:extLst>
              <a:ext uri="{FF2B5EF4-FFF2-40B4-BE49-F238E27FC236}">
                <a16:creationId xmlns:a16="http://schemas.microsoft.com/office/drawing/2014/main" id="{18E89C81-5AAD-654F-A41F-9BE4A206D829}"/>
              </a:ext>
            </a:extLst>
          </p:cNvPr>
          <p:cNvSpPr txBox="1"/>
          <p:nvPr/>
        </p:nvSpPr>
        <p:spPr>
          <a:xfrm>
            <a:off x="3490923" y="3847283"/>
            <a:ext cx="4078387" cy="677108"/>
          </a:xfrm>
          <a:prstGeom prst="rect">
            <a:avLst/>
          </a:prstGeom>
          <a:solidFill>
            <a:schemeClr val="bg1"/>
          </a:solidFill>
        </p:spPr>
        <p:txBody>
          <a:bodyPr wrap="square" rtlCol="0">
            <a:spAutoFit/>
          </a:bodyPr>
          <a:lstStyle/>
          <a:p>
            <a:r>
              <a:rPr lang="en-BR" sz="1400" b="1" dirty="0"/>
              <a:t>Air Pollution</a:t>
            </a:r>
          </a:p>
          <a:p>
            <a:r>
              <a:rPr lang="en-BR" sz="1200" dirty="0"/>
              <a:t>PM2.5 pollution mean annual exposure </a:t>
            </a:r>
          </a:p>
          <a:p>
            <a:r>
              <a:rPr lang="en-BR" sz="1200" dirty="0"/>
              <a:t>(micrograms per cubic meter)</a:t>
            </a:r>
          </a:p>
        </p:txBody>
      </p:sp>
      <p:sp>
        <p:nvSpPr>
          <p:cNvPr id="14" name="TextBox 13">
            <a:extLst>
              <a:ext uri="{FF2B5EF4-FFF2-40B4-BE49-F238E27FC236}">
                <a16:creationId xmlns:a16="http://schemas.microsoft.com/office/drawing/2014/main" id="{6657E013-AF15-C548-AD12-68402801D64B}"/>
              </a:ext>
            </a:extLst>
          </p:cNvPr>
          <p:cNvSpPr txBox="1"/>
          <p:nvPr/>
        </p:nvSpPr>
        <p:spPr>
          <a:xfrm>
            <a:off x="3490923" y="4753037"/>
            <a:ext cx="4078387" cy="677108"/>
          </a:xfrm>
          <a:prstGeom prst="rect">
            <a:avLst/>
          </a:prstGeom>
          <a:solidFill>
            <a:schemeClr val="bg1"/>
          </a:solidFill>
        </p:spPr>
        <p:txBody>
          <a:bodyPr wrap="square" rtlCol="0">
            <a:spAutoFit/>
          </a:bodyPr>
          <a:lstStyle/>
          <a:p>
            <a:r>
              <a:rPr lang="en-BR" sz="1400" b="1" dirty="0"/>
              <a:t>Material Footprint</a:t>
            </a:r>
          </a:p>
          <a:p>
            <a:r>
              <a:rPr lang="en-BR" sz="1200" dirty="0"/>
              <a:t>Raw material consumption of used biotic and abiotic materials (tonnes/person)</a:t>
            </a:r>
          </a:p>
        </p:txBody>
      </p:sp>
    </p:spTree>
    <p:extLst>
      <p:ext uri="{BB962C8B-B14F-4D97-AF65-F5344CB8AC3E}">
        <p14:creationId xmlns:p14="http://schemas.microsoft.com/office/powerpoint/2010/main" val="29624184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ea typeface="Microsoft Sans Serif" panose="020B0604020202020204" pitchFamily="34" charset="0"/>
              </a:rPr>
              <a:t>MAPPING INDICATORS WITH SDGS</a:t>
            </a:r>
          </a:p>
        </p:txBody>
      </p:sp>
      <p:sp>
        <p:nvSpPr>
          <p:cNvPr id="10" name="Date Placeholder 3">
            <a:extLst>
              <a:ext uri="{FF2B5EF4-FFF2-40B4-BE49-F238E27FC236}">
                <a16:creationId xmlns:a16="http://schemas.microsoft.com/office/drawing/2014/main" id="{896D2FE6-9B4C-1C43-B51A-546F5B693E7F}"/>
              </a:ext>
            </a:extLst>
          </p:cNvPr>
          <p:cNvSpPr>
            <a:spLocks noGrp="1"/>
          </p:cNvSpPr>
          <p:nvPr>
            <p:ph type="dt" sz="half" idx="11"/>
          </p:nvPr>
        </p:nvSpPr>
        <p:spPr>
          <a:xfrm>
            <a:off x="418068" y="6356350"/>
            <a:ext cx="3664075" cy="365125"/>
          </a:xfrm>
        </p:spPr>
        <p:txBody>
          <a:bodyPr/>
          <a:lstStyle/>
          <a:p>
            <a:r>
              <a:rPr lang="en-US" sz="1100" dirty="0"/>
              <a:t>Module 2, Section 6: The GEP Measurement Framework</a:t>
            </a:r>
            <a:endParaRPr lang="en-US" sz="1050" noProof="0" dirty="0"/>
          </a:p>
        </p:txBody>
      </p:sp>
      <p:sp>
        <p:nvSpPr>
          <p:cNvPr id="11" name="Slide Number Placeholder 4">
            <a:extLst>
              <a:ext uri="{FF2B5EF4-FFF2-40B4-BE49-F238E27FC236}">
                <a16:creationId xmlns:a16="http://schemas.microsoft.com/office/drawing/2014/main" id="{C654E71B-F865-7B4F-B169-17E18B6432C9}"/>
              </a:ext>
            </a:extLst>
          </p:cNvPr>
          <p:cNvSpPr txBox="1">
            <a:spLocks/>
          </p:cNvSpPr>
          <p:nvPr/>
        </p:nvSpPr>
        <p:spPr>
          <a:xfrm>
            <a:off x="11509065" y="6353687"/>
            <a:ext cx="309322" cy="365125"/>
          </a:xfrm>
          <a:prstGeom prst="rect">
            <a:avLst/>
          </a:prstGeom>
        </p:spPr>
        <p:txBody>
          <a:bodyPr vert="horz" lIns="90000" tIns="45720" rIns="0" bIns="45720" rtlCol="0" anchor="ctr"/>
          <a:lstStyle>
            <a:defPPr>
              <a:defRPr lang="de-DE"/>
            </a:defPPr>
            <a:lvl1pPr marL="0" algn="r" defTabSz="914400" rtl="0" eaLnBrk="1" latinLnBrk="0" hangingPunct="1">
              <a:defRPr sz="1200" kern="1200">
                <a:solidFill>
                  <a:srgbClr val="71A5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059D9C-83B2-9046-9FF6-87A09DB9F967}" type="slidenum">
              <a:rPr lang="en-US" sz="1100" smtClean="0"/>
              <a:pPr/>
              <a:t>61</a:t>
            </a:fld>
            <a:endParaRPr lang="en-US" sz="1100" dirty="0"/>
          </a:p>
        </p:txBody>
      </p:sp>
      <p:pic>
        <p:nvPicPr>
          <p:cNvPr id="12" name="Picture 11">
            <a:extLst>
              <a:ext uri="{FF2B5EF4-FFF2-40B4-BE49-F238E27FC236}">
                <a16:creationId xmlns:a16="http://schemas.microsoft.com/office/drawing/2014/main" id="{777714ED-9435-664E-8868-EEDA9AE4D4F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96" b="-346"/>
          <a:stretch/>
        </p:blipFill>
        <p:spPr>
          <a:xfrm>
            <a:off x="3426343" y="1676365"/>
            <a:ext cx="8237383" cy="4539502"/>
          </a:xfrm>
          <a:prstGeom prst="rect">
            <a:avLst/>
          </a:prstGeom>
        </p:spPr>
      </p:pic>
      <p:sp>
        <p:nvSpPr>
          <p:cNvPr id="9" name="TextBox 8">
            <a:extLst>
              <a:ext uri="{FF2B5EF4-FFF2-40B4-BE49-F238E27FC236}">
                <a16:creationId xmlns:a16="http://schemas.microsoft.com/office/drawing/2014/main" id="{81ECC985-1EB2-4DCA-9A7B-8219693DD130}"/>
              </a:ext>
            </a:extLst>
          </p:cNvPr>
          <p:cNvSpPr txBox="1"/>
          <p:nvPr/>
        </p:nvSpPr>
        <p:spPr>
          <a:xfrm>
            <a:off x="8937971" y="5583817"/>
            <a:ext cx="3037152" cy="276999"/>
          </a:xfrm>
          <a:prstGeom prst="rect">
            <a:avLst/>
          </a:prstGeom>
          <a:noFill/>
        </p:spPr>
        <p:txBody>
          <a:bodyPr wrap="square" rtlCol="0">
            <a:spAutoFit/>
          </a:bodyPr>
          <a:lstStyle/>
          <a:p>
            <a:r>
              <a:rPr lang="en-CA" sz="1200" dirty="0"/>
              <a:t>Source: PAGE, 2017</a:t>
            </a:r>
          </a:p>
        </p:txBody>
      </p:sp>
      <p:sp>
        <p:nvSpPr>
          <p:cNvPr id="7" name="TextBox 6">
            <a:extLst>
              <a:ext uri="{FF2B5EF4-FFF2-40B4-BE49-F238E27FC236}">
                <a16:creationId xmlns:a16="http://schemas.microsoft.com/office/drawing/2014/main" id="{5F07313F-279E-5B4D-BC5A-42B5E8860354}"/>
              </a:ext>
            </a:extLst>
          </p:cNvPr>
          <p:cNvSpPr txBox="1"/>
          <p:nvPr/>
        </p:nvSpPr>
        <p:spPr>
          <a:xfrm>
            <a:off x="3466647" y="1787548"/>
            <a:ext cx="4078387" cy="677108"/>
          </a:xfrm>
          <a:prstGeom prst="rect">
            <a:avLst/>
          </a:prstGeom>
          <a:solidFill>
            <a:schemeClr val="bg1"/>
          </a:solidFill>
        </p:spPr>
        <p:txBody>
          <a:bodyPr wrap="square" rtlCol="0">
            <a:spAutoFit/>
          </a:bodyPr>
          <a:lstStyle/>
          <a:p>
            <a:r>
              <a:rPr lang="en-BR" sz="1400" b="1" dirty="0"/>
              <a:t>Protected Areas</a:t>
            </a:r>
          </a:p>
          <a:p>
            <a:r>
              <a:rPr lang="en-BR" sz="1200" dirty="0"/>
              <a:t>Sum of terrestrial &amp; marine protected areas </a:t>
            </a:r>
          </a:p>
          <a:p>
            <a:r>
              <a:rPr lang="en-BR" sz="1200" dirty="0"/>
              <a:t>(% of total land area and territorial waters)</a:t>
            </a:r>
          </a:p>
        </p:txBody>
      </p:sp>
      <p:sp>
        <p:nvSpPr>
          <p:cNvPr id="8" name="TextBox 7">
            <a:extLst>
              <a:ext uri="{FF2B5EF4-FFF2-40B4-BE49-F238E27FC236}">
                <a16:creationId xmlns:a16="http://schemas.microsoft.com/office/drawing/2014/main" id="{9A96994B-CD84-174E-9F75-280EBC307933}"/>
              </a:ext>
            </a:extLst>
          </p:cNvPr>
          <p:cNvSpPr txBox="1"/>
          <p:nvPr/>
        </p:nvSpPr>
        <p:spPr>
          <a:xfrm>
            <a:off x="3466647" y="2689790"/>
            <a:ext cx="4078387" cy="677108"/>
          </a:xfrm>
          <a:prstGeom prst="rect">
            <a:avLst/>
          </a:prstGeom>
          <a:solidFill>
            <a:schemeClr val="bg1"/>
          </a:solidFill>
        </p:spPr>
        <p:txBody>
          <a:bodyPr wrap="square" rtlCol="0">
            <a:spAutoFit/>
          </a:bodyPr>
          <a:lstStyle/>
          <a:p>
            <a:r>
              <a:rPr lang="en-BR" sz="1400" b="1" dirty="0"/>
              <a:t>Gender Inequality Index</a:t>
            </a:r>
          </a:p>
          <a:p>
            <a:r>
              <a:rPr lang="en-BR" sz="1200" dirty="0"/>
              <a:t>Inequality in genders across reproductive health, empowerment, &amp; the labour market</a:t>
            </a:r>
          </a:p>
        </p:txBody>
      </p:sp>
      <p:sp>
        <p:nvSpPr>
          <p:cNvPr id="13" name="TextBox 12">
            <a:extLst>
              <a:ext uri="{FF2B5EF4-FFF2-40B4-BE49-F238E27FC236}">
                <a16:creationId xmlns:a16="http://schemas.microsoft.com/office/drawing/2014/main" id="{00A437A5-B6F7-AA44-A4BA-65DEF31E9C41}"/>
              </a:ext>
            </a:extLst>
          </p:cNvPr>
          <p:cNvSpPr txBox="1"/>
          <p:nvPr/>
        </p:nvSpPr>
        <p:spPr>
          <a:xfrm>
            <a:off x="3466647" y="3583940"/>
            <a:ext cx="4078387" cy="677108"/>
          </a:xfrm>
          <a:prstGeom prst="rect">
            <a:avLst/>
          </a:prstGeom>
          <a:solidFill>
            <a:schemeClr val="bg1"/>
          </a:solidFill>
        </p:spPr>
        <p:txBody>
          <a:bodyPr wrap="square" rtlCol="0">
            <a:spAutoFit/>
          </a:bodyPr>
          <a:lstStyle/>
          <a:p>
            <a:r>
              <a:rPr lang="en-BR" sz="1400" b="1" dirty="0"/>
              <a:t>Pension Coverage</a:t>
            </a:r>
          </a:p>
          <a:p>
            <a:r>
              <a:rPr lang="en-BR" sz="1200" dirty="0"/>
              <a:t>Share of population above statutory pensionable age</a:t>
            </a:r>
            <a:br>
              <a:rPr lang="en-BR" sz="1200" dirty="0"/>
            </a:br>
            <a:r>
              <a:rPr lang="en-BR" sz="1200" dirty="0"/>
              <a:t>receiving a pension</a:t>
            </a:r>
          </a:p>
        </p:txBody>
      </p:sp>
      <p:sp>
        <p:nvSpPr>
          <p:cNvPr id="14" name="TextBox 13">
            <a:extLst>
              <a:ext uri="{FF2B5EF4-FFF2-40B4-BE49-F238E27FC236}">
                <a16:creationId xmlns:a16="http://schemas.microsoft.com/office/drawing/2014/main" id="{F1D12ED5-91FA-B043-B1A2-D78541828C89}"/>
              </a:ext>
            </a:extLst>
          </p:cNvPr>
          <p:cNvSpPr txBox="1"/>
          <p:nvPr/>
        </p:nvSpPr>
        <p:spPr>
          <a:xfrm>
            <a:off x="3466647" y="4485276"/>
            <a:ext cx="4164142" cy="677108"/>
          </a:xfrm>
          <a:prstGeom prst="rect">
            <a:avLst/>
          </a:prstGeom>
          <a:solidFill>
            <a:schemeClr val="bg1"/>
          </a:solidFill>
        </p:spPr>
        <p:txBody>
          <a:bodyPr wrap="square" rtlCol="0">
            <a:spAutoFit/>
          </a:bodyPr>
          <a:lstStyle/>
          <a:p>
            <a:r>
              <a:rPr lang="en-BR" sz="1400" b="1" dirty="0"/>
              <a:t>Mean Years of Schooling</a:t>
            </a:r>
          </a:p>
          <a:p>
            <a:r>
              <a:rPr lang="en-BR" sz="1200" dirty="0"/>
              <a:t>Avarage number of years of education received by people ages 25 and older</a:t>
            </a:r>
          </a:p>
        </p:txBody>
      </p:sp>
      <p:sp>
        <p:nvSpPr>
          <p:cNvPr id="15" name="TextBox 14">
            <a:extLst>
              <a:ext uri="{FF2B5EF4-FFF2-40B4-BE49-F238E27FC236}">
                <a16:creationId xmlns:a16="http://schemas.microsoft.com/office/drawing/2014/main" id="{C56ED039-D8A3-324D-B28C-497DF64EC031}"/>
              </a:ext>
            </a:extLst>
          </p:cNvPr>
          <p:cNvSpPr txBox="1"/>
          <p:nvPr/>
        </p:nvSpPr>
        <p:spPr>
          <a:xfrm>
            <a:off x="3482987" y="5475197"/>
            <a:ext cx="4078387" cy="492443"/>
          </a:xfrm>
          <a:prstGeom prst="rect">
            <a:avLst/>
          </a:prstGeom>
          <a:solidFill>
            <a:schemeClr val="bg1"/>
          </a:solidFill>
        </p:spPr>
        <p:txBody>
          <a:bodyPr wrap="square" rtlCol="0">
            <a:spAutoFit/>
          </a:bodyPr>
          <a:lstStyle/>
          <a:p>
            <a:r>
              <a:rPr lang="en-BR" sz="1400" b="1" dirty="0"/>
              <a:t>Life Expectancy</a:t>
            </a:r>
          </a:p>
          <a:p>
            <a:r>
              <a:rPr lang="en-BR" sz="1200" dirty="0"/>
              <a:t>Life expectancy by contribution and sex</a:t>
            </a:r>
          </a:p>
        </p:txBody>
      </p:sp>
    </p:spTree>
    <p:extLst>
      <p:ext uri="{BB962C8B-B14F-4D97-AF65-F5344CB8AC3E}">
        <p14:creationId xmlns:p14="http://schemas.microsoft.com/office/powerpoint/2010/main" val="12249970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GEP INDEX</a:t>
            </a:r>
          </a:p>
        </p:txBody>
      </p:sp>
      <p:sp>
        <p:nvSpPr>
          <p:cNvPr id="7" name="Date Placeholder 3">
            <a:extLst>
              <a:ext uri="{FF2B5EF4-FFF2-40B4-BE49-F238E27FC236}">
                <a16:creationId xmlns:a16="http://schemas.microsoft.com/office/drawing/2014/main" id="{2D500474-84D1-6348-9FD4-3B37C2728C27}"/>
              </a:ext>
            </a:extLst>
          </p:cNvPr>
          <p:cNvSpPr>
            <a:spLocks noGrp="1"/>
          </p:cNvSpPr>
          <p:nvPr>
            <p:ph type="dt" sz="half" idx="11"/>
          </p:nvPr>
        </p:nvSpPr>
        <p:spPr>
          <a:xfrm>
            <a:off x="418068" y="6356350"/>
            <a:ext cx="3664075" cy="365125"/>
          </a:xfrm>
        </p:spPr>
        <p:txBody>
          <a:bodyPr/>
          <a:lstStyle/>
          <a:p>
            <a:r>
              <a:rPr lang="en-US" sz="1100" dirty="0"/>
              <a:t>Module 2, Section 6: The GEP Measurement Framework</a:t>
            </a:r>
            <a:endParaRPr lang="en-US" sz="1050" noProof="0" dirty="0"/>
          </a:p>
        </p:txBody>
      </p:sp>
      <p:sp>
        <p:nvSpPr>
          <p:cNvPr id="8" name="Slide Number Placeholder 4">
            <a:extLst>
              <a:ext uri="{FF2B5EF4-FFF2-40B4-BE49-F238E27FC236}">
                <a16:creationId xmlns:a16="http://schemas.microsoft.com/office/drawing/2014/main" id="{EA69FDE0-6F24-6948-902A-AFC7FD23303E}"/>
              </a:ext>
            </a:extLst>
          </p:cNvPr>
          <p:cNvSpPr txBox="1">
            <a:spLocks/>
          </p:cNvSpPr>
          <p:nvPr/>
        </p:nvSpPr>
        <p:spPr>
          <a:xfrm>
            <a:off x="11509065" y="6353687"/>
            <a:ext cx="309322" cy="365125"/>
          </a:xfrm>
          <a:prstGeom prst="rect">
            <a:avLst/>
          </a:prstGeom>
        </p:spPr>
        <p:txBody>
          <a:bodyPr vert="horz" lIns="90000" tIns="45720" rIns="0" bIns="45720" rtlCol="0" anchor="ctr"/>
          <a:lstStyle>
            <a:defPPr>
              <a:defRPr lang="de-DE"/>
            </a:defPPr>
            <a:lvl1pPr marL="0" algn="r" defTabSz="914400" rtl="0" eaLnBrk="1" latinLnBrk="0" hangingPunct="1">
              <a:defRPr sz="1200" kern="1200">
                <a:solidFill>
                  <a:srgbClr val="71A5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059D9C-83B2-9046-9FF6-87A09DB9F967}" type="slidenum">
              <a:rPr lang="en-US" sz="1100" smtClean="0"/>
              <a:pPr/>
              <a:t>62</a:t>
            </a:fld>
            <a:endParaRPr lang="en-US" sz="1100" dirty="0"/>
          </a:p>
        </p:txBody>
      </p:sp>
      <p:sp>
        <p:nvSpPr>
          <p:cNvPr id="5" name="Rectangle 4">
            <a:extLst>
              <a:ext uri="{FF2B5EF4-FFF2-40B4-BE49-F238E27FC236}">
                <a16:creationId xmlns:a16="http://schemas.microsoft.com/office/drawing/2014/main" id="{ACBF7A13-66BC-8740-8A8C-D1C4209F5356}"/>
              </a:ext>
            </a:extLst>
          </p:cNvPr>
          <p:cNvSpPr/>
          <p:nvPr/>
        </p:nvSpPr>
        <p:spPr>
          <a:xfrm>
            <a:off x="2740078" y="3039559"/>
            <a:ext cx="6832800" cy="738665"/>
          </a:xfrm>
          <a:prstGeom prst="rect">
            <a:avLst/>
          </a:prstGeom>
          <a:solidFill>
            <a:srgbClr val="C5E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dirty="0"/>
          </a:p>
        </p:txBody>
      </p:sp>
      <p:sp>
        <p:nvSpPr>
          <p:cNvPr id="3" name="Content Placeholder 2"/>
          <p:cNvSpPr>
            <a:spLocks noGrp="1"/>
          </p:cNvSpPr>
          <p:nvPr>
            <p:ph sz="quarter" idx="10"/>
          </p:nvPr>
        </p:nvSpPr>
        <p:spPr>
          <a:xfrm>
            <a:off x="1687692" y="1934826"/>
            <a:ext cx="8459787" cy="738665"/>
          </a:xfrm>
          <a:prstGeom prst="rect">
            <a:avLst/>
          </a:prstGeom>
        </p:spPr>
        <p:txBody>
          <a:bodyPr>
            <a:normAutofit/>
          </a:bodyPr>
          <a:lstStyle/>
          <a:p>
            <a:pPr indent="0">
              <a:buNone/>
            </a:pPr>
            <a:r>
              <a:rPr lang="en-US" sz="1800" dirty="0">
                <a:latin typeface="Arial" panose="020B0604020202020204" pitchFamily="34" charset="0"/>
                <a:cs typeface="Arial" panose="020B0604020202020204" pitchFamily="34" charset="0"/>
              </a:rPr>
              <a:t>Intended to measure the progress in achieving the transition towards an inclusive green economy (IGE) based on three main ideas:</a:t>
            </a:r>
          </a:p>
        </p:txBody>
      </p:sp>
      <p:sp>
        <p:nvSpPr>
          <p:cNvPr id="6" name="Rectangle 5">
            <a:extLst>
              <a:ext uri="{FF2B5EF4-FFF2-40B4-BE49-F238E27FC236}">
                <a16:creationId xmlns:a16="http://schemas.microsoft.com/office/drawing/2014/main" id="{697E734E-A3D9-584A-A833-492442A61DD5}"/>
              </a:ext>
            </a:extLst>
          </p:cNvPr>
          <p:cNvSpPr/>
          <p:nvPr/>
        </p:nvSpPr>
        <p:spPr>
          <a:xfrm>
            <a:off x="3194078" y="3087661"/>
            <a:ext cx="6257842" cy="646331"/>
          </a:xfrm>
          <a:prstGeom prst="rect">
            <a:avLst/>
          </a:prstGeom>
        </p:spPr>
        <p:txBody>
          <a:bodyPr wrap="square">
            <a:spAutoFit/>
          </a:bodyPr>
          <a:lstStyle/>
          <a:p>
            <a:pPr>
              <a:buSzPct val="100000"/>
            </a:pPr>
            <a:r>
              <a:rPr lang="en-US" b="1" dirty="0">
                <a:latin typeface="Arial" panose="020B0604020202020204" pitchFamily="34" charset="0"/>
                <a:cs typeface="Arial" panose="020B0604020202020204" pitchFamily="34" charset="0"/>
              </a:rPr>
              <a:t>Identifying key dimensions </a:t>
            </a:r>
            <a:r>
              <a:rPr lang="en-US" dirty="0">
                <a:latin typeface="Arial" panose="020B0604020202020204" pitchFamily="34" charset="0"/>
                <a:cs typeface="Arial" panose="020B0604020202020204" pitchFamily="34" charset="0"/>
              </a:rPr>
              <a:t>to be associated with an </a:t>
            </a:r>
            <a:r>
              <a:rPr lang="en-US" b="1" dirty="0">
                <a:latin typeface="Arial" panose="020B0604020202020204" pitchFamily="34" charset="0"/>
                <a:cs typeface="Arial" panose="020B0604020202020204" pitchFamily="34" charset="0"/>
              </a:rPr>
              <a:t>IGE</a:t>
            </a:r>
            <a:r>
              <a:rPr lang="en-US" dirty="0">
                <a:latin typeface="Arial" panose="020B0604020202020204" pitchFamily="34" charset="0"/>
                <a:cs typeface="Arial" panose="020B0604020202020204" pitchFamily="34" charset="0"/>
              </a:rPr>
              <a:t>, each approximated by one or several variables.</a:t>
            </a:r>
          </a:p>
        </p:txBody>
      </p:sp>
      <p:sp>
        <p:nvSpPr>
          <p:cNvPr id="13" name="Oval 12">
            <a:extLst>
              <a:ext uri="{FF2B5EF4-FFF2-40B4-BE49-F238E27FC236}">
                <a16:creationId xmlns:a16="http://schemas.microsoft.com/office/drawing/2014/main" id="{BD9D4302-45AD-9343-8645-30B4A88BB83B}"/>
              </a:ext>
            </a:extLst>
          </p:cNvPr>
          <p:cNvSpPr/>
          <p:nvPr/>
        </p:nvSpPr>
        <p:spPr>
          <a:xfrm>
            <a:off x="2362580" y="3038890"/>
            <a:ext cx="738665" cy="738665"/>
          </a:xfrm>
          <a:prstGeom prst="ellipse">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9" name="TextBox 8">
            <a:extLst>
              <a:ext uri="{FF2B5EF4-FFF2-40B4-BE49-F238E27FC236}">
                <a16:creationId xmlns:a16="http://schemas.microsoft.com/office/drawing/2014/main" id="{EC512D90-C080-E741-92EA-047F8A069EB9}"/>
              </a:ext>
            </a:extLst>
          </p:cNvPr>
          <p:cNvSpPr txBox="1"/>
          <p:nvPr/>
        </p:nvSpPr>
        <p:spPr>
          <a:xfrm>
            <a:off x="2544590" y="3177390"/>
            <a:ext cx="409438" cy="461665"/>
          </a:xfrm>
          <a:prstGeom prst="rect">
            <a:avLst/>
          </a:prstGeom>
          <a:noFill/>
        </p:spPr>
        <p:txBody>
          <a:bodyPr wrap="square" rtlCol="0">
            <a:spAutoFit/>
          </a:bodyPr>
          <a:lstStyle/>
          <a:p>
            <a:r>
              <a:rPr lang="en-BR" sz="2400" b="1" dirty="0">
                <a:solidFill>
                  <a:schemeClr val="bg1"/>
                </a:solidFill>
              </a:rPr>
              <a:t>1</a:t>
            </a:r>
            <a:endParaRPr lang="en-BR" sz="2000" dirty="0">
              <a:solidFill>
                <a:schemeClr val="bg1"/>
              </a:solidFill>
            </a:endParaRPr>
          </a:p>
        </p:txBody>
      </p:sp>
      <p:sp>
        <p:nvSpPr>
          <p:cNvPr id="15" name="Rectangle 14">
            <a:extLst>
              <a:ext uri="{FF2B5EF4-FFF2-40B4-BE49-F238E27FC236}">
                <a16:creationId xmlns:a16="http://schemas.microsoft.com/office/drawing/2014/main" id="{CC324539-9F84-614A-A1AF-8870A53C0FAF}"/>
              </a:ext>
            </a:extLst>
          </p:cNvPr>
          <p:cNvSpPr/>
          <p:nvPr/>
        </p:nvSpPr>
        <p:spPr>
          <a:xfrm>
            <a:off x="2740079" y="4002805"/>
            <a:ext cx="6350678" cy="738665"/>
          </a:xfrm>
          <a:prstGeom prst="rect">
            <a:avLst/>
          </a:prstGeom>
          <a:solidFill>
            <a:srgbClr val="C5E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dirty="0"/>
          </a:p>
        </p:txBody>
      </p:sp>
      <p:sp>
        <p:nvSpPr>
          <p:cNvPr id="16" name="Rectangle 15">
            <a:extLst>
              <a:ext uri="{FF2B5EF4-FFF2-40B4-BE49-F238E27FC236}">
                <a16:creationId xmlns:a16="http://schemas.microsoft.com/office/drawing/2014/main" id="{48585B16-2702-3F4A-B9E4-B71CB272D82F}"/>
              </a:ext>
            </a:extLst>
          </p:cNvPr>
          <p:cNvSpPr/>
          <p:nvPr/>
        </p:nvSpPr>
        <p:spPr>
          <a:xfrm>
            <a:off x="3194079" y="4189988"/>
            <a:ext cx="5764227" cy="369332"/>
          </a:xfrm>
          <a:prstGeom prst="rect">
            <a:avLst/>
          </a:prstGeom>
        </p:spPr>
        <p:txBody>
          <a:bodyPr wrap="square">
            <a:spAutoFit/>
          </a:bodyPr>
          <a:lstStyle/>
          <a:p>
            <a:pPr>
              <a:buSzPct val="100000"/>
            </a:pPr>
            <a:r>
              <a:rPr lang="en-US" dirty="0">
                <a:latin typeface="Arial" panose="020B0604020202020204" pitchFamily="34" charset="0"/>
                <a:cs typeface="Arial" panose="020B0604020202020204" pitchFamily="34" charset="0"/>
              </a:rPr>
              <a:t>Focusing on </a:t>
            </a:r>
            <a:r>
              <a:rPr lang="en-US" b="1" dirty="0">
                <a:latin typeface="Arial" panose="020B0604020202020204" pitchFamily="34" charset="0"/>
                <a:cs typeface="Arial" panose="020B0604020202020204" pitchFamily="34" charset="0"/>
              </a:rPr>
              <a:t>progress</a:t>
            </a:r>
            <a:r>
              <a:rPr lang="en-US" dirty="0">
                <a:latin typeface="Arial" panose="020B0604020202020204" pitchFamily="34" charset="0"/>
                <a:cs typeface="Arial" panose="020B0604020202020204" pitchFamily="34" charset="0"/>
              </a:rPr>
              <a:t>, i.e. changes rather than levels.</a:t>
            </a:r>
          </a:p>
        </p:txBody>
      </p:sp>
      <p:sp>
        <p:nvSpPr>
          <p:cNvPr id="17" name="Oval 16">
            <a:extLst>
              <a:ext uri="{FF2B5EF4-FFF2-40B4-BE49-F238E27FC236}">
                <a16:creationId xmlns:a16="http://schemas.microsoft.com/office/drawing/2014/main" id="{EFB26102-BDB1-974B-A84E-E17CFD9EDDBB}"/>
              </a:ext>
            </a:extLst>
          </p:cNvPr>
          <p:cNvSpPr/>
          <p:nvPr/>
        </p:nvSpPr>
        <p:spPr>
          <a:xfrm>
            <a:off x="2362580" y="4002136"/>
            <a:ext cx="738665" cy="738665"/>
          </a:xfrm>
          <a:prstGeom prst="ellipse">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18" name="TextBox 17">
            <a:extLst>
              <a:ext uri="{FF2B5EF4-FFF2-40B4-BE49-F238E27FC236}">
                <a16:creationId xmlns:a16="http://schemas.microsoft.com/office/drawing/2014/main" id="{3F272F59-3B08-1C4A-8959-7F6C80394C91}"/>
              </a:ext>
            </a:extLst>
          </p:cNvPr>
          <p:cNvSpPr txBox="1"/>
          <p:nvPr/>
        </p:nvSpPr>
        <p:spPr>
          <a:xfrm>
            <a:off x="2544590" y="4140636"/>
            <a:ext cx="409438" cy="461665"/>
          </a:xfrm>
          <a:prstGeom prst="rect">
            <a:avLst/>
          </a:prstGeom>
          <a:noFill/>
        </p:spPr>
        <p:txBody>
          <a:bodyPr wrap="square" rtlCol="0">
            <a:spAutoFit/>
          </a:bodyPr>
          <a:lstStyle/>
          <a:p>
            <a:r>
              <a:rPr lang="en-BR" sz="2400" b="1" dirty="0">
                <a:solidFill>
                  <a:schemeClr val="bg1"/>
                </a:solidFill>
              </a:rPr>
              <a:t>2</a:t>
            </a:r>
            <a:endParaRPr lang="en-BR" sz="2000" dirty="0">
              <a:solidFill>
                <a:schemeClr val="bg1"/>
              </a:solidFill>
            </a:endParaRPr>
          </a:p>
        </p:txBody>
      </p:sp>
      <p:sp>
        <p:nvSpPr>
          <p:cNvPr id="19" name="Rectangle 18">
            <a:extLst>
              <a:ext uri="{FF2B5EF4-FFF2-40B4-BE49-F238E27FC236}">
                <a16:creationId xmlns:a16="http://schemas.microsoft.com/office/drawing/2014/main" id="{058BEDE2-E6A7-464B-AD42-6EEEA54FE2D4}"/>
              </a:ext>
            </a:extLst>
          </p:cNvPr>
          <p:cNvSpPr/>
          <p:nvPr/>
        </p:nvSpPr>
        <p:spPr>
          <a:xfrm>
            <a:off x="2740079" y="4962181"/>
            <a:ext cx="7998476" cy="738665"/>
          </a:xfrm>
          <a:prstGeom prst="rect">
            <a:avLst/>
          </a:prstGeom>
          <a:solidFill>
            <a:srgbClr val="C5E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dirty="0"/>
          </a:p>
        </p:txBody>
      </p:sp>
      <p:sp>
        <p:nvSpPr>
          <p:cNvPr id="20" name="Oval 19">
            <a:extLst>
              <a:ext uri="{FF2B5EF4-FFF2-40B4-BE49-F238E27FC236}">
                <a16:creationId xmlns:a16="http://schemas.microsoft.com/office/drawing/2014/main" id="{9CCF188A-D480-3C4F-B243-4D9CA9F9C7F1}"/>
              </a:ext>
            </a:extLst>
          </p:cNvPr>
          <p:cNvSpPr/>
          <p:nvPr/>
        </p:nvSpPr>
        <p:spPr>
          <a:xfrm>
            <a:off x="2362580" y="4961512"/>
            <a:ext cx="738665" cy="738665"/>
          </a:xfrm>
          <a:prstGeom prst="ellipse">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21" name="TextBox 20">
            <a:extLst>
              <a:ext uri="{FF2B5EF4-FFF2-40B4-BE49-F238E27FC236}">
                <a16:creationId xmlns:a16="http://schemas.microsoft.com/office/drawing/2014/main" id="{AAE5CA77-D33B-324C-973A-99863B984780}"/>
              </a:ext>
            </a:extLst>
          </p:cNvPr>
          <p:cNvSpPr txBox="1"/>
          <p:nvPr/>
        </p:nvSpPr>
        <p:spPr>
          <a:xfrm>
            <a:off x="2544590" y="5100012"/>
            <a:ext cx="409438" cy="461665"/>
          </a:xfrm>
          <a:prstGeom prst="rect">
            <a:avLst/>
          </a:prstGeom>
          <a:noFill/>
        </p:spPr>
        <p:txBody>
          <a:bodyPr wrap="square" rtlCol="0">
            <a:spAutoFit/>
          </a:bodyPr>
          <a:lstStyle/>
          <a:p>
            <a:r>
              <a:rPr lang="en-BR" sz="2400" b="1" dirty="0">
                <a:solidFill>
                  <a:schemeClr val="bg1"/>
                </a:solidFill>
              </a:rPr>
              <a:t>3</a:t>
            </a:r>
            <a:endParaRPr lang="en-BR" sz="2000" dirty="0">
              <a:solidFill>
                <a:schemeClr val="bg1"/>
              </a:solidFill>
            </a:endParaRPr>
          </a:p>
        </p:txBody>
      </p:sp>
      <p:sp>
        <p:nvSpPr>
          <p:cNvPr id="12" name="Rectangle 11">
            <a:extLst>
              <a:ext uri="{FF2B5EF4-FFF2-40B4-BE49-F238E27FC236}">
                <a16:creationId xmlns:a16="http://schemas.microsoft.com/office/drawing/2014/main" id="{82FADD71-F68C-6947-99DD-F6CFFEB2532A}"/>
              </a:ext>
            </a:extLst>
          </p:cNvPr>
          <p:cNvSpPr/>
          <p:nvPr/>
        </p:nvSpPr>
        <p:spPr>
          <a:xfrm>
            <a:off x="3194078" y="4998227"/>
            <a:ext cx="7754869" cy="646331"/>
          </a:xfrm>
          <a:prstGeom prst="rect">
            <a:avLst/>
          </a:prstGeom>
        </p:spPr>
        <p:txBody>
          <a:bodyPr wrap="square">
            <a:spAutoFit/>
          </a:bodyPr>
          <a:lstStyle/>
          <a:p>
            <a:pPr>
              <a:buSzPct val="100000"/>
            </a:pPr>
            <a:r>
              <a:rPr lang="en-US" dirty="0">
                <a:latin typeface="Arial" panose="020B0604020202020204" pitchFamily="34" charset="0"/>
                <a:cs typeface="Arial" panose="020B0604020202020204" pitchFamily="34" charset="0"/>
              </a:rPr>
              <a:t>Measuring progress relative to targets and thresholds. </a:t>
            </a:r>
            <a:r>
              <a:rPr lang="en-US" b="1" dirty="0">
                <a:latin typeface="Arial" panose="020B0604020202020204" pitchFamily="34" charset="0"/>
                <a:cs typeface="Arial" panose="020B0604020202020204" pitchFamily="34" charset="0"/>
              </a:rPr>
              <a:t>Targets</a:t>
            </a:r>
            <a:r>
              <a:rPr lang="en-US" dirty="0">
                <a:latin typeface="Arial" panose="020B0604020202020204" pitchFamily="34" charset="0"/>
                <a:cs typeface="Arial" panose="020B0604020202020204" pitchFamily="34" charset="0"/>
              </a:rPr>
              <a:t> refer to desired changes, whereas </a:t>
            </a:r>
            <a:r>
              <a:rPr lang="en-US" b="1" dirty="0">
                <a:latin typeface="Arial" panose="020B0604020202020204" pitchFamily="34" charset="0"/>
                <a:cs typeface="Arial" panose="020B0604020202020204" pitchFamily="34" charset="0"/>
              </a:rPr>
              <a:t>thresholds</a:t>
            </a:r>
            <a:r>
              <a:rPr lang="en-US" dirty="0">
                <a:latin typeface="Arial" panose="020B0604020202020204" pitchFamily="34" charset="0"/>
                <a:cs typeface="Arial" panose="020B0604020202020204" pitchFamily="34" charset="0"/>
              </a:rPr>
              <a:t> define some critical levels. </a:t>
            </a:r>
          </a:p>
        </p:txBody>
      </p:sp>
    </p:spTree>
    <p:extLst>
      <p:ext uri="{BB962C8B-B14F-4D97-AF65-F5344CB8AC3E}">
        <p14:creationId xmlns:p14="http://schemas.microsoft.com/office/powerpoint/2010/main" val="31635100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sz="2400" dirty="0"/>
              <a:t>METHODOLOGY: </a:t>
            </a:r>
            <a:r>
              <a:rPr lang="en-GB" sz="2400" b="0" dirty="0"/>
              <a:t>PROGRESS</a:t>
            </a:r>
          </a:p>
        </p:txBody>
      </p:sp>
      <mc:AlternateContent xmlns:mc="http://schemas.openxmlformats.org/markup-compatibility/2006" xmlns:a14="http://schemas.microsoft.com/office/drawing/2010/main">
        <mc:Choice Requires="a14">
          <p:sp>
            <p:nvSpPr>
              <p:cNvPr id="3" name="Espace réservé du contenu 2"/>
              <p:cNvSpPr>
                <a:spLocks noGrp="1"/>
              </p:cNvSpPr>
              <p:nvPr>
                <p:ph sz="quarter" idx="10"/>
              </p:nvPr>
            </p:nvSpPr>
            <p:spPr>
              <a:xfrm>
                <a:off x="407988" y="1751956"/>
                <a:ext cx="11707812" cy="4867763"/>
              </a:xfrm>
              <a:prstGeom prst="rect">
                <a:avLst/>
              </a:prstGeom>
            </p:spPr>
            <p:txBody>
              <a:bodyPr>
                <a:normAutofit/>
              </a:bodyPr>
              <a:lstStyle/>
              <a:p>
                <a:r>
                  <a:rPr lang="en-GB" sz="1800" dirty="0">
                    <a:cs typeface="Calibri" panose="020F0502020204030204" pitchFamily="34" charset="0"/>
                  </a:rPr>
                  <a:t>Let </a:t>
                </a:r>
                <a:r>
                  <a:rPr lang="en-GB" sz="1800" i="1" dirty="0">
                    <a:cs typeface="Calibri" panose="020F0502020204030204" pitchFamily="34" charset="0"/>
                  </a:rPr>
                  <a:t>y</a:t>
                </a:r>
                <a:r>
                  <a:rPr lang="en-GB" sz="1800" dirty="0">
                    <a:cs typeface="Calibri" panose="020F0502020204030204" pitchFamily="34" charset="0"/>
                  </a:rPr>
                  <a:t>* be the value of the indicator that we </a:t>
                </a:r>
                <a:r>
                  <a:rPr lang="en-GB" sz="1800" b="1" dirty="0">
                    <a:cs typeface="Calibri" panose="020F0502020204030204" pitchFamily="34" charset="0"/>
                  </a:rPr>
                  <a:t>target </a:t>
                </a:r>
                <a:r>
                  <a:rPr lang="en-GB" sz="1800" dirty="0">
                    <a:cs typeface="Calibri" panose="020F0502020204030204" pitchFamily="34" charset="0"/>
                  </a:rPr>
                  <a:t>to have in t+1</a:t>
                </a:r>
              </a:p>
              <a:p>
                <a14:m>
                  <m:oMath xmlns:m="http://schemas.openxmlformats.org/officeDocument/2006/math">
                    <m:r>
                      <a:rPr lang="en-US" sz="2000" i="1">
                        <a:latin typeface="Cambria Math"/>
                      </a:rPr>
                      <m:t>𝑃𝑟</m:t>
                    </m:r>
                    <m:r>
                      <a:rPr lang="en-GB" sz="2000" i="1">
                        <a:latin typeface="Cambria Math"/>
                      </a:rPr>
                      <m:t>𝑜𝑔𝑟𝑒𝑠𝑠</m:t>
                    </m:r>
                    <m:r>
                      <a:rPr lang="en-GB" sz="2000" i="1">
                        <a:latin typeface="Cambria Math"/>
                      </a:rPr>
                      <m:t>=</m:t>
                    </m:r>
                    <m:d>
                      <m:dPr>
                        <m:begChr m:val="{"/>
                        <m:endChr m:val=""/>
                        <m:ctrlPr>
                          <a:rPr lang="en-US" sz="2000" i="1">
                            <a:latin typeface="Cambria Math" panose="02040503050406030204" pitchFamily="18" charset="0"/>
                          </a:rPr>
                        </m:ctrlPr>
                      </m:dPr>
                      <m:e>
                        <m:eqArr>
                          <m:eqArrPr>
                            <m:ctrlPr>
                              <a:rPr lang="en-US" sz="2000" i="1">
                                <a:latin typeface="Cambria Math" panose="02040503050406030204" pitchFamily="18" charset="0"/>
                              </a:rPr>
                            </m:ctrlPr>
                          </m:eqArrPr>
                          <m:e>
                            <m:f>
                              <m:fPr>
                                <m:ctrlPr>
                                  <a:rPr lang="en-US" sz="2000" i="1">
                                    <a:latin typeface="Cambria Math" panose="02040503050406030204" pitchFamily="18" charset="0"/>
                                  </a:rPr>
                                </m:ctrlPr>
                              </m:fPr>
                              <m:num>
                                <m:r>
                                  <a:rPr lang="en-GB" sz="2000" i="1">
                                    <a:latin typeface="Cambria Math"/>
                                  </a:rPr>
                                  <m:t>𝑑𝑦</m:t>
                                </m:r>
                              </m:num>
                              <m:den>
                                <m:r>
                                  <a:rPr lang="en-GB" sz="2000" i="1">
                                    <a:latin typeface="Cambria Math"/>
                                  </a:rPr>
                                  <m:t>𝑑</m:t>
                                </m:r>
                                <m:sSup>
                                  <m:sSupPr>
                                    <m:ctrlPr>
                                      <a:rPr lang="en-US" sz="2000" i="1">
                                        <a:latin typeface="Cambria Math" panose="02040503050406030204" pitchFamily="18" charset="0"/>
                                      </a:rPr>
                                    </m:ctrlPr>
                                  </m:sSupPr>
                                  <m:e>
                                    <m:r>
                                      <a:rPr lang="en-GB" sz="2000" i="1">
                                        <a:latin typeface="Cambria Math"/>
                                      </a:rPr>
                                      <m:t>𝑦</m:t>
                                    </m:r>
                                  </m:e>
                                  <m:sup>
                                    <m:r>
                                      <a:rPr lang="en-GB" sz="2000" i="1">
                                        <a:latin typeface="Cambria Math"/>
                                      </a:rPr>
                                      <m:t>∗</m:t>
                                    </m:r>
                                  </m:sup>
                                </m:sSup>
                              </m:den>
                            </m:f>
                            <m:r>
                              <a:rPr lang="en-GB" sz="2000" i="1">
                                <a:latin typeface="Cambria Math"/>
                              </a:rPr>
                              <m:t>=</m:t>
                            </m:r>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r>
                                      <a:rPr lang="en-GB" sz="2000" i="1">
                                        <a:latin typeface="Cambria Math"/>
                                      </a:rPr>
                                      <m:t>𝑦</m:t>
                                    </m:r>
                                  </m:e>
                                  <m:sup>
                                    <m:r>
                                      <a:rPr lang="en-GB" sz="2000" i="1">
                                        <a:latin typeface="Cambria Math"/>
                                      </a:rPr>
                                      <m:t>1</m:t>
                                    </m:r>
                                  </m:sup>
                                </m:sSup>
                                <m:r>
                                  <a:rPr lang="en-GB" sz="2000" i="1">
                                    <a:latin typeface="Cambria Math"/>
                                  </a:rPr>
                                  <m:t>−</m:t>
                                </m:r>
                                <m:sSup>
                                  <m:sSupPr>
                                    <m:ctrlPr>
                                      <a:rPr lang="en-US" sz="2000" i="1">
                                        <a:latin typeface="Cambria Math" panose="02040503050406030204" pitchFamily="18" charset="0"/>
                                      </a:rPr>
                                    </m:ctrlPr>
                                  </m:sSupPr>
                                  <m:e>
                                    <m:r>
                                      <a:rPr lang="en-GB" sz="2000" i="1">
                                        <a:latin typeface="Cambria Math"/>
                                      </a:rPr>
                                      <m:t>𝑦</m:t>
                                    </m:r>
                                  </m:e>
                                  <m:sup>
                                    <m:r>
                                      <a:rPr lang="en-GB" sz="2000" i="1">
                                        <a:latin typeface="Cambria Math"/>
                                      </a:rPr>
                                      <m:t>0</m:t>
                                    </m:r>
                                  </m:sup>
                                </m:sSup>
                              </m:num>
                              <m:den>
                                <m:sSup>
                                  <m:sSupPr>
                                    <m:ctrlPr>
                                      <a:rPr lang="en-US" sz="2000" i="1">
                                        <a:latin typeface="Cambria Math" panose="02040503050406030204" pitchFamily="18" charset="0"/>
                                      </a:rPr>
                                    </m:ctrlPr>
                                  </m:sSupPr>
                                  <m:e>
                                    <m:r>
                                      <a:rPr lang="en-GB" sz="2000" i="1">
                                        <a:latin typeface="Cambria Math"/>
                                      </a:rPr>
                                      <m:t>𝑦</m:t>
                                    </m:r>
                                  </m:e>
                                  <m:sup>
                                    <m:r>
                                      <a:rPr lang="en-GB" sz="2000" i="1">
                                        <a:latin typeface="Cambria Math"/>
                                      </a:rPr>
                                      <m:t>∗</m:t>
                                    </m:r>
                                  </m:sup>
                                </m:sSup>
                                <m:r>
                                  <a:rPr lang="en-GB" sz="2000" i="1">
                                    <a:latin typeface="Cambria Math"/>
                                  </a:rPr>
                                  <m:t>−</m:t>
                                </m:r>
                                <m:sSup>
                                  <m:sSupPr>
                                    <m:ctrlPr>
                                      <a:rPr lang="en-US" sz="2000" i="1">
                                        <a:latin typeface="Cambria Math" panose="02040503050406030204" pitchFamily="18" charset="0"/>
                                      </a:rPr>
                                    </m:ctrlPr>
                                  </m:sSupPr>
                                  <m:e>
                                    <m:r>
                                      <a:rPr lang="en-GB" sz="2000" i="1">
                                        <a:latin typeface="Cambria Math"/>
                                      </a:rPr>
                                      <m:t>𝑦</m:t>
                                    </m:r>
                                  </m:e>
                                  <m:sup>
                                    <m:r>
                                      <a:rPr lang="en-GB" sz="2000" i="1">
                                        <a:latin typeface="Cambria Math"/>
                                      </a:rPr>
                                      <m:t>0</m:t>
                                    </m:r>
                                  </m:sup>
                                </m:sSup>
                              </m:den>
                            </m:f>
                            <m:r>
                              <a:rPr lang="en-US" sz="2000" i="1">
                                <a:latin typeface="Cambria Math"/>
                              </a:rPr>
                              <m:t> </m:t>
                            </m:r>
                            <m:r>
                              <a:rPr lang="en-US" sz="2000" i="1">
                                <a:latin typeface="Cambria Math"/>
                              </a:rPr>
                              <m:t>𝑓𝑜𝑟</m:t>
                            </m:r>
                            <m:r>
                              <a:rPr lang="en-US" sz="2000" i="1">
                                <a:latin typeface="Cambria Math"/>
                              </a:rPr>
                              <m:t> </m:t>
                            </m:r>
                            <m:r>
                              <a:rPr lang="en-US" sz="2000" i="1">
                                <a:latin typeface="Cambria Math"/>
                              </a:rPr>
                              <m:t>𝑔𝑜𝑜𝑑𝑠</m:t>
                            </m:r>
                          </m:e>
                          <m:e>
                            <m:f>
                              <m:fPr>
                                <m:ctrlPr>
                                  <a:rPr lang="en-US" sz="2000" i="1">
                                    <a:latin typeface="Cambria Math" panose="02040503050406030204" pitchFamily="18" charset="0"/>
                                  </a:rPr>
                                </m:ctrlPr>
                              </m:fPr>
                              <m:num>
                                <m:r>
                                  <a:rPr lang="en-GB" sz="2000" i="1">
                                    <a:latin typeface="Cambria Math"/>
                                  </a:rPr>
                                  <m:t>𝑑</m:t>
                                </m:r>
                                <m:r>
                                  <a:rPr lang="en-US" sz="2000" i="1">
                                    <a:latin typeface="Cambria Math"/>
                                  </a:rPr>
                                  <m:t>(−</m:t>
                                </m:r>
                                <m:r>
                                  <a:rPr lang="en-GB" sz="2000" i="1">
                                    <a:latin typeface="Cambria Math"/>
                                  </a:rPr>
                                  <m:t>𝑦</m:t>
                                </m:r>
                                <m:r>
                                  <a:rPr lang="en-US" sz="2000" i="1">
                                    <a:latin typeface="Cambria Math"/>
                                  </a:rPr>
                                  <m:t>)</m:t>
                                </m:r>
                              </m:num>
                              <m:den>
                                <m:r>
                                  <a:rPr lang="en-GB" sz="2000" i="1">
                                    <a:latin typeface="Cambria Math"/>
                                  </a:rPr>
                                  <m:t>𝑑</m:t>
                                </m:r>
                                <m:sSup>
                                  <m:sSupPr>
                                    <m:ctrlPr>
                                      <a:rPr lang="en-US" sz="2000" i="1">
                                        <a:latin typeface="Cambria Math" panose="02040503050406030204" pitchFamily="18" charset="0"/>
                                      </a:rPr>
                                    </m:ctrlPr>
                                  </m:sSupPr>
                                  <m:e>
                                    <m:r>
                                      <a:rPr lang="en-US" sz="2000" i="1">
                                        <a:latin typeface="Cambria Math"/>
                                      </a:rPr>
                                      <m:t>(−</m:t>
                                    </m:r>
                                    <m:r>
                                      <a:rPr lang="en-GB" sz="2000" i="1">
                                        <a:latin typeface="Cambria Math"/>
                                      </a:rPr>
                                      <m:t>𝑦</m:t>
                                    </m:r>
                                  </m:e>
                                  <m:sup>
                                    <m:r>
                                      <a:rPr lang="en-GB" sz="2000" i="1">
                                        <a:latin typeface="Cambria Math"/>
                                      </a:rPr>
                                      <m:t>∗</m:t>
                                    </m:r>
                                  </m:sup>
                                </m:sSup>
                                <m:r>
                                  <a:rPr lang="en-US" sz="2000" i="1">
                                    <a:latin typeface="Cambria Math"/>
                                  </a:rPr>
                                  <m:t>)</m:t>
                                </m:r>
                              </m:den>
                            </m:f>
                            <m:r>
                              <a:rPr lang="en-GB" sz="2000" i="1">
                                <a:latin typeface="Cambria Math"/>
                              </a:rPr>
                              <m:t>=</m:t>
                            </m:r>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r>
                                      <a:rPr lang="en-GB" sz="2000" i="1">
                                        <a:latin typeface="Cambria Math"/>
                                      </a:rPr>
                                      <m:t>𝑦</m:t>
                                    </m:r>
                                  </m:e>
                                  <m:sup>
                                    <m:r>
                                      <a:rPr lang="en-GB" sz="2000" i="1">
                                        <a:latin typeface="Cambria Math"/>
                                      </a:rPr>
                                      <m:t>0</m:t>
                                    </m:r>
                                  </m:sup>
                                </m:sSup>
                                <m:r>
                                  <a:rPr lang="en-GB" sz="2000" i="1">
                                    <a:latin typeface="Cambria Math"/>
                                  </a:rPr>
                                  <m:t>−</m:t>
                                </m:r>
                                <m:sSup>
                                  <m:sSupPr>
                                    <m:ctrlPr>
                                      <a:rPr lang="en-US" sz="2000" i="1">
                                        <a:latin typeface="Cambria Math" panose="02040503050406030204" pitchFamily="18" charset="0"/>
                                      </a:rPr>
                                    </m:ctrlPr>
                                  </m:sSupPr>
                                  <m:e>
                                    <m:r>
                                      <a:rPr lang="en-GB" sz="2000" i="1">
                                        <a:latin typeface="Cambria Math"/>
                                      </a:rPr>
                                      <m:t>𝑦</m:t>
                                    </m:r>
                                  </m:e>
                                  <m:sup>
                                    <m:r>
                                      <a:rPr lang="en-GB" sz="2000" i="1">
                                        <a:latin typeface="Cambria Math"/>
                                      </a:rPr>
                                      <m:t>1</m:t>
                                    </m:r>
                                  </m:sup>
                                </m:sSup>
                              </m:num>
                              <m:den>
                                <m:sSup>
                                  <m:sSupPr>
                                    <m:ctrlPr>
                                      <a:rPr lang="en-US" sz="2000" i="1">
                                        <a:latin typeface="Cambria Math" panose="02040503050406030204" pitchFamily="18" charset="0"/>
                                      </a:rPr>
                                    </m:ctrlPr>
                                  </m:sSupPr>
                                  <m:e>
                                    <m:r>
                                      <a:rPr lang="en-GB" sz="2000" i="1">
                                        <a:latin typeface="Cambria Math"/>
                                      </a:rPr>
                                      <m:t>𝑦</m:t>
                                    </m:r>
                                  </m:e>
                                  <m:sup>
                                    <m:r>
                                      <a:rPr lang="en-GB" sz="2000" i="1">
                                        <a:latin typeface="Cambria Math"/>
                                      </a:rPr>
                                      <m:t>0</m:t>
                                    </m:r>
                                  </m:sup>
                                </m:sSup>
                                <m:r>
                                  <a:rPr lang="en-GB" sz="2000" i="1">
                                    <a:latin typeface="Cambria Math"/>
                                  </a:rPr>
                                  <m:t>−</m:t>
                                </m:r>
                                <m:sSup>
                                  <m:sSupPr>
                                    <m:ctrlPr>
                                      <a:rPr lang="en-US" sz="2000" i="1">
                                        <a:latin typeface="Cambria Math" panose="02040503050406030204" pitchFamily="18" charset="0"/>
                                      </a:rPr>
                                    </m:ctrlPr>
                                  </m:sSupPr>
                                  <m:e>
                                    <m:r>
                                      <a:rPr lang="en-GB" sz="2000" i="1">
                                        <a:latin typeface="Cambria Math"/>
                                      </a:rPr>
                                      <m:t>𝑦</m:t>
                                    </m:r>
                                  </m:e>
                                  <m:sup>
                                    <m:r>
                                      <a:rPr lang="en-GB" sz="2000" i="1">
                                        <a:latin typeface="Cambria Math"/>
                                      </a:rPr>
                                      <m:t>∗</m:t>
                                    </m:r>
                                  </m:sup>
                                </m:sSup>
                              </m:den>
                            </m:f>
                            <m:r>
                              <a:rPr lang="en-US" sz="2000" i="1">
                                <a:latin typeface="Cambria Math"/>
                              </a:rPr>
                              <m:t> </m:t>
                            </m:r>
                            <m:r>
                              <a:rPr lang="en-US" sz="2000" i="1">
                                <a:latin typeface="Cambria Math"/>
                              </a:rPr>
                              <m:t>𝑓𝑜𝑟</m:t>
                            </m:r>
                            <m:r>
                              <a:rPr lang="en-US" sz="2000" i="1">
                                <a:latin typeface="Cambria Math"/>
                              </a:rPr>
                              <m:t> </m:t>
                            </m:r>
                            <m:r>
                              <a:rPr lang="en-US" sz="2000" i="1">
                                <a:latin typeface="Cambria Math"/>
                              </a:rPr>
                              <m:t>𝑏𝑎𝑑𝑠</m:t>
                            </m:r>
                          </m:e>
                        </m:eqArr>
                      </m:e>
                    </m:d>
                  </m:oMath>
                </a14:m>
                <a:endParaRPr lang="en-GB" sz="2800" b="1" dirty="0">
                  <a:latin typeface="Calibri" panose="020F0502020204030204" pitchFamily="34" charset="0"/>
                  <a:cs typeface="Calibri" panose="020F0502020204030204" pitchFamily="34" charset="0"/>
                </a:endParaRPr>
              </a:p>
              <a:p>
                <a:pPr lvl="1"/>
                <a:endParaRPr lang="en-GB" sz="600" dirty="0">
                  <a:cs typeface="Calibri" panose="020F0502020204030204" pitchFamily="34" charset="0"/>
                </a:endParaRPr>
              </a:p>
              <a:p>
                <a:r>
                  <a:rPr lang="en-GB" sz="1800" i="1" dirty="0">
                    <a:cs typeface="Calibri" panose="020F0502020204030204" pitchFamily="34" charset="0"/>
                  </a:rPr>
                  <a:t>Progress</a:t>
                </a:r>
                <a:r>
                  <a:rPr lang="en-GB" sz="1800" dirty="0">
                    <a:cs typeface="Calibri" panose="020F0502020204030204" pitchFamily="34" charset="0"/>
                  </a:rPr>
                  <a:t>: ratio of actual versus desired (or targeted) increment.</a:t>
                </a:r>
              </a:p>
              <a:p>
                <a:endParaRPr lang="en-GB" sz="1800" dirty="0">
                  <a:cs typeface="Calibri" panose="020F0502020204030204" pitchFamily="34" charset="0"/>
                </a:endParaRPr>
              </a:p>
              <a:p>
                <a:r>
                  <a:rPr lang="en-GB" sz="1800" dirty="0">
                    <a:cs typeface="Calibri" panose="020F0502020204030204" pitchFamily="34" charset="0"/>
                  </a:rPr>
                  <a:t>Target y* is set so as to include the </a:t>
                </a:r>
                <a:r>
                  <a:rPr lang="en-GB" sz="1800" b="1" dirty="0">
                    <a:cs typeface="Calibri" panose="020F0502020204030204" pitchFamily="34" charset="0"/>
                  </a:rPr>
                  <a:t>threshold (t)</a:t>
                </a:r>
                <a:r>
                  <a:rPr lang="en-GB" sz="1800" dirty="0">
                    <a:cs typeface="Calibri" panose="020F0502020204030204" pitchFamily="34" charset="0"/>
                  </a:rPr>
                  <a:t>. </a:t>
                </a:r>
              </a:p>
              <a:p>
                <a:endParaRPr lang="en-GB" sz="1900" dirty="0">
                  <a:cs typeface="Calibri" panose="020F0502020204030204" pitchFamily="34" charset="0"/>
                </a:endParaRPr>
              </a:p>
              <a:p>
                <a:r>
                  <a:rPr lang="en-GB" sz="1800" dirty="0">
                    <a:cs typeface="Calibri" panose="020F0502020204030204" pitchFamily="34" charset="0"/>
                  </a:rPr>
                  <a:t>For a good: Progress will have a greater valuation if it happens or leads us to be above the threshold.</a:t>
                </a:r>
              </a:p>
              <a:p>
                <a:endParaRPr lang="en-GB" sz="400" dirty="0">
                  <a:latin typeface="Calibri" panose="020F0502020204030204" pitchFamily="34" charset="0"/>
                  <a:cs typeface="Calibri" panose="020F0502020204030204" pitchFamily="34" charset="0"/>
                </a:endParaRPr>
              </a:p>
              <a:p>
                <a:pPr>
                  <a:buNone/>
                </a:pPr>
                <a14:m>
                  <m:oMathPara xmlns:m="http://schemas.openxmlformats.org/officeDocument/2006/math">
                    <m:oMathParaPr>
                      <m:jc m:val="centerGroup"/>
                    </m:oMathParaPr>
                    <m:oMath xmlns:m="http://schemas.openxmlformats.org/officeDocument/2006/math">
                      <m:sSup>
                        <m:sSupPr>
                          <m:ctrlPr>
                            <a:rPr lang="en-US" sz="2000" i="1">
                              <a:latin typeface="Cambria Math" panose="02040503050406030204" pitchFamily="18" charset="0"/>
                            </a:rPr>
                          </m:ctrlPr>
                        </m:sSupPr>
                        <m:e>
                          <m:r>
                            <a:rPr lang="en-GB" sz="2000" i="1">
                              <a:latin typeface="Cambria Math"/>
                            </a:rPr>
                            <m:t>𝑦</m:t>
                          </m:r>
                        </m:e>
                        <m:sup>
                          <m:r>
                            <a:rPr lang="en-GB" sz="2000" i="1">
                              <a:latin typeface="Cambria Math"/>
                            </a:rPr>
                            <m:t>∗</m:t>
                          </m:r>
                        </m:sup>
                      </m:sSup>
                      <m:r>
                        <a:rPr lang="en-GB" sz="2000" i="1">
                          <a:latin typeface="Cambria Math"/>
                        </a:rPr>
                        <m:t>=</m:t>
                      </m:r>
                      <m:func>
                        <m:funcPr>
                          <m:ctrlPr>
                            <a:rPr lang="en-US" sz="2000" i="1">
                              <a:latin typeface="Cambria Math" panose="02040503050406030204" pitchFamily="18" charset="0"/>
                            </a:rPr>
                          </m:ctrlPr>
                        </m:funcPr>
                        <m:fName>
                          <m:r>
                            <m:rPr>
                              <m:sty m:val="p"/>
                            </m:rPr>
                            <a:rPr lang="en-GB" sz="2000">
                              <a:latin typeface="Cambria Math"/>
                            </a:rPr>
                            <m:t>max</m:t>
                          </m:r>
                        </m:fName>
                        <m:e>
                          <m:d>
                            <m:dPr>
                              <m:begChr m:val="{"/>
                              <m:endChr m:val="}"/>
                              <m:ctrlPr>
                                <a:rPr lang="en-US" sz="2000" i="1">
                                  <a:latin typeface="Cambria Math" panose="02040503050406030204" pitchFamily="18" charset="0"/>
                                </a:rPr>
                              </m:ctrlPr>
                            </m:dPr>
                            <m:e>
                              <m:r>
                                <a:rPr lang="en-GB" sz="2000" i="1">
                                  <a:latin typeface="Cambria Math"/>
                                </a:rPr>
                                <m:t>𝑡</m:t>
                              </m:r>
                              <m:r>
                                <a:rPr lang="en-GB" sz="2000" i="1">
                                  <a:latin typeface="Cambria Math"/>
                                </a:rPr>
                                <m:t>, </m:t>
                              </m:r>
                              <m:r>
                                <a:rPr lang="en-GB" sz="2000" i="1">
                                  <a:latin typeface="Cambria Math"/>
                                </a:rPr>
                                <m:t>𝜆</m:t>
                              </m:r>
                              <m:sSup>
                                <m:sSupPr>
                                  <m:ctrlPr>
                                    <a:rPr lang="en-US" sz="2000" i="1">
                                      <a:latin typeface="Cambria Math" panose="02040503050406030204" pitchFamily="18" charset="0"/>
                                    </a:rPr>
                                  </m:ctrlPr>
                                </m:sSupPr>
                                <m:e>
                                  <m:r>
                                    <a:rPr lang="en-GB" sz="2000" i="1">
                                      <a:latin typeface="Cambria Math"/>
                                    </a:rPr>
                                    <m:t>𝑦</m:t>
                                  </m:r>
                                </m:e>
                                <m:sup>
                                  <m:r>
                                    <a:rPr lang="en-GB" sz="2000" i="1">
                                      <a:latin typeface="Cambria Math"/>
                                    </a:rPr>
                                    <m:t>0</m:t>
                                  </m:r>
                                </m:sup>
                              </m:sSup>
                            </m:e>
                          </m:d>
                        </m:e>
                      </m:func>
                      <m:r>
                        <a:rPr lang="en-GB" sz="2000" i="1">
                          <a:latin typeface="Cambria Math"/>
                        </a:rPr>
                        <m:t>, </m:t>
                      </m:r>
                      <m:r>
                        <a:rPr lang="en-GB" sz="2000" i="1">
                          <a:latin typeface="Cambria Math"/>
                        </a:rPr>
                        <m:t>𝜆</m:t>
                      </m:r>
                      <m:r>
                        <a:rPr lang="en-GB" sz="2000" i="1">
                          <a:latin typeface="Cambria Math"/>
                        </a:rPr>
                        <m:t>&gt;1</m:t>
                      </m:r>
                    </m:oMath>
                  </m:oMathPara>
                </a14:m>
                <a:endParaRPr lang="en-GB" sz="2000" dirty="0">
                  <a:latin typeface="Calibri" panose="020F0502020204030204" pitchFamily="34" charset="0"/>
                  <a:cs typeface="Calibri" panose="020F0502020204030204" pitchFamily="34" charset="0"/>
                </a:endParaRPr>
              </a:p>
              <a:p>
                <a:endParaRPr lang="en-US" sz="200" dirty="0">
                  <a:latin typeface="Calibri" panose="020F0502020204030204" pitchFamily="34" charset="0"/>
                  <a:cs typeface="Calibri" panose="020F0502020204030204" pitchFamily="34" charset="0"/>
                </a:endParaRPr>
              </a:p>
              <a:p>
                <a:r>
                  <a:rPr lang="en-US" sz="1800" dirty="0">
                    <a:cs typeface="Calibri" panose="020F0502020204030204" pitchFamily="34" charset="0"/>
                  </a:rPr>
                  <a:t>For a good: Progress will have a greater valuation if it happens or leads us to be above the threshold.</a:t>
                </a:r>
              </a:p>
              <a:p>
                <a:endParaRPr lang="en-US" sz="500" dirty="0">
                  <a:latin typeface="Calibri" panose="020F0502020204030204" pitchFamily="34" charset="0"/>
                  <a:cs typeface="Calibri" panose="020F0502020204030204" pitchFamily="34" charset="0"/>
                </a:endParaRPr>
              </a:p>
              <a:p>
                <a:pPr marL="0" indent="0">
                  <a:buNone/>
                </a:pPr>
                <a14:m>
                  <m:oMathPara xmlns:m="http://schemas.openxmlformats.org/officeDocument/2006/math">
                    <m:oMathParaPr>
                      <m:jc m:val="centerGroup"/>
                    </m:oMathParaPr>
                    <m:oMath xmlns:m="http://schemas.openxmlformats.org/officeDocument/2006/math">
                      <m:sSup>
                        <m:sSupPr>
                          <m:ctrlPr>
                            <a:rPr lang="en-US" sz="2000" i="1">
                              <a:latin typeface="Cambria Math" panose="02040503050406030204" pitchFamily="18" charset="0"/>
                            </a:rPr>
                          </m:ctrlPr>
                        </m:sSupPr>
                        <m:e>
                          <m:r>
                            <a:rPr lang="en-GB" sz="2000" i="1">
                              <a:latin typeface="Cambria Math"/>
                            </a:rPr>
                            <m:t>𝑦</m:t>
                          </m:r>
                        </m:e>
                        <m:sup>
                          <m:r>
                            <a:rPr lang="en-GB" sz="2000" i="1">
                              <a:latin typeface="Cambria Math"/>
                            </a:rPr>
                            <m:t>∗</m:t>
                          </m:r>
                        </m:sup>
                      </m:sSup>
                      <m:r>
                        <a:rPr lang="en-GB" sz="2000" i="1">
                          <a:latin typeface="Cambria Math"/>
                        </a:rPr>
                        <m:t>=</m:t>
                      </m:r>
                      <m:func>
                        <m:funcPr>
                          <m:ctrlPr>
                            <a:rPr lang="en-US" sz="2000" i="1">
                              <a:latin typeface="Cambria Math" panose="02040503050406030204" pitchFamily="18" charset="0"/>
                            </a:rPr>
                          </m:ctrlPr>
                        </m:funcPr>
                        <m:fName>
                          <m:r>
                            <m:rPr>
                              <m:sty m:val="p"/>
                            </m:rPr>
                            <a:rPr lang="en-GB" sz="2000">
                              <a:latin typeface="Cambria Math"/>
                            </a:rPr>
                            <m:t>min</m:t>
                          </m:r>
                        </m:fName>
                        <m:e>
                          <m:d>
                            <m:dPr>
                              <m:begChr m:val="{"/>
                              <m:endChr m:val="}"/>
                              <m:ctrlPr>
                                <a:rPr lang="en-US" sz="2000" i="1">
                                  <a:latin typeface="Cambria Math" panose="02040503050406030204" pitchFamily="18" charset="0"/>
                                </a:rPr>
                              </m:ctrlPr>
                            </m:dPr>
                            <m:e>
                              <m:r>
                                <a:rPr lang="en-GB" sz="2000" i="1">
                                  <a:latin typeface="Cambria Math"/>
                                </a:rPr>
                                <m:t>𝑡</m:t>
                              </m:r>
                              <m:r>
                                <a:rPr lang="en-GB" sz="2000" i="1">
                                  <a:latin typeface="Cambria Math"/>
                                </a:rPr>
                                <m:t>, </m:t>
                              </m:r>
                              <m:r>
                                <a:rPr lang="en-GB" sz="2000" i="1">
                                  <a:latin typeface="Cambria Math"/>
                                </a:rPr>
                                <m:t>𝛽</m:t>
                              </m:r>
                              <m:sSup>
                                <m:sSupPr>
                                  <m:ctrlPr>
                                    <a:rPr lang="en-US" sz="2000" i="1">
                                      <a:latin typeface="Cambria Math" panose="02040503050406030204" pitchFamily="18" charset="0"/>
                                    </a:rPr>
                                  </m:ctrlPr>
                                </m:sSupPr>
                                <m:e>
                                  <m:r>
                                    <a:rPr lang="en-GB" sz="2000" i="1">
                                      <a:latin typeface="Cambria Math"/>
                                    </a:rPr>
                                    <m:t>𝑦</m:t>
                                  </m:r>
                                </m:e>
                                <m:sup>
                                  <m:r>
                                    <a:rPr lang="en-GB" sz="2000" i="1">
                                      <a:latin typeface="Cambria Math"/>
                                    </a:rPr>
                                    <m:t>0</m:t>
                                  </m:r>
                                </m:sup>
                              </m:sSup>
                            </m:e>
                          </m:d>
                        </m:e>
                      </m:func>
                      <m:r>
                        <a:rPr lang="en-GB" sz="2000" i="1">
                          <a:latin typeface="Cambria Math"/>
                        </a:rPr>
                        <m:t>, </m:t>
                      </m:r>
                      <m:r>
                        <a:rPr lang="en-GB" sz="2000" i="1">
                          <a:latin typeface="Cambria Math"/>
                        </a:rPr>
                        <m:t>𝛽</m:t>
                      </m:r>
                      <m:r>
                        <a:rPr lang="en-GB" sz="2000" i="1">
                          <a:latin typeface="Cambria Math"/>
                        </a:rPr>
                        <m:t>&lt;1</m:t>
                      </m:r>
                    </m:oMath>
                  </m:oMathPara>
                </a14:m>
                <a:endParaRPr lang="en-GB" sz="2000" dirty="0">
                  <a:latin typeface="Calibri" panose="020F0502020204030204" pitchFamily="34" charset="0"/>
                  <a:cs typeface="Calibri" panose="020F0502020204030204" pitchFamily="34" charset="0"/>
                </a:endParaRPr>
              </a:p>
              <a:p>
                <a:pPr>
                  <a:buNone/>
                </a:pPr>
                <a:endParaRPr lang="en-GB" sz="1000"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pPr>
                  <a:buNone/>
                </a:pPr>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mc:Choice>
        <mc:Fallback xmlns="">
          <p:sp>
            <p:nvSpPr>
              <p:cNvPr id="3" name="Espace réservé du contenu 2"/>
              <p:cNvSpPr>
                <a:spLocks noGrp="1" noRot="1" noChangeAspect="1" noMove="1" noResize="1" noEditPoints="1" noAdjustHandles="1" noChangeArrowheads="1" noChangeShapeType="1" noTextEdit="1"/>
              </p:cNvSpPr>
              <p:nvPr>
                <p:ph sz="quarter" idx="10"/>
              </p:nvPr>
            </p:nvSpPr>
            <p:spPr>
              <a:xfrm>
                <a:off x="407988" y="1751956"/>
                <a:ext cx="11707812" cy="4867763"/>
              </a:xfrm>
              <a:prstGeom prst="rect">
                <a:avLst/>
              </a:prstGeom>
              <a:blipFill>
                <a:blip r:embed="rId3"/>
                <a:stretch>
                  <a:fillRect l="-885" t="-501"/>
                </a:stretch>
              </a:blipFill>
            </p:spPr>
            <p:txBody>
              <a:bodyPr/>
              <a:lstStyle/>
              <a:p>
                <a:r>
                  <a:rPr lang="en-GB">
                    <a:noFill/>
                  </a:rPr>
                  <a:t> </a:t>
                </a:r>
              </a:p>
            </p:txBody>
          </p:sp>
        </mc:Fallback>
      </mc:AlternateContent>
      <p:sp>
        <p:nvSpPr>
          <p:cNvPr id="7" name="Date Placeholder 3">
            <a:extLst>
              <a:ext uri="{FF2B5EF4-FFF2-40B4-BE49-F238E27FC236}">
                <a16:creationId xmlns:a16="http://schemas.microsoft.com/office/drawing/2014/main" id="{14993D16-CB6B-CD42-887C-90A7544EE676}"/>
              </a:ext>
            </a:extLst>
          </p:cNvPr>
          <p:cNvSpPr>
            <a:spLocks noGrp="1"/>
          </p:cNvSpPr>
          <p:nvPr>
            <p:ph type="dt" sz="half" idx="11"/>
          </p:nvPr>
        </p:nvSpPr>
        <p:spPr>
          <a:xfrm>
            <a:off x="418068" y="6356350"/>
            <a:ext cx="3664075" cy="365125"/>
          </a:xfrm>
        </p:spPr>
        <p:txBody>
          <a:bodyPr/>
          <a:lstStyle/>
          <a:p>
            <a:r>
              <a:rPr lang="en-US" sz="1100" dirty="0"/>
              <a:t>Module 2, Section 6: The GEP Measurement Framework</a:t>
            </a:r>
            <a:endParaRPr lang="en-US" sz="1050" noProof="0" dirty="0"/>
          </a:p>
        </p:txBody>
      </p:sp>
      <p:sp>
        <p:nvSpPr>
          <p:cNvPr id="8" name="Slide Number Placeholder 4">
            <a:extLst>
              <a:ext uri="{FF2B5EF4-FFF2-40B4-BE49-F238E27FC236}">
                <a16:creationId xmlns:a16="http://schemas.microsoft.com/office/drawing/2014/main" id="{854DBF4E-DE02-A74A-90AF-8CFE58B6C903}"/>
              </a:ext>
            </a:extLst>
          </p:cNvPr>
          <p:cNvSpPr txBox="1">
            <a:spLocks/>
          </p:cNvSpPr>
          <p:nvPr/>
        </p:nvSpPr>
        <p:spPr>
          <a:xfrm>
            <a:off x="11509065" y="6353687"/>
            <a:ext cx="309322" cy="365125"/>
          </a:xfrm>
          <a:prstGeom prst="rect">
            <a:avLst/>
          </a:prstGeom>
        </p:spPr>
        <p:txBody>
          <a:bodyPr vert="horz" lIns="90000" tIns="45720" rIns="0" bIns="45720" rtlCol="0" anchor="ctr"/>
          <a:lstStyle>
            <a:defPPr>
              <a:defRPr lang="de-DE"/>
            </a:defPPr>
            <a:lvl1pPr marL="0" algn="r" defTabSz="914400" rtl="0" eaLnBrk="1" latinLnBrk="0" hangingPunct="1">
              <a:defRPr sz="1200" kern="1200">
                <a:solidFill>
                  <a:srgbClr val="71A5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059D9C-83B2-9046-9FF6-87A09DB9F967}" type="slidenum">
              <a:rPr lang="en-US" sz="1100" smtClean="0"/>
              <a:pPr/>
              <a:t>63</a:t>
            </a:fld>
            <a:endParaRPr lang="en-US" sz="1100" dirty="0"/>
          </a:p>
        </p:txBody>
      </p:sp>
    </p:spTree>
    <p:extLst>
      <p:ext uri="{BB962C8B-B14F-4D97-AF65-F5344CB8AC3E}">
        <p14:creationId xmlns:p14="http://schemas.microsoft.com/office/powerpoint/2010/main" val="6930351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sz="2400" dirty="0"/>
              <a:t>METHODOLOGY: </a:t>
            </a:r>
            <a:r>
              <a:rPr lang="en-GB" sz="2400" b="0" dirty="0"/>
              <a:t>GEP INDEX</a:t>
            </a:r>
          </a:p>
        </p:txBody>
      </p:sp>
      <mc:AlternateContent xmlns:mc="http://schemas.openxmlformats.org/markup-compatibility/2006" xmlns:a14="http://schemas.microsoft.com/office/drawing/2010/main">
        <mc:Choice Requires="a14">
          <p:sp>
            <p:nvSpPr>
              <p:cNvPr id="3" name="Espace réservé du contenu 2"/>
              <p:cNvSpPr>
                <a:spLocks noGrp="1"/>
              </p:cNvSpPr>
              <p:nvPr>
                <p:ph sz="quarter" idx="10"/>
              </p:nvPr>
            </p:nvSpPr>
            <p:spPr>
              <a:xfrm>
                <a:off x="418068" y="1842256"/>
                <a:ext cx="11410399" cy="4876556"/>
              </a:xfrm>
              <a:prstGeom prst="rect">
                <a:avLst/>
              </a:prstGeom>
            </p:spPr>
            <p:txBody>
              <a:bodyPr>
                <a:normAutofit fontScale="77500" lnSpcReduction="20000"/>
              </a:bodyPr>
              <a:lstStyle/>
              <a:p>
                <a:r>
                  <a:rPr lang="en-GB" sz="2300" dirty="0">
                    <a:cs typeface="Calibri" panose="020F0502020204030204" pitchFamily="34" charset="0"/>
                  </a:rPr>
                  <a:t>Let </a:t>
                </a:r>
                <a14:m>
                  <m:oMath xmlns:m="http://schemas.openxmlformats.org/officeDocument/2006/math">
                    <m:r>
                      <a:rPr lang="en-GB" sz="2300" i="1">
                        <a:latin typeface="Cambria Math" panose="02040503050406030204" pitchFamily="18" charset="0"/>
                      </a:rPr>
                      <m:t>𝐽</m:t>
                    </m:r>
                    <m:r>
                      <a:rPr lang="en-GB" sz="2300" i="1">
                        <a:latin typeface="Cambria Math" panose="02040503050406030204" pitchFamily="18" charset="0"/>
                      </a:rPr>
                      <m:t>=</m:t>
                    </m:r>
                    <m:r>
                      <a:rPr lang="en-GB" sz="2300" i="1">
                        <a:latin typeface="Cambria Math" panose="02040503050406030204" pitchFamily="18" charset="0"/>
                      </a:rPr>
                      <m:t>𝐺</m:t>
                    </m:r>
                    <m:r>
                      <a:rPr lang="en-GB" sz="2300" i="1">
                        <a:latin typeface="Cambria Math" panose="02040503050406030204" pitchFamily="18" charset="0"/>
                      </a:rPr>
                      <m:t>∪</m:t>
                    </m:r>
                    <m:r>
                      <a:rPr lang="en-GB" sz="2300" i="1">
                        <a:latin typeface="Cambria Math" panose="02040503050406030204" pitchFamily="18" charset="0"/>
                      </a:rPr>
                      <m:t>𝐵</m:t>
                    </m:r>
                  </m:oMath>
                </a14:m>
                <a:r>
                  <a:rPr lang="en-GB" sz="2300" dirty="0"/>
                  <a:t> </a:t>
                </a:r>
                <a:r>
                  <a:rPr lang="en-GB" sz="2300" dirty="0">
                    <a:cs typeface="Calibri" panose="020F0502020204030204" pitchFamily="34" charset="0"/>
                  </a:rPr>
                  <a:t>be the set of indicators, consisting of goods, </a:t>
                </a:r>
                <a:r>
                  <a:rPr lang="en-GB" sz="2300" i="1" dirty="0">
                    <a:cs typeface="Calibri" panose="020F0502020204030204" pitchFamily="34" charset="0"/>
                  </a:rPr>
                  <a:t>G</a:t>
                </a:r>
                <a:r>
                  <a:rPr lang="en-GB" sz="2300" dirty="0">
                    <a:cs typeface="Calibri" panose="020F0502020204030204" pitchFamily="34" charset="0"/>
                  </a:rPr>
                  <a:t>, and </a:t>
                </a:r>
                <a:r>
                  <a:rPr lang="en-GB" sz="2300" dirty="0" err="1">
                    <a:cs typeface="Calibri" panose="020F0502020204030204" pitchFamily="34" charset="0"/>
                  </a:rPr>
                  <a:t>bads</a:t>
                </a:r>
                <a:r>
                  <a:rPr lang="en-GB" sz="2300" dirty="0">
                    <a:cs typeface="Calibri" panose="020F0502020204030204" pitchFamily="34" charset="0"/>
                  </a:rPr>
                  <a:t>, </a:t>
                </a:r>
                <a:r>
                  <a:rPr lang="en-GB" sz="2300" i="1" dirty="0">
                    <a:cs typeface="Calibri" panose="020F0502020204030204" pitchFamily="34" charset="0"/>
                  </a:rPr>
                  <a:t>B</a:t>
                </a:r>
                <a:r>
                  <a:rPr lang="en-GB" sz="2300" dirty="0">
                    <a:cs typeface="Calibri" panose="020F0502020204030204" pitchFamily="34" charset="0"/>
                  </a:rPr>
                  <a:t> (in the understanding that</a:t>
                </a:r>
                <a:r>
                  <a:rPr lang="en-GB" sz="2300" dirty="0"/>
                  <a:t> </a:t>
                </a:r>
                <a14:m>
                  <m:oMath xmlns:m="http://schemas.openxmlformats.org/officeDocument/2006/math">
                    <m:r>
                      <a:rPr lang="en-GB" sz="2300" i="1">
                        <a:latin typeface="Cambria Math" panose="02040503050406030204" pitchFamily="18" charset="0"/>
                      </a:rPr>
                      <m:t>𝐺</m:t>
                    </m:r>
                    <m:r>
                      <a:rPr lang="en-GB" sz="2300" i="1">
                        <a:latin typeface="Cambria Math" panose="02040503050406030204" pitchFamily="18" charset="0"/>
                      </a:rPr>
                      <m:t>∩</m:t>
                    </m:r>
                    <m:r>
                      <a:rPr lang="en-GB" sz="2300" i="1">
                        <a:latin typeface="Cambria Math" panose="02040503050406030204" pitchFamily="18" charset="0"/>
                      </a:rPr>
                      <m:t>𝐵</m:t>
                    </m:r>
                    <m:r>
                      <a:rPr lang="en-GB" sz="2300" i="1">
                        <a:latin typeface="Cambria Math" panose="02040503050406030204" pitchFamily="18" charset="0"/>
                      </a:rPr>
                      <m:t>=∅</m:t>
                    </m:r>
                  </m:oMath>
                </a14:m>
                <a:r>
                  <a:rPr lang="en-GB" sz="2300" dirty="0">
                    <a:cs typeface="Calibri" panose="020F0502020204030204" pitchFamily="34" charset="0"/>
                  </a:rPr>
                  <a:t>). Let </a:t>
                </a:r>
                <a14:m>
                  <m:oMath xmlns:m="http://schemas.openxmlformats.org/officeDocument/2006/math">
                    <m:sSub>
                      <m:sSubPr>
                        <m:ctrlPr>
                          <a:rPr lang="en-US" sz="2300" i="1">
                            <a:latin typeface="Cambria Math" panose="02040503050406030204" pitchFamily="18" charset="0"/>
                          </a:rPr>
                        </m:ctrlPr>
                      </m:sSubPr>
                      <m:e>
                        <m:r>
                          <a:rPr lang="en-GB" sz="2300" i="1">
                            <a:latin typeface="Cambria Math" panose="02040503050406030204" pitchFamily="18" charset="0"/>
                          </a:rPr>
                          <m:t>𝜋</m:t>
                        </m:r>
                      </m:e>
                      <m:sub>
                        <m:r>
                          <a:rPr lang="en-GB" sz="2300" i="1">
                            <a:latin typeface="Cambria Math" panose="02040503050406030204" pitchFamily="18" charset="0"/>
                          </a:rPr>
                          <m:t>𝑗</m:t>
                        </m:r>
                      </m:sub>
                    </m:sSub>
                  </m:oMath>
                </a14:m>
                <a:r>
                  <a:rPr lang="en-GB" sz="2300" dirty="0"/>
                  <a:t> </a:t>
                </a:r>
                <a:r>
                  <a:rPr lang="en-GB" sz="2300" dirty="0">
                    <a:cs typeface="Calibri" panose="020F0502020204030204" pitchFamily="34" charset="0"/>
                  </a:rPr>
                  <a:t>denote the weight attached to indicator j into the aggregate composite index, with </a:t>
                </a:r>
                <a14:m>
                  <m:oMath xmlns:m="http://schemas.openxmlformats.org/officeDocument/2006/math">
                    <m:nary>
                      <m:naryPr>
                        <m:chr m:val="∑"/>
                        <m:limLoc m:val="undOvr"/>
                        <m:supHide m:val="on"/>
                        <m:ctrlPr>
                          <a:rPr lang="en-US" sz="2300" i="1">
                            <a:latin typeface="Cambria Math" panose="02040503050406030204" pitchFamily="18" charset="0"/>
                          </a:rPr>
                        </m:ctrlPr>
                      </m:naryPr>
                      <m:sub>
                        <m:r>
                          <a:rPr lang="en-GB" sz="2300" i="1">
                            <a:latin typeface="Cambria Math" panose="02040503050406030204" pitchFamily="18" charset="0"/>
                          </a:rPr>
                          <m:t>𝑗</m:t>
                        </m:r>
                        <m:r>
                          <a:rPr lang="en-GB" sz="2300" i="1">
                            <a:latin typeface="Cambria Math" panose="02040503050406030204" pitchFamily="18" charset="0"/>
                          </a:rPr>
                          <m:t>∈</m:t>
                        </m:r>
                        <m:r>
                          <a:rPr lang="en-GB" sz="2300" i="1">
                            <a:latin typeface="Cambria Math" panose="02040503050406030204" pitchFamily="18" charset="0"/>
                          </a:rPr>
                          <m:t>𝐽</m:t>
                        </m:r>
                      </m:sub>
                      <m:sup/>
                      <m:e>
                        <m:sSub>
                          <m:sSubPr>
                            <m:ctrlPr>
                              <a:rPr lang="en-US" sz="2300" i="1">
                                <a:latin typeface="Cambria Math" panose="02040503050406030204" pitchFamily="18" charset="0"/>
                              </a:rPr>
                            </m:ctrlPr>
                          </m:sSubPr>
                          <m:e>
                            <m:r>
                              <a:rPr lang="en-GB" sz="2300" i="1">
                                <a:latin typeface="Cambria Math" panose="02040503050406030204" pitchFamily="18" charset="0"/>
                              </a:rPr>
                              <m:t>𝜋</m:t>
                            </m:r>
                          </m:e>
                          <m:sub>
                            <m:r>
                              <a:rPr lang="en-GB" sz="2300" i="1">
                                <a:latin typeface="Cambria Math" panose="02040503050406030204" pitchFamily="18" charset="0"/>
                              </a:rPr>
                              <m:t>𝑗</m:t>
                            </m:r>
                          </m:sub>
                        </m:sSub>
                        <m:r>
                          <a:rPr lang="en-GB" sz="2300" i="1">
                            <a:latin typeface="Cambria Math" panose="02040503050406030204" pitchFamily="18" charset="0"/>
                          </a:rPr>
                          <m:t>=1</m:t>
                        </m:r>
                      </m:e>
                    </m:nary>
                  </m:oMath>
                </a14:m>
                <a:r>
                  <a:rPr lang="en-GB" sz="2300" dirty="0"/>
                  <a:t>. </a:t>
                </a:r>
              </a:p>
              <a:p>
                <a:endParaRPr lang="en-GB" dirty="0"/>
              </a:p>
              <a:p>
                <a:endParaRPr lang="en-GB" sz="600" dirty="0">
                  <a:cs typeface="Calibri" panose="020F0502020204030204" pitchFamily="34" charset="0"/>
                </a:endParaRPr>
              </a:p>
              <a:p>
                <a:r>
                  <a:rPr lang="en-US" sz="2300" dirty="0">
                    <a:cs typeface="Calibri" panose="020F0502020204030204" pitchFamily="34" charset="0"/>
                  </a:rPr>
                  <a:t>Applying now the former model for the case of different weights for different indicators, we get:</a:t>
                </a:r>
              </a:p>
              <a:p>
                <a14:m>
                  <m:oMath xmlns:m="http://schemas.openxmlformats.org/officeDocument/2006/math">
                    <m:r>
                      <a:rPr lang="en-GB" i="1">
                        <a:latin typeface="Cambria Math" panose="02040503050406030204" pitchFamily="18" charset="0"/>
                      </a:rPr>
                      <m:t>𝐺𝐸𝑃</m:t>
                    </m:r>
                    <m:r>
                      <a:rPr lang="en-GB" i="1">
                        <a:latin typeface="Cambria Math" panose="02040503050406030204" pitchFamily="18" charset="0"/>
                      </a:rPr>
                      <m:t>=</m:t>
                    </m:r>
                    <m:nary>
                      <m:naryPr>
                        <m:chr m:val="∑"/>
                        <m:limLoc m:val="subSup"/>
                        <m:supHide m:val="on"/>
                        <m:ctrlPr>
                          <a:rPr lang="en-US" i="1">
                            <a:latin typeface="Cambria Math" panose="02040503050406030204" pitchFamily="18" charset="0"/>
                          </a:rPr>
                        </m:ctrlPr>
                      </m:naryPr>
                      <m:sub>
                        <m:r>
                          <a:rPr lang="en-GB" i="1">
                            <a:latin typeface="Cambria Math" panose="02040503050406030204" pitchFamily="18" charset="0"/>
                          </a:rPr>
                          <m:t>𝑗</m:t>
                        </m:r>
                        <m:r>
                          <a:rPr lang="en-GB" i="1">
                            <a:latin typeface="Cambria Math" panose="02040503050406030204" pitchFamily="18" charset="0"/>
                          </a:rPr>
                          <m:t>∈</m:t>
                        </m:r>
                        <m:r>
                          <a:rPr lang="en-GB" i="1">
                            <a:latin typeface="Cambria Math" panose="02040503050406030204" pitchFamily="18" charset="0"/>
                          </a:rPr>
                          <m:t>𝐺</m:t>
                        </m:r>
                      </m:sub>
                      <m:sup/>
                      <m:e>
                        <m:sSub>
                          <m:sSubPr>
                            <m:ctrlPr>
                              <a:rPr lang="en-US" i="1">
                                <a:latin typeface="Cambria Math" panose="02040503050406030204" pitchFamily="18" charset="0"/>
                              </a:rPr>
                            </m:ctrlPr>
                          </m:sSubPr>
                          <m:e>
                            <m:r>
                              <a:rPr lang="en-GB" i="1">
                                <a:latin typeface="Cambria Math" panose="02040503050406030204" pitchFamily="18" charset="0"/>
                              </a:rPr>
                              <m:t>𝜋</m:t>
                            </m:r>
                          </m:e>
                          <m:sub>
                            <m:r>
                              <a:rPr lang="en-GB" i="1">
                                <a:latin typeface="Cambria Math" panose="02040503050406030204" pitchFamily="18" charset="0"/>
                              </a:rPr>
                              <m:t>𝑗</m:t>
                            </m:r>
                          </m:sub>
                        </m:sSub>
                      </m:e>
                    </m:nary>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GB" i="1">
                                <a:latin typeface="Cambria Math" panose="02040503050406030204" pitchFamily="18" charset="0"/>
                              </a:rPr>
                              <m:t>𝑑𝑦</m:t>
                            </m:r>
                          </m:e>
                          <m:sub>
                            <m:r>
                              <a:rPr lang="en-GB" i="1">
                                <a:latin typeface="Cambria Math" panose="02040503050406030204" pitchFamily="18" charset="0"/>
                              </a:rPr>
                              <m:t>𝑗</m:t>
                            </m:r>
                          </m:sub>
                        </m:sSub>
                      </m:num>
                      <m:den>
                        <m:sSubSup>
                          <m:sSubSupPr>
                            <m:ctrlPr>
                              <a:rPr lang="en-US" i="1">
                                <a:latin typeface="Cambria Math" panose="02040503050406030204" pitchFamily="18" charset="0"/>
                              </a:rPr>
                            </m:ctrlPr>
                          </m:sSubSupPr>
                          <m:e>
                            <m:r>
                              <a:rPr lang="en-GB" i="1">
                                <a:latin typeface="Cambria Math" panose="02040503050406030204" pitchFamily="18" charset="0"/>
                              </a:rPr>
                              <m:t>𝑑𝑦</m:t>
                            </m:r>
                          </m:e>
                          <m:sub>
                            <m:r>
                              <a:rPr lang="en-GB" i="1">
                                <a:latin typeface="Cambria Math" panose="02040503050406030204" pitchFamily="18" charset="0"/>
                              </a:rPr>
                              <m:t>𝑗</m:t>
                            </m:r>
                          </m:sub>
                          <m:sup>
                            <m:r>
                              <a:rPr lang="en-GB" i="1">
                                <a:latin typeface="Cambria Math" panose="02040503050406030204" pitchFamily="18" charset="0"/>
                              </a:rPr>
                              <m:t>∗</m:t>
                            </m:r>
                          </m:sup>
                        </m:sSubSup>
                      </m:den>
                    </m:f>
                    <m:r>
                      <a:rPr lang="en-GB" i="1">
                        <a:latin typeface="Cambria Math" panose="02040503050406030204" pitchFamily="18" charset="0"/>
                      </a:rPr>
                      <m:t>+</m:t>
                    </m:r>
                    <m:nary>
                      <m:naryPr>
                        <m:chr m:val="∑"/>
                        <m:limLoc m:val="subSup"/>
                        <m:supHide m:val="on"/>
                        <m:ctrlPr>
                          <a:rPr lang="en-US" i="1">
                            <a:latin typeface="Cambria Math" panose="02040503050406030204" pitchFamily="18" charset="0"/>
                          </a:rPr>
                        </m:ctrlPr>
                      </m:naryPr>
                      <m:sub>
                        <m:r>
                          <a:rPr lang="en-GB" i="1">
                            <a:latin typeface="Cambria Math" panose="02040503050406030204" pitchFamily="18" charset="0"/>
                          </a:rPr>
                          <m:t>𝑗</m:t>
                        </m:r>
                        <m:r>
                          <a:rPr lang="en-GB" i="1">
                            <a:latin typeface="Cambria Math" panose="02040503050406030204" pitchFamily="18" charset="0"/>
                          </a:rPr>
                          <m:t>∈</m:t>
                        </m:r>
                        <m:r>
                          <a:rPr lang="en-GB" i="1">
                            <a:latin typeface="Cambria Math" panose="02040503050406030204" pitchFamily="18" charset="0"/>
                          </a:rPr>
                          <m:t>𝐵</m:t>
                        </m:r>
                      </m:sub>
                      <m:sup/>
                      <m:e>
                        <m:sSub>
                          <m:sSubPr>
                            <m:ctrlPr>
                              <a:rPr lang="en-US" i="1">
                                <a:latin typeface="Cambria Math" panose="02040503050406030204" pitchFamily="18" charset="0"/>
                              </a:rPr>
                            </m:ctrlPr>
                          </m:sSubPr>
                          <m:e>
                            <m:r>
                              <a:rPr lang="en-GB" i="1">
                                <a:latin typeface="Cambria Math" panose="02040503050406030204" pitchFamily="18" charset="0"/>
                              </a:rPr>
                              <m:t>𝜋</m:t>
                            </m:r>
                          </m:e>
                          <m:sub>
                            <m:r>
                              <a:rPr lang="en-GB" i="1">
                                <a:latin typeface="Cambria Math" panose="02040503050406030204" pitchFamily="18" charset="0"/>
                              </a:rPr>
                              <m:t>𝑗</m:t>
                            </m:r>
                          </m:sub>
                        </m:sSub>
                      </m:e>
                    </m:nary>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GB" i="1">
                                <a:latin typeface="Cambria Math" panose="02040503050406030204" pitchFamily="18" charset="0"/>
                              </a:rPr>
                              <m:t>𝑑</m:t>
                            </m:r>
                            <m:r>
                              <a:rPr lang="en-US" b="0" i="1" smtClean="0">
                                <a:latin typeface="Cambria Math" panose="02040503050406030204" pitchFamily="18" charset="0"/>
                              </a:rPr>
                              <m:t>(−</m:t>
                            </m:r>
                            <m:r>
                              <a:rPr lang="en-GB" i="1">
                                <a:latin typeface="Cambria Math" panose="02040503050406030204" pitchFamily="18" charset="0"/>
                              </a:rPr>
                              <m:t>𝑦</m:t>
                            </m:r>
                          </m:e>
                          <m:sub>
                            <m:r>
                              <a:rPr lang="en-GB" i="1">
                                <a:latin typeface="Cambria Math" panose="02040503050406030204" pitchFamily="18" charset="0"/>
                              </a:rPr>
                              <m:t>𝑗</m:t>
                            </m:r>
                          </m:sub>
                        </m:sSub>
                        <m:r>
                          <a:rPr lang="en-US" b="0" i="1" smtClean="0">
                            <a:latin typeface="Cambria Math" panose="02040503050406030204" pitchFamily="18" charset="0"/>
                          </a:rPr>
                          <m:t>)</m:t>
                        </m:r>
                      </m:num>
                      <m:den>
                        <m:sSubSup>
                          <m:sSubSupPr>
                            <m:ctrlPr>
                              <a:rPr lang="en-US" i="1">
                                <a:latin typeface="Cambria Math" panose="02040503050406030204" pitchFamily="18" charset="0"/>
                              </a:rPr>
                            </m:ctrlPr>
                          </m:sSubSupPr>
                          <m:e>
                            <m:r>
                              <a:rPr lang="en-GB" i="1">
                                <a:latin typeface="Cambria Math" panose="02040503050406030204" pitchFamily="18" charset="0"/>
                              </a:rPr>
                              <m:t>𝑑</m:t>
                            </m:r>
                            <m:r>
                              <a:rPr lang="en-US" b="0" i="1" smtClean="0">
                                <a:latin typeface="Cambria Math" panose="02040503050406030204" pitchFamily="18" charset="0"/>
                              </a:rPr>
                              <m:t>(−</m:t>
                            </m:r>
                            <m:r>
                              <a:rPr lang="en-GB" i="1">
                                <a:latin typeface="Cambria Math" panose="02040503050406030204" pitchFamily="18" charset="0"/>
                              </a:rPr>
                              <m:t>𝑦</m:t>
                            </m:r>
                          </m:e>
                          <m:sub>
                            <m:r>
                              <a:rPr lang="en-GB" i="1">
                                <a:latin typeface="Cambria Math" panose="02040503050406030204" pitchFamily="18" charset="0"/>
                              </a:rPr>
                              <m:t>𝑗</m:t>
                            </m:r>
                          </m:sub>
                          <m:sup>
                            <m:r>
                              <a:rPr lang="en-GB" i="1">
                                <a:latin typeface="Cambria Math" panose="02040503050406030204" pitchFamily="18" charset="0"/>
                              </a:rPr>
                              <m:t>∗</m:t>
                            </m:r>
                          </m:sup>
                        </m:sSubSup>
                        <m:r>
                          <a:rPr lang="en-US" b="0" i="1" smtClean="0">
                            <a:latin typeface="Cambria Math" panose="02040503050406030204" pitchFamily="18" charset="0"/>
                          </a:rPr>
                          <m:t>)</m:t>
                        </m:r>
                      </m:den>
                    </m:f>
                  </m:oMath>
                </a14:m>
                <a:r>
                  <a:rPr lang="en-US" dirty="0">
                    <a:cs typeface="Calibri" panose="020F0502020204030204" pitchFamily="34" charset="0"/>
                  </a:rPr>
                  <a:t> ,    </a:t>
                </a:r>
                <a:r>
                  <a:rPr lang="en-US" sz="2300" dirty="0">
                    <a:cs typeface="Calibri" panose="020F0502020204030204" pitchFamily="34" charset="0"/>
                  </a:rPr>
                  <a:t>where</a:t>
                </a:r>
                <a:r>
                  <a:rPr lang="en-US" dirty="0">
                    <a:cs typeface="Calibri" panose="020F0502020204030204" pitchFamily="34" charset="0"/>
                  </a:rPr>
                  <a:t> </a:t>
                </a:r>
                <a14:m>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GB" i="1">
                                <a:latin typeface="Cambria Math" panose="02040503050406030204" pitchFamily="18" charset="0"/>
                              </a:rPr>
                              <m:t>𝜋</m:t>
                            </m:r>
                          </m:e>
                        </m:acc>
                      </m:e>
                      <m:sub>
                        <m:r>
                          <a:rPr lang="en-GB" i="1">
                            <a:latin typeface="Cambria Math" panose="02040503050406030204" pitchFamily="18" charset="0"/>
                          </a:rPr>
                          <m:t>𝑗</m:t>
                        </m:r>
                      </m:sub>
                    </m:sSub>
                    <m:r>
                      <a:rPr lang="en-GB" i="1">
                        <a:latin typeface="Cambria Math" panose="02040503050406030204" pitchFamily="18" charset="0"/>
                      </a:rPr>
                      <m:t>=</m:t>
                    </m:r>
                    <m:d>
                      <m:dPr>
                        <m:begChr m:val="{"/>
                        <m:endChr m:val=""/>
                        <m:ctrlPr>
                          <a:rPr lang="en-US" i="1">
                            <a:latin typeface="Cambria Math" panose="02040503050406030204" pitchFamily="18" charset="0"/>
                          </a:rPr>
                        </m:ctrlPr>
                      </m:dPr>
                      <m:e>
                        <m:eqArr>
                          <m:eqArrPr>
                            <m:ctrlPr>
                              <a:rPr lang="en-US" i="1">
                                <a:latin typeface="Cambria Math" panose="02040503050406030204" pitchFamily="18" charset="0"/>
                              </a:rPr>
                            </m:ctrlPr>
                          </m:eqArr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GB" i="1">
                                        <a:latin typeface="Cambria Math" panose="02040503050406030204" pitchFamily="18" charset="0"/>
                                      </a:rPr>
                                      <m:t>𝑡</m:t>
                                    </m:r>
                                  </m:e>
                                  <m:sub>
                                    <m:r>
                                      <a:rPr lang="en-GB" i="1">
                                        <a:latin typeface="Cambria Math" panose="02040503050406030204" pitchFamily="18" charset="0"/>
                                      </a:rPr>
                                      <m:t>𝑗</m:t>
                                    </m:r>
                                  </m:sub>
                                </m:sSub>
                              </m:num>
                              <m:den>
                                <m:sSubSup>
                                  <m:sSubSupPr>
                                    <m:ctrlPr>
                                      <a:rPr lang="en-US" i="1">
                                        <a:latin typeface="Cambria Math" panose="02040503050406030204" pitchFamily="18" charset="0"/>
                                      </a:rPr>
                                    </m:ctrlPr>
                                  </m:sSubSupPr>
                                  <m:e>
                                    <m:r>
                                      <a:rPr lang="en-GB" i="1">
                                        <a:latin typeface="Cambria Math" panose="02040503050406030204" pitchFamily="18" charset="0"/>
                                      </a:rPr>
                                      <m:t>𝑦</m:t>
                                    </m:r>
                                  </m:e>
                                  <m:sub>
                                    <m:r>
                                      <a:rPr lang="en-GB" i="1">
                                        <a:latin typeface="Cambria Math" panose="02040503050406030204" pitchFamily="18" charset="0"/>
                                      </a:rPr>
                                      <m:t>𝑗</m:t>
                                    </m:r>
                                  </m:sub>
                                  <m:sup>
                                    <m:r>
                                      <a:rPr lang="en-GB" i="1">
                                        <a:latin typeface="Cambria Math" panose="02040503050406030204" pitchFamily="18" charset="0"/>
                                      </a:rPr>
                                      <m:t>0</m:t>
                                    </m:r>
                                  </m:sup>
                                </m:sSubSup>
                              </m:den>
                            </m:f>
                            <m:r>
                              <a:rPr lang="en-GB" i="1">
                                <a:latin typeface="Cambria Math" panose="02040503050406030204" pitchFamily="18" charset="0"/>
                              </a:rPr>
                              <m:t>,  </m:t>
                            </m:r>
                            <m:r>
                              <a:rPr lang="en-GB" i="1">
                                <a:latin typeface="Cambria Math" panose="02040503050406030204" pitchFamily="18" charset="0"/>
                              </a:rPr>
                              <m:t>𝑖𝑓</m:t>
                            </m:r>
                            <m:r>
                              <a:rPr lang="en-GB" i="1">
                                <a:latin typeface="Cambria Math" panose="02040503050406030204" pitchFamily="18" charset="0"/>
                              </a:rPr>
                              <m:t> </m:t>
                            </m:r>
                            <m:r>
                              <a:rPr lang="en-GB" i="1">
                                <a:latin typeface="Cambria Math" panose="02040503050406030204" pitchFamily="18" charset="0"/>
                              </a:rPr>
                              <m:t>𝑗</m:t>
                            </m:r>
                            <m:r>
                              <a:rPr lang="en-GB" i="1">
                                <a:latin typeface="Cambria Math" panose="02040503050406030204" pitchFamily="18" charset="0"/>
                              </a:rPr>
                              <m:t>∈</m:t>
                            </m:r>
                            <m:r>
                              <a:rPr lang="en-GB" i="1">
                                <a:latin typeface="Cambria Math" panose="02040503050406030204" pitchFamily="18" charset="0"/>
                              </a:rPr>
                              <m:t>𝐺</m:t>
                            </m:r>
                          </m:e>
                          <m:e>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GB" i="1">
                                        <a:latin typeface="Cambria Math" panose="02040503050406030204" pitchFamily="18" charset="0"/>
                                      </a:rPr>
                                      <m:t>𝑦</m:t>
                                    </m:r>
                                  </m:e>
                                  <m:sub>
                                    <m:r>
                                      <a:rPr lang="en-GB" i="1">
                                        <a:latin typeface="Cambria Math" panose="02040503050406030204" pitchFamily="18" charset="0"/>
                                      </a:rPr>
                                      <m:t>𝑗</m:t>
                                    </m:r>
                                  </m:sub>
                                  <m:sup>
                                    <m:r>
                                      <a:rPr lang="en-GB" i="1">
                                        <a:latin typeface="Cambria Math" panose="02040503050406030204" pitchFamily="18" charset="0"/>
                                      </a:rPr>
                                      <m:t>0</m:t>
                                    </m:r>
                                  </m:sup>
                                </m:sSubSup>
                              </m:num>
                              <m:den>
                                <m:sSub>
                                  <m:sSubPr>
                                    <m:ctrlPr>
                                      <a:rPr lang="en-US" i="1">
                                        <a:latin typeface="Cambria Math" panose="02040503050406030204" pitchFamily="18" charset="0"/>
                                      </a:rPr>
                                    </m:ctrlPr>
                                  </m:sSubPr>
                                  <m:e>
                                    <m:r>
                                      <a:rPr lang="en-GB" i="1">
                                        <a:latin typeface="Cambria Math" panose="02040503050406030204" pitchFamily="18" charset="0"/>
                                      </a:rPr>
                                      <m:t>𝑡</m:t>
                                    </m:r>
                                  </m:e>
                                  <m:sub>
                                    <m:r>
                                      <a:rPr lang="en-GB" i="1">
                                        <a:latin typeface="Cambria Math" panose="02040503050406030204" pitchFamily="18" charset="0"/>
                                      </a:rPr>
                                      <m:t>𝑗</m:t>
                                    </m:r>
                                  </m:sub>
                                </m:sSub>
                              </m:den>
                            </m:f>
                            <m:r>
                              <a:rPr lang="en-GB" i="1">
                                <a:latin typeface="Cambria Math" panose="02040503050406030204" pitchFamily="18" charset="0"/>
                              </a:rPr>
                              <m:t>,  </m:t>
                            </m:r>
                            <m:r>
                              <a:rPr lang="en-GB" i="1">
                                <a:latin typeface="Cambria Math" panose="02040503050406030204" pitchFamily="18" charset="0"/>
                              </a:rPr>
                              <m:t>𝑖𝑓</m:t>
                            </m:r>
                            <m:r>
                              <a:rPr lang="en-GB" i="1">
                                <a:latin typeface="Cambria Math" panose="02040503050406030204" pitchFamily="18" charset="0"/>
                              </a:rPr>
                              <m:t> </m:t>
                            </m:r>
                            <m:r>
                              <a:rPr lang="en-GB" i="1">
                                <a:latin typeface="Cambria Math" panose="02040503050406030204" pitchFamily="18" charset="0"/>
                              </a:rPr>
                              <m:t>𝑗</m:t>
                            </m:r>
                            <m:r>
                              <a:rPr lang="en-GB" i="1">
                                <a:latin typeface="Cambria Math" panose="02040503050406030204" pitchFamily="18" charset="0"/>
                              </a:rPr>
                              <m:t>∈</m:t>
                            </m:r>
                            <m:r>
                              <a:rPr lang="en-GB" i="1">
                                <a:latin typeface="Cambria Math" panose="02040503050406030204" pitchFamily="18" charset="0"/>
                              </a:rPr>
                              <m:t>𝐵</m:t>
                            </m:r>
                          </m:e>
                        </m:eqArr>
                      </m:e>
                    </m:d>
                  </m:oMath>
                </a14:m>
                <a:endParaRPr lang="en-US" dirty="0"/>
              </a:p>
              <a:p>
                <a:r>
                  <a:rPr lang="en-GB" sz="2300" dirty="0">
                    <a:cs typeface="Calibri" panose="020F0502020204030204" pitchFamily="34" charset="0"/>
                  </a:rPr>
                  <a:t>Normalising the weights: </a:t>
                </a:r>
                <a14:m>
                  <m:oMath xmlns:m="http://schemas.openxmlformats.org/officeDocument/2006/math">
                    <m:sSub>
                      <m:sSubPr>
                        <m:ctrlPr>
                          <a:rPr lang="en-US" i="1">
                            <a:latin typeface="Cambria Math" panose="02040503050406030204" pitchFamily="18" charset="0"/>
                          </a:rPr>
                        </m:ctrlPr>
                      </m:sSubPr>
                      <m:e>
                        <m:r>
                          <a:rPr lang="en-GB" i="1">
                            <a:latin typeface="Cambria Math" panose="02040503050406030204" pitchFamily="18" charset="0"/>
                          </a:rPr>
                          <m:t>𝜋</m:t>
                        </m:r>
                      </m:e>
                      <m:sub>
                        <m:r>
                          <a:rPr lang="en-GB" i="1">
                            <a:latin typeface="Cambria Math" panose="02040503050406030204" pitchFamily="18" charset="0"/>
                          </a:rPr>
                          <m:t>𝑗</m:t>
                        </m:r>
                      </m:sub>
                    </m:sSub>
                    <m:r>
                      <a:rPr lang="en-GB" i="1">
                        <a:latin typeface="Cambria Math" panose="02040503050406030204" pitchFamily="18" charset="0"/>
                      </a:rPr>
                      <m:t>=</m:t>
                    </m:r>
                    <m:f>
                      <m:fPr>
                        <m:ctrlPr>
                          <a:rPr lang="en-US" i="1">
                            <a:latin typeface="Cambria Math" panose="02040503050406030204" pitchFamily="18" charset="0"/>
                          </a:rPr>
                        </m:ctrlPr>
                      </m:fPr>
                      <m:num>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GB" i="1">
                                    <a:latin typeface="Cambria Math" panose="02040503050406030204" pitchFamily="18" charset="0"/>
                                  </a:rPr>
                                  <m:t>𝜋</m:t>
                                </m:r>
                              </m:e>
                              <m:sub>
                                <m:r>
                                  <a:rPr lang="en-GB" i="1">
                                    <a:latin typeface="Cambria Math" panose="02040503050406030204" pitchFamily="18" charset="0"/>
                                  </a:rPr>
                                  <m:t>𝑗</m:t>
                                </m:r>
                              </m:sub>
                            </m:sSub>
                          </m:e>
                        </m:acc>
                      </m:num>
                      <m:den>
                        <m:nary>
                          <m:naryPr>
                            <m:chr m:val="∑"/>
                            <m:limLoc m:val="subSup"/>
                            <m:supHide m:val="on"/>
                            <m:ctrlPr>
                              <a:rPr lang="en-US" i="1">
                                <a:latin typeface="Cambria Math" panose="02040503050406030204" pitchFamily="18" charset="0"/>
                              </a:rPr>
                            </m:ctrlPr>
                          </m:naryPr>
                          <m:sub>
                            <m:r>
                              <a:rPr lang="en-GB" i="1">
                                <a:latin typeface="Cambria Math" panose="02040503050406030204" pitchFamily="18" charset="0"/>
                              </a:rPr>
                              <m:t>𝑗</m:t>
                            </m:r>
                            <m:r>
                              <a:rPr lang="en-GB" i="1">
                                <a:latin typeface="Cambria Math" panose="02040503050406030204" pitchFamily="18" charset="0"/>
                              </a:rPr>
                              <m:t>∈</m:t>
                            </m:r>
                            <m:r>
                              <a:rPr lang="en-GB" i="1">
                                <a:latin typeface="Cambria Math" panose="02040503050406030204" pitchFamily="18" charset="0"/>
                              </a:rPr>
                              <m:t>𝐽</m:t>
                            </m:r>
                          </m:sub>
                          <m:sup/>
                          <m:e>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GB" i="1">
                                        <a:latin typeface="Cambria Math" panose="02040503050406030204" pitchFamily="18" charset="0"/>
                                      </a:rPr>
                                      <m:t>𝜋</m:t>
                                    </m:r>
                                  </m:e>
                                  <m:sub>
                                    <m:r>
                                      <a:rPr lang="en-GB" i="1">
                                        <a:latin typeface="Cambria Math" panose="02040503050406030204" pitchFamily="18" charset="0"/>
                                      </a:rPr>
                                      <m:t>𝑗</m:t>
                                    </m:r>
                                  </m:sub>
                                </m:sSub>
                              </m:e>
                            </m:acc>
                          </m:e>
                        </m:nary>
                      </m:den>
                    </m:f>
                  </m:oMath>
                </a14:m>
                <a:endParaRPr lang="en-US" sz="1600" dirty="0"/>
              </a:p>
              <a:p>
                <a:endParaRPr lang="en-GB" sz="700" dirty="0">
                  <a:cs typeface="Calibri" panose="020F0502020204030204" pitchFamily="34" charset="0"/>
                </a:endParaRPr>
              </a:p>
              <a:p>
                <a:r>
                  <a:rPr lang="en-GB" sz="2300" dirty="0">
                    <a:cs typeface="Calibri" panose="020F0502020204030204" pitchFamily="34" charset="0"/>
                  </a:rPr>
                  <a:t>Green Economy Progress (GEP) index:</a:t>
                </a:r>
              </a:p>
              <a:p>
                <a:endParaRPr lang="en-US" sz="500" dirty="0">
                  <a:cs typeface="Calibri" panose="020F0502020204030204" pitchFamily="34" charset="0"/>
                </a:endParaRPr>
              </a:p>
              <a:p>
                <a:pPr marL="0" indent="0">
                  <a:buNone/>
                </a:pPr>
                <a14:m>
                  <m:oMathPara xmlns:m="http://schemas.openxmlformats.org/officeDocument/2006/math">
                    <m:oMathParaPr>
                      <m:jc m:val="center"/>
                    </m:oMathParaPr>
                    <m:oMath xmlns:m="http://schemas.openxmlformats.org/officeDocument/2006/math">
                      <m:r>
                        <a:rPr lang="en-GB" i="1">
                          <a:latin typeface="Cambria Math" panose="02040503050406030204" pitchFamily="18" charset="0"/>
                        </a:rPr>
                        <m:t>𝐺𝐸𝑃</m:t>
                      </m:r>
                      <m:r>
                        <a:rPr lang="en-GB" i="1">
                          <a:latin typeface="Cambria Math" panose="02040503050406030204" pitchFamily="18" charset="0"/>
                        </a:rPr>
                        <m:t>=</m:t>
                      </m:r>
                      <m:f>
                        <m:fPr>
                          <m:ctrlPr>
                            <a:rPr lang="en-US" i="1">
                              <a:latin typeface="Cambria Math" panose="02040503050406030204" pitchFamily="18" charset="0"/>
                            </a:rPr>
                          </m:ctrlPr>
                        </m:fPr>
                        <m:num>
                          <m:r>
                            <a:rPr lang="en-GB" i="1">
                              <a:latin typeface="Cambria Math" panose="02040503050406030204" pitchFamily="18" charset="0"/>
                            </a:rPr>
                            <m:t>1</m:t>
                          </m:r>
                        </m:num>
                        <m:den>
                          <m:nary>
                            <m:naryPr>
                              <m:chr m:val="∑"/>
                              <m:limLoc m:val="subSup"/>
                              <m:supHide m:val="on"/>
                              <m:ctrlPr>
                                <a:rPr lang="en-US" i="1">
                                  <a:latin typeface="Cambria Math" panose="02040503050406030204" pitchFamily="18" charset="0"/>
                                </a:rPr>
                              </m:ctrlPr>
                            </m:naryPr>
                            <m:sub>
                              <m:r>
                                <a:rPr lang="en-GB" i="1">
                                  <a:latin typeface="Cambria Math" panose="02040503050406030204" pitchFamily="18" charset="0"/>
                                </a:rPr>
                                <m:t>𝑗</m:t>
                              </m:r>
                              <m:r>
                                <a:rPr lang="en-GB" i="1">
                                  <a:latin typeface="Cambria Math" panose="02040503050406030204" pitchFamily="18" charset="0"/>
                                </a:rPr>
                                <m:t>∈</m:t>
                              </m:r>
                              <m:r>
                                <a:rPr lang="en-GB" i="1">
                                  <a:latin typeface="Cambria Math" panose="02040503050406030204" pitchFamily="18" charset="0"/>
                                </a:rPr>
                                <m:t>𝐺</m:t>
                              </m:r>
                            </m:sub>
                            <m:sup/>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GB" i="1">
                                          <a:latin typeface="Cambria Math" panose="02040503050406030204" pitchFamily="18" charset="0"/>
                                        </a:rPr>
                                        <m:t>𝑡</m:t>
                                      </m:r>
                                    </m:e>
                                    <m:sub>
                                      <m:r>
                                        <a:rPr lang="en-GB" i="1">
                                          <a:latin typeface="Cambria Math" panose="02040503050406030204" pitchFamily="18" charset="0"/>
                                        </a:rPr>
                                        <m:t>𝑗</m:t>
                                      </m:r>
                                    </m:sub>
                                  </m:sSub>
                                </m:num>
                                <m:den>
                                  <m:sSubSup>
                                    <m:sSubSupPr>
                                      <m:ctrlPr>
                                        <a:rPr lang="en-US" i="1">
                                          <a:latin typeface="Cambria Math" panose="02040503050406030204" pitchFamily="18" charset="0"/>
                                        </a:rPr>
                                      </m:ctrlPr>
                                    </m:sSubSupPr>
                                    <m:e>
                                      <m:r>
                                        <a:rPr lang="en-GB" i="1">
                                          <a:latin typeface="Cambria Math" panose="02040503050406030204" pitchFamily="18" charset="0"/>
                                        </a:rPr>
                                        <m:t>𝑦</m:t>
                                      </m:r>
                                    </m:e>
                                    <m:sub>
                                      <m:r>
                                        <a:rPr lang="en-GB" i="1">
                                          <a:latin typeface="Cambria Math" panose="02040503050406030204" pitchFamily="18" charset="0"/>
                                        </a:rPr>
                                        <m:t>𝑗</m:t>
                                      </m:r>
                                    </m:sub>
                                    <m:sup>
                                      <m:r>
                                        <a:rPr lang="en-GB" i="1">
                                          <a:latin typeface="Cambria Math" panose="02040503050406030204" pitchFamily="18" charset="0"/>
                                        </a:rPr>
                                        <m:t>0</m:t>
                                      </m:r>
                                    </m:sup>
                                  </m:sSubSup>
                                </m:den>
                              </m:f>
                            </m:e>
                          </m:nary>
                          <m:r>
                            <a:rPr lang="en-GB" i="1">
                              <a:latin typeface="Cambria Math" panose="02040503050406030204" pitchFamily="18" charset="0"/>
                            </a:rPr>
                            <m:t>+</m:t>
                          </m:r>
                          <m:nary>
                            <m:naryPr>
                              <m:chr m:val="∑"/>
                              <m:limLoc m:val="subSup"/>
                              <m:supHide m:val="on"/>
                              <m:ctrlPr>
                                <a:rPr lang="en-US" i="1">
                                  <a:latin typeface="Cambria Math" panose="02040503050406030204" pitchFamily="18" charset="0"/>
                                </a:rPr>
                              </m:ctrlPr>
                            </m:naryPr>
                            <m:sub>
                              <m:r>
                                <a:rPr lang="en-GB" i="1">
                                  <a:latin typeface="Cambria Math" panose="02040503050406030204" pitchFamily="18" charset="0"/>
                                </a:rPr>
                                <m:t>𝑗</m:t>
                              </m:r>
                              <m:r>
                                <a:rPr lang="en-GB" i="1">
                                  <a:latin typeface="Cambria Math" panose="02040503050406030204" pitchFamily="18" charset="0"/>
                                </a:rPr>
                                <m:t>∈</m:t>
                              </m:r>
                              <m:r>
                                <a:rPr lang="en-GB" i="1">
                                  <a:latin typeface="Cambria Math" panose="02040503050406030204" pitchFamily="18" charset="0"/>
                                </a:rPr>
                                <m:t>𝐵</m:t>
                              </m:r>
                            </m:sub>
                            <m:sup/>
                            <m:e>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GB" i="1">
                                          <a:latin typeface="Cambria Math" panose="02040503050406030204" pitchFamily="18" charset="0"/>
                                        </a:rPr>
                                        <m:t>𝑦</m:t>
                                      </m:r>
                                    </m:e>
                                    <m:sub>
                                      <m:r>
                                        <a:rPr lang="en-GB" i="1">
                                          <a:latin typeface="Cambria Math" panose="02040503050406030204" pitchFamily="18" charset="0"/>
                                        </a:rPr>
                                        <m:t>𝑗</m:t>
                                      </m:r>
                                    </m:sub>
                                    <m:sup>
                                      <m:r>
                                        <a:rPr lang="en-GB" i="1">
                                          <a:latin typeface="Cambria Math" panose="02040503050406030204" pitchFamily="18" charset="0"/>
                                        </a:rPr>
                                        <m:t>0</m:t>
                                      </m:r>
                                    </m:sup>
                                  </m:sSubSup>
                                </m:num>
                                <m:den>
                                  <m:sSub>
                                    <m:sSubPr>
                                      <m:ctrlPr>
                                        <a:rPr lang="en-US" i="1">
                                          <a:latin typeface="Cambria Math" panose="02040503050406030204" pitchFamily="18" charset="0"/>
                                        </a:rPr>
                                      </m:ctrlPr>
                                    </m:sSubPr>
                                    <m:e>
                                      <m:r>
                                        <a:rPr lang="en-GB" i="1">
                                          <a:latin typeface="Cambria Math" panose="02040503050406030204" pitchFamily="18" charset="0"/>
                                        </a:rPr>
                                        <m:t>𝑡</m:t>
                                      </m:r>
                                    </m:e>
                                    <m:sub>
                                      <m:r>
                                        <a:rPr lang="en-GB" i="1">
                                          <a:latin typeface="Cambria Math" panose="02040503050406030204" pitchFamily="18" charset="0"/>
                                        </a:rPr>
                                        <m:t>𝑗</m:t>
                                      </m:r>
                                    </m:sub>
                                  </m:sSub>
                                </m:den>
                              </m:f>
                            </m:e>
                          </m:nary>
                        </m:den>
                      </m:f>
                      <m:r>
                        <a:rPr lang="en-GB" i="1">
                          <a:latin typeface="Cambria Math" panose="02040503050406030204" pitchFamily="18" charset="0"/>
                        </a:rPr>
                        <m:t>×</m:t>
                      </m:r>
                      <m:d>
                        <m:dPr>
                          <m:begChr m:val="["/>
                          <m:endChr m:val="]"/>
                          <m:ctrlPr>
                            <a:rPr lang="en-US" i="1">
                              <a:latin typeface="Cambria Math" panose="02040503050406030204" pitchFamily="18" charset="0"/>
                            </a:rPr>
                          </m:ctrlPr>
                        </m:dPr>
                        <m:e>
                          <m:nary>
                            <m:naryPr>
                              <m:chr m:val="∑"/>
                              <m:limLoc m:val="subSup"/>
                              <m:supHide m:val="on"/>
                              <m:ctrlPr>
                                <a:rPr lang="en-US" i="1">
                                  <a:latin typeface="Cambria Math" panose="02040503050406030204" pitchFamily="18" charset="0"/>
                                </a:rPr>
                              </m:ctrlPr>
                            </m:naryPr>
                            <m:sub>
                              <m:r>
                                <a:rPr lang="en-GB" i="1">
                                  <a:latin typeface="Cambria Math" panose="02040503050406030204" pitchFamily="18" charset="0"/>
                                </a:rPr>
                                <m:t>𝑗</m:t>
                              </m:r>
                              <m:r>
                                <a:rPr lang="en-GB" i="1">
                                  <a:latin typeface="Cambria Math" panose="02040503050406030204" pitchFamily="18" charset="0"/>
                                </a:rPr>
                                <m:t>∈</m:t>
                              </m:r>
                              <m:r>
                                <a:rPr lang="en-GB" i="1">
                                  <a:latin typeface="Cambria Math" panose="02040503050406030204" pitchFamily="18" charset="0"/>
                                </a:rPr>
                                <m:t>𝐺</m:t>
                              </m:r>
                            </m:sub>
                            <m:sup/>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GB" i="1">
                                          <a:latin typeface="Cambria Math" panose="02040503050406030204" pitchFamily="18" charset="0"/>
                                        </a:rPr>
                                        <m:t>𝑡</m:t>
                                      </m:r>
                                    </m:e>
                                    <m:sub>
                                      <m:r>
                                        <a:rPr lang="en-GB" i="1">
                                          <a:latin typeface="Cambria Math" panose="02040503050406030204" pitchFamily="18" charset="0"/>
                                        </a:rPr>
                                        <m:t>𝑗</m:t>
                                      </m:r>
                                    </m:sub>
                                  </m:sSub>
                                </m:num>
                                <m:den>
                                  <m:sSubSup>
                                    <m:sSubSupPr>
                                      <m:ctrlPr>
                                        <a:rPr lang="en-US" i="1">
                                          <a:latin typeface="Cambria Math" panose="02040503050406030204" pitchFamily="18" charset="0"/>
                                        </a:rPr>
                                      </m:ctrlPr>
                                    </m:sSubSupPr>
                                    <m:e>
                                      <m:r>
                                        <a:rPr lang="en-GB" i="1">
                                          <a:latin typeface="Cambria Math" panose="02040503050406030204" pitchFamily="18" charset="0"/>
                                        </a:rPr>
                                        <m:t>𝑦</m:t>
                                      </m:r>
                                    </m:e>
                                    <m:sub>
                                      <m:r>
                                        <a:rPr lang="en-GB" i="1">
                                          <a:latin typeface="Cambria Math" panose="02040503050406030204" pitchFamily="18" charset="0"/>
                                        </a:rPr>
                                        <m:t>𝑗</m:t>
                                      </m:r>
                                    </m:sub>
                                    <m:sup>
                                      <m:r>
                                        <a:rPr lang="en-GB" i="1">
                                          <a:latin typeface="Cambria Math" panose="02040503050406030204" pitchFamily="18" charset="0"/>
                                        </a:rPr>
                                        <m:t>0</m:t>
                                      </m:r>
                                    </m:sup>
                                  </m:sSubSup>
                                </m:den>
                              </m:f>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GB" i="1">
                                          <a:latin typeface="Cambria Math" panose="02040503050406030204" pitchFamily="18" charset="0"/>
                                        </a:rPr>
                                        <m:t>𝑑𝑦</m:t>
                                      </m:r>
                                    </m:e>
                                    <m:sub>
                                      <m:r>
                                        <a:rPr lang="en-GB" i="1">
                                          <a:latin typeface="Cambria Math" panose="02040503050406030204" pitchFamily="18" charset="0"/>
                                        </a:rPr>
                                        <m:t>𝑗</m:t>
                                      </m:r>
                                    </m:sub>
                                  </m:sSub>
                                </m:num>
                                <m:den>
                                  <m:sSubSup>
                                    <m:sSubSupPr>
                                      <m:ctrlPr>
                                        <a:rPr lang="en-US" i="1">
                                          <a:latin typeface="Cambria Math" panose="02040503050406030204" pitchFamily="18" charset="0"/>
                                        </a:rPr>
                                      </m:ctrlPr>
                                    </m:sSubSupPr>
                                    <m:e>
                                      <m:r>
                                        <a:rPr lang="en-GB" i="1">
                                          <a:latin typeface="Cambria Math" panose="02040503050406030204" pitchFamily="18" charset="0"/>
                                        </a:rPr>
                                        <m:t>𝑑𝑦</m:t>
                                      </m:r>
                                    </m:e>
                                    <m:sub>
                                      <m:r>
                                        <a:rPr lang="en-GB" i="1">
                                          <a:latin typeface="Cambria Math" panose="02040503050406030204" pitchFamily="18" charset="0"/>
                                        </a:rPr>
                                        <m:t>𝑗</m:t>
                                      </m:r>
                                    </m:sub>
                                    <m:sup>
                                      <m:r>
                                        <a:rPr lang="en-GB" i="1">
                                          <a:latin typeface="Cambria Math" panose="02040503050406030204" pitchFamily="18" charset="0"/>
                                        </a:rPr>
                                        <m:t>∗</m:t>
                                      </m:r>
                                    </m:sup>
                                  </m:sSubSup>
                                </m:den>
                              </m:f>
                              <m:r>
                                <a:rPr lang="en-GB" i="1">
                                  <a:latin typeface="Cambria Math" panose="02040503050406030204" pitchFamily="18" charset="0"/>
                                </a:rPr>
                                <m:t>+</m:t>
                              </m:r>
                              <m:nary>
                                <m:naryPr>
                                  <m:chr m:val="∑"/>
                                  <m:limLoc m:val="subSup"/>
                                  <m:supHide m:val="on"/>
                                  <m:ctrlPr>
                                    <a:rPr lang="en-US" i="1">
                                      <a:latin typeface="Cambria Math" panose="02040503050406030204" pitchFamily="18" charset="0"/>
                                    </a:rPr>
                                  </m:ctrlPr>
                                </m:naryPr>
                                <m:sub>
                                  <m:r>
                                    <a:rPr lang="en-GB" i="1">
                                      <a:latin typeface="Cambria Math" panose="02040503050406030204" pitchFamily="18" charset="0"/>
                                    </a:rPr>
                                    <m:t>𝑗</m:t>
                                  </m:r>
                                  <m:r>
                                    <a:rPr lang="en-GB" i="1">
                                      <a:latin typeface="Cambria Math" panose="02040503050406030204" pitchFamily="18" charset="0"/>
                                    </a:rPr>
                                    <m:t>∈</m:t>
                                  </m:r>
                                  <m:r>
                                    <a:rPr lang="en-GB" i="1">
                                      <a:latin typeface="Cambria Math" panose="02040503050406030204" pitchFamily="18" charset="0"/>
                                    </a:rPr>
                                    <m:t>𝐵</m:t>
                                  </m:r>
                                </m:sub>
                                <m:sup/>
                                <m:e>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GB" i="1">
                                              <a:latin typeface="Cambria Math" panose="02040503050406030204" pitchFamily="18" charset="0"/>
                                            </a:rPr>
                                            <m:t>𝑦</m:t>
                                          </m:r>
                                        </m:e>
                                        <m:sub>
                                          <m:r>
                                            <a:rPr lang="en-GB" i="1">
                                              <a:latin typeface="Cambria Math" panose="02040503050406030204" pitchFamily="18" charset="0"/>
                                            </a:rPr>
                                            <m:t>𝑗</m:t>
                                          </m:r>
                                        </m:sub>
                                        <m:sup>
                                          <m:r>
                                            <a:rPr lang="en-GB" i="1">
                                              <a:latin typeface="Cambria Math" panose="02040503050406030204" pitchFamily="18" charset="0"/>
                                            </a:rPr>
                                            <m:t>0</m:t>
                                          </m:r>
                                        </m:sup>
                                      </m:sSubSup>
                                    </m:num>
                                    <m:den>
                                      <m:sSub>
                                        <m:sSubPr>
                                          <m:ctrlPr>
                                            <a:rPr lang="en-US" i="1">
                                              <a:latin typeface="Cambria Math" panose="02040503050406030204" pitchFamily="18" charset="0"/>
                                            </a:rPr>
                                          </m:ctrlPr>
                                        </m:sSubPr>
                                        <m:e>
                                          <m:r>
                                            <a:rPr lang="en-GB" i="1">
                                              <a:latin typeface="Cambria Math" panose="02040503050406030204" pitchFamily="18" charset="0"/>
                                            </a:rPr>
                                            <m:t>𝑡</m:t>
                                          </m:r>
                                        </m:e>
                                        <m:sub>
                                          <m:r>
                                            <a:rPr lang="en-GB" i="1">
                                              <a:latin typeface="Cambria Math" panose="02040503050406030204" pitchFamily="18" charset="0"/>
                                            </a:rPr>
                                            <m:t>𝑗</m:t>
                                          </m:r>
                                        </m:sub>
                                      </m:sSub>
                                    </m:den>
                                  </m:f>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GB" i="1">
                                              <a:latin typeface="Cambria Math" panose="02040503050406030204" pitchFamily="18" charset="0"/>
                                            </a:rPr>
                                            <m:t>𝑑</m:t>
                                          </m:r>
                                          <m:r>
                                            <a:rPr lang="en-US" b="0" i="1" smtClean="0">
                                              <a:latin typeface="Cambria Math" panose="02040503050406030204" pitchFamily="18" charset="0"/>
                                            </a:rPr>
                                            <m:t>(−</m:t>
                                          </m:r>
                                          <m:r>
                                            <a:rPr lang="en-GB" i="1">
                                              <a:latin typeface="Cambria Math" panose="02040503050406030204" pitchFamily="18" charset="0"/>
                                            </a:rPr>
                                            <m:t>𝑦</m:t>
                                          </m:r>
                                        </m:e>
                                        <m:sub>
                                          <m:r>
                                            <a:rPr lang="en-GB" i="1">
                                              <a:latin typeface="Cambria Math" panose="02040503050406030204" pitchFamily="18" charset="0"/>
                                            </a:rPr>
                                            <m:t>𝑗</m:t>
                                          </m:r>
                                        </m:sub>
                                      </m:sSub>
                                      <m:r>
                                        <a:rPr lang="en-US" b="0" i="1" smtClean="0">
                                          <a:latin typeface="Cambria Math" panose="02040503050406030204" pitchFamily="18" charset="0"/>
                                        </a:rPr>
                                        <m:t>)</m:t>
                                      </m:r>
                                    </m:num>
                                    <m:den>
                                      <m:sSubSup>
                                        <m:sSubSupPr>
                                          <m:ctrlPr>
                                            <a:rPr lang="en-US" i="1">
                                              <a:latin typeface="Cambria Math" panose="02040503050406030204" pitchFamily="18" charset="0"/>
                                            </a:rPr>
                                          </m:ctrlPr>
                                        </m:sSubSupPr>
                                        <m:e>
                                          <m:r>
                                            <a:rPr lang="en-GB" i="1">
                                              <a:latin typeface="Cambria Math" panose="02040503050406030204" pitchFamily="18" charset="0"/>
                                            </a:rPr>
                                            <m:t>𝑑</m:t>
                                          </m:r>
                                          <m:r>
                                            <a:rPr lang="en-US" b="0" i="1" smtClean="0">
                                              <a:latin typeface="Cambria Math" panose="02040503050406030204" pitchFamily="18" charset="0"/>
                                            </a:rPr>
                                            <m:t>(−</m:t>
                                          </m:r>
                                          <m:r>
                                            <a:rPr lang="en-GB" i="1">
                                              <a:latin typeface="Cambria Math" panose="02040503050406030204" pitchFamily="18" charset="0"/>
                                            </a:rPr>
                                            <m:t>𝑦</m:t>
                                          </m:r>
                                        </m:e>
                                        <m:sub>
                                          <m:r>
                                            <a:rPr lang="en-GB" i="1">
                                              <a:latin typeface="Cambria Math" panose="02040503050406030204" pitchFamily="18" charset="0"/>
                                            </a:rPr>
                                            <m:t>𝑗</m:t>
                                          </m:r>
                                        </m:sub>
                                        <m:sup>
                                          <m:r>
                                            <a:rPr lang="en-GB" i="1">
                                              <a:latin typeface="Cambria Math" panose="02040503050406030204" pitchFamily="18" charset="0"/>
                                            </a:rPr>
                                            <m:t>∗</m:t>
                                          </m:r>
                                        </m:sup>
                                      </m:sSubSup>
                                      <m:r>
                                        <a:rPr lang="en-US" b="0" i="1" smtClean="0">
                                          <a:latin typeface="Cambria Math" panose="02040503050406030204" pitchFamily="18" charset="0"/>
                                        </a:rPr>
                                        <m:t>)</m:t>
                                      </m:r>
                                    </m:den>
                                  </m:f>
                                </m:e>
                              </m:nary>
                            </m:e>
                          </m:nary>
                        </m:e>
                      </m:d>
                    </m:oMath>
                  </m:oMathPara>
                </a14:m>
                <a:endParaRPr lang="en-US" dirty="0"/>
              </a:p>
              <a:p>
                <a:endParaRPr lang="en-GB" sz="4800" dirty="0">
                  <a:cs typeface="Calibri" panose="020F0502020204030204" pitchFamily="34" charset="0"/>
                </a:endParaRPr>
              </a:p>
              <a:p>
                <a:pPr>
                  <a:buNone/>
                </a:pPr>
                <a:endParaRPr lang="en-GB" dirty="0">
                  <a:cs typeface="Calibri" panose="020F0502020204030204" pitchFamily="34" charset="0"/>
                </a:endParaRPr>
              </a:p>
              <a:p>
                <a:endParaRPr lang="en-GB" dirty="0">
                  <a:cs typeface="Calibri" panose="020F0502020204030204" pitchFamily="34" charset="0"/>
                </a:endParaRPr>
              </a:p>
              <a:p>
                <a:endParaRPr lang="en-GB" dirty="0">
                  <a:cs typeface="Calibri" panose="020F0502020204030204" pitchFamily="34" charset="0"/>
                </a:endParaRPr>
              </a:p>
            </p:txBody>
          </p:sp>
        </mc:Choice>
        <mc:Fallback xmlns="">
          <p:sp>
            <p:nvSpPr>
              <p:cNvPr id="3" name="Espace réservé du contenu 2"/>
              <p:cNvSpPr>
                <a:spLocks noGrp="1" noRot="1" noChangeAspect="1" noMove="1" noResize="1" noEditPoints="1" noAdjustHandles="1" noChangeArrowheads="1" noChangeShapeType="1" noTextEdit="1"/>
              </p:cNvSpPr>
              <p:nvPr>
                <p:ph sz="quarter" idx="10"/>
              </p:nvPr>
            </p:nvSpPr>
            <p:spPr>
              <a:xfrm>
                <a:off x="418068" y="1842256"/>
                <a:ext cx="11410399" cy="4876556"/>
              </a:xfrm>
              <a:prstGeom prst="rect">
                <a:avLst/>
              </a:prstGeom>
              <a:blipFill>
                <a:blip r:embed="rId3"/>
                <a:stretch>
                  <a:fillRect l="-890" t="-3896" b="-12208"/>
                </a:stretch>
              </a:blipFill>
            </p:spPr>
            <p:txBody>
              <a:bodyPr/>
              <a:lstStyle/>
              <a:p>
                <a:r>
                  <a:rPr lang="en-BR">
                    <a:noFill/>
                  </a:rPr>
                  <a:t> </a:t>
                </a:r>
              </a:p>
            </p:txBody>
          </p:sp>
        </mc:Fallback>
      </mc:AlternateContent>
      <p:sp>
        <p:nvSpPr>
          <p:cNvPr id="7" name="Date Placeholder 3">
            <a:extLst>
              <a:ext uri="{FF2B5EF4-FFF2-40B4-BE49-F238E27FC236}">
                <a16:creationId xmlns:a16="http://schemas.microsoft.com/office/drawing/2014/main" id="{D6F1C9CE-59EE-0B40-97EC-D5A35ABF5C85}"/>
              </a:ext>
            </a:extLst>
          </p:cNvPr>
          <p:cNvSpPr>
            <a:spLocks noGrp="1"/>
          </p:cNvSpPr>
          <p:nvPr>
            <p:ph type="dt" sz="half" idx="11"/>
          </p:nvPr>
        </p:nvSpPr>
        <p:spPr>
          <a:xfrm>
            <a:off x="418068" y="6356350"/>
            <a:ext cx="3664075" cy="365125"/>
          </a:xfrm>
        </p:spPr>
        <p:txBody>
          <a:bodyPr/>
          <a:lstStyle/>
          <a:p>
            <a:r>
              <a:rPr lang="en-US" sz="1100" dirty="0"/>
              <a:t>Module 2, Section 6: The GEP Measurement Framework</a:t>
            </a:r>
            <a:endParaRPr lang="en-US" sz="1050" noProof="0" dirty="0"/>
          </a:p>
        </p:txBody>
      </p:sp>
      <p:sp>
        <p:nvSpPr>
          <p:cNvPr id="8" name="Slide Number Placeholder 4">
            <a:extLst>
              <a:ext uri="{FF2B5EF4-FFF2-40B4-BE49-F238E27FC236}">
                <a16:creationId xmlns:a16="http://schemas.microsoft.com/office/drawing/2014/main" id="{B9798536-8B8B-D64D-8A9D-E75E4671F2C4}"/>
              </a:ext>
            </a:extLst>
          </p:cNvPr>
          <p:cNvSpPr txBox="1">
            <a:spLocks/>
          </p:cNvSpPr>
          <p:nvPr/>
        </p:nvSpPr>
        <p:spPr>
          <a:xfrm>
            <a:off x="11509065" y="6353687"/>
            <a:ext cx="309322" cy="365125"/>
          </a:xfrm>
          <a:prstGeom prst="rect">
            <a:avLst/>
          </a:prstGeom>
        </p:spPr>
        <p:txBody>
          <a:bodyPr vert="horz" lIns="90000" tIns="45720" rIns="0" bIns="45720" rtlCol="0" anchor="ctr"/>
          <a:lstStyle>
            <a:defPPr>
              <a:defRPr lang="de-DE"/>
            </a:defPPr>
            <a:lvl1pPr marL="0" algn="r" defTabSz="914400" rtl="0" eaLnBrk="1" latinLnBrk="0" hangingPunct="1">
              <a:defRPr sz="1200" kern="1200">
                <a:solidFill>
                  <a:srgbClr val="71A5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059D9C-83B2-9046-9FF6-87A09DB9F967}" type="slidenum">
              <a:rPr lang="en-US" sz="1100" smtClean="0"/>
              <a:pPr/>
              <a:t>64</a:t>
            </a:fld>
            <a:endParaRPr lang="en-US" sz="1100" dirty="0"/>
          </a:p>
        </p:txBody>
      </p:sp>
    </p:spTree>
    <p:extLst>
      <p:ext uri="{BB962C8B-B14F-4D97-AF65-F5344CB8AC3E}">
        <p14:creationId xmlns:p14="http://schemas.microsoft.com/office/powerpoint/2010/main" val="24077018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AF63B07-1825-7A40-8D12-2FCCE86138E5}"/>
              </a:ext>
            </a:extLst>
          </p:cNvPr>
          <p:cNvSpPr/>
          <p:nvPr/>
        </p:nvSpPr>
        <p:spPr>
          <a:xfrm>
            <a:off x="480116" y="4136734"/>
            <a:ext cx="7838495" cy="10749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dirty="0"/>
          </a:p>
        </p:txBody>
      </p:sp>
      <p:sp>
        <p:nvSpPr>
          <p:cNvPr id="2" name="Titre 1"/>
          <p:cNvSpPr>
            <a:spLocks noGrp="1"/>
          </p:cNvSpPr>
          <p:nvPr>
            <p:ph type="title"/>
          </p:nvPr>
        </p:nvSpPr>
        <p:spPr/>
        <p:txBody>
          <a:bodyPr/>
          <a:lstStyle/>
          <a:p>
            <a:r>
              <a:rPr lang="en-GB" sz="2400" dirty="0"/>
              <a:t>OVERALL RANKING </a:t>
            </a:r>
            <a:br>
              <a:rPr lang="en-GB" sz="2400" dirty="0"/>
            </a:br>
            <a:r>
              <a:rPr lang="en-GB" sz="2400" b="0" dirty="0"/>
              <a:t>Aggregating information in the GEP index and dashboard</a:t>
            </a:r>
          </a:p>
        </p:txBody>
      </p:sp>
      <p:sp>
        <p:nvSpPr>
          <p:cNvPr id="7" name="Date Placeholder 3">
            <a:extLst>
              <a:ext uri="{FF2B5EF4-FFF2-40B4-BE49-F238E27FC236}">
                <a16:creationId xmlns:a16="http://schemas.microsoft.com/office/drawing/2014/main" id="{81480E53-2990-6240-AC42-29C2E9DFD248}"/>
              </a:ext>
            </a:extLst>
          </p:cNvPr>
          <p:cNvSpPr>
            <a:spLocks noGrp="1"/>
          </p:cNvSpPr>
          <p:nvPr>
            <p:ph type="dt" sz="half" idx="11"/>
          </p:nvPr>
        </p:nvSpPr>
        <p:spPr>
          <a:xfrm>
            <a:off x="418068" y="6356350"/>
            <a:ext cx="3664075" cy="365125"/>
          </a:xfrm>
        </p:spPr>
        <p:txBody>
          <a:bodyPr/>
          <a:lstStyle/>
          <a:p>
            <a:r>
              <a:rPr lang="en-US" sz="1100" dirty="0"/>
              <a:t>Module 2, Section 6: The GEP Measurement Framework</a:t>
            </a:r>
            <a:endParaRPr lang="en-US" sz="1050" noProof="0" dirty="0"/>
          </a:p>
        </p:txBody>
      </p:sp>
      <p:sp>
        <p:nvSpPr>
          <p:cNvPr id="8" name="Slide Number Placeholder 4">
            <a:extLst>
              <a:ext uri="{FF2B5EF4-FFF2-40B4-BE49-F238E27FC236}">
                <a16:creationId xmlns:a16="http://schemas.microsoft.com/office/drawing/2014/main" id="{257707DE-3B33-524C-83B5-9BE50240C55E}"/>
              </a:ext>
            </a:extLst>
          </p:cNvPr>
          <p:cNvSpPr txBox="1">
            <a:spLocks/>
          </p:cNvSpPr>
          <p:nvPr/>
        </p:nvSpPr>
        <p:spPr>
          <a:xfrm>
            <a:off x="11509065" y="6353687"/>
            <a:ext cx="309322" cy="365125"/>
          </a:xfrm>
          <a:prstGeom prst="rect">
            <a:avLst/>
          </a:prstGeom>
        </p:spPr>
        <p:txBody>
          <a:bodyPr vert="horz" lIns="90000" tIns="45720" rIns="0" bIns="45720" rtlCol="0" anchor="ctr"/>
          <a:lstStyle>
            <a:defPPr>
              <a:defRPr lang="de-DE"/>
            </a:defPPr>
            <a:lvl1pPr marL="0" algn="r" defTabSz="914400" rtl="0" eaLnBrk="1" latinLnBrk="0" hangingPunct="1">
              <a:defRPr sz="1200" kern="1200">
                <a:solidFill>
                  <a:srgbClr val="71A5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059D9C-83B2-9046-9FF6-87A09DB9F967}" type="slidenum">
              <a:rPr lang="en-US" sz="1100" smtClean="0"/>
              <a:pPr/>
              <a:t>65</a:t>
            </a:fld>
            <a:endParaRPr lang="en-US" sz="1100" dirty="0"/>
          </a:p>
        </p:txBody>
      </p:sp>
      <p:sp>
        <p:nvSpPr>
          <p:cNvPr id="10" name="Rectangle 9">
            <a:extLst>
              <a:ext uri="{FF2B5EF4-FFF2-40B4-BE49-F238E27FC236}">
                <a16:creationId xmlns:a16="http://schemas.microsoft.com/office/drawing/2014/main" id="{103C3942-6A5B-F74F-AFA6-7B49B9F3082F}"/>
              </a:ext>
            </a:extLst>
          </p:cNvPr>
          <p:cNvSpPr/>
          <p:nvPr/>
        </p:nvSpPr>
        <p:spPr>
          <a:xfrm>
            <a:off x="480117" y="2634455"/>
            <a:ext cx="9821044" cy="80606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dirty="0"/>
          </a:p>
        </p:txBody>
      </p:sp>
      <p:sp>
        <p:nvSpPr>
          <p:cNvPr id="3" name="Espace réservé du contenu 2"/>
          <p:cNvSpPr>
            <a:spLocks noGrp="1"/>
          </p:cNvSpPr>
          <p:nvPr>
            <p:ph sz="quarter" idx="10"/>
          </p:nvPr>
        </p:nvSpPr>
        <p:spPr>
          <a:xfrm>
            <a:off x="725070" y="2829316"/>
            <a:ext cx="9728668" cy="534947"/>
          </a:xfrm>
          <a:prstGeom prst="rect">
            <a:avLst/>
          </a:prstGeom>
        </p:spPr>
        <p:txBody>
          <a:bodyPr>
            <a:noAutofit/>
          </a:bodyPr>
          <a:lstStyle/>
          <a:p>
            <a:pPr indent="0">
              <a:buNone/>
            </a:pPr>
            <a:r>
              <a:rPr lang="en-GB" sz="1800" dirty="0">
                <a:cs typeface="Calibri" panose="020F0502020204030204" pitchFamily="34" charset="0"/>
              </a:rPr>
              <a:t>Rank all index-dashboard profiles but do not combine their information into a synthetic index. </a:t>
            </a:r>
            <a:endParaRPr lang="en-US" sz="1800" dirty="0"/>
          </a:p>
        </p:txBody>
      </p:sp>
      <p:sp>
        <p:nvSpPr>
          <p:cNvPr id="4" name="Rectangle 3">
            <a:extLst>
              <a:ext uri="{FF2B5EF4-FFF2-40B4-BE49-F238E27FC236}">
                <a16:creationId xmlns:a16="http://schemas.microsoft.com/office/drawing/2014/main" id="{B49CEA5B-8DA3-1249-9244-38B767B6DB24}"/>
              </a:ext>
            </a:extLst>
          </p:cNvPr>
          <p:cNvSpPr/>
          <p:nvPr/>
        </p:nvSpPr>
        <p:spPr>
          <a:xfrm>
            <a:off x="619874" y="4351023"/>
            <a:ext cx="8203658" cy="646331"/>
          </a:xfrm>
          <a:prstGeom prst="rect">
            <a:avLst/>
          </a:prstGeom>
        </p:spPr>
        <p:txBody>
          <a:bodyPr wrap="square">
            <a:spAutoFit/>
          </a:bodyPr>
          <a:lstStyle/>
          <a:p>
            <a:pPr indent="0">
              <a:buNone/>
            </a:pPr>
            <a:r>
              <a:rPr lang="en-US" dirty="0"/>
              <a:t>When comparing progress based on the GEP index and the dashboard, countries are ranked according to their least-performing progress. </a:t>
            </a:r>
          </a:p>
        </p:txBody>
      </p:sp>
      <p:sp>
        <p:nvSpPr>
          <p:cNvPr id="36" name="Rectangle 35">
            <a:extLst>
              <a:ext uri="{FF2B5EF4-FFF2-40B4-BE49-F238E27FC236}">
                <a16:creationId xmlns:a16="http://schemas.microsoft.com/office/drawing/2014/main" id="{C3B99EE1-E01C-A842-B603-27B021FE4447}"/>
              </a:ext>
            </a:extLst>
          </p:cNvPr>
          <p:cNvSpPr/>
          <p:nvPr/>
        </p:nvSpPr>
        <p:spPr>
          <a:xfrm>
            <a:off x="0" y="2622933"/>
            <a:ext cx="407988" cy="806068"/>
          </a:xfrm>
          <a:prstGeom prst="rect">
            <a:avLst/>
          </a:prstGeom>
          <a:solidFill>
            <a:srgbClr val="C5E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37" name="Rectangle 36">
            <a:extLst>
              <a:ext uri="{FF2B5EF4-FFF2-40B4-BE49-F238E27FC236}">
                <a16:creationId xmlns:a16="http://schemas.microsoft.com/office/drawing/2014/main" id="{C23A94B4-F4B4-E445-BCB7-A1BB3450DD65}"/>
              </a:ext>
            </a:extLst>
          </p:cNvPr>
          <p:cNvSpPr/>
          <p:nvPr/>
        </p:nvSpPr>
        <p:spPr>
          <a:xfrm>
            <a:off x="0" y="4136733"/>
            <a:ext cx="407988" cy="1074913"/>
          </a:xfrm>
          <a:prstGeom prst="rect">
            <a:avLst/>
          </a:prstGeom>
          <a:solidFill>
            <a:srgbClr val="C5E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Tree>
    <p:extLst>
      <p:ext uri="{BB962C8B-B14F-4D97-AF65-F5344CB8AC3E}">
        <p14:creationId xmlns:p14="http://schemas.microsoft.com/office/powerpoint/2010/main" val="1911710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8E84E8-2E2F-E24C-BDC2-190738A0A48B}"/>
              </a:ext>
            </a:extLst>
          </p:cNvPr>
          <p:cNvSpPr/>
          <p:nvPr/>
        </p:nvSpPr>
        <p:spPr>
          <a:xfrm>
            <a:off x="480116" y="2224917"/>
            <a:ext cx="10970113" cy="14974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dirty="0"/>
          </a:p>
        </p:txBody>
      </p:sp>
      <p:sp>
        <p:nvSpPr>
          <p:cNvPr id="10" name="Rectangle 9">
            <a:extLst>
              <a:ext uri="{FF2B5EF4-FFF2-40B4-BE49-F238E27FC236}">
                <a16:creationId xmlns:a16="http://schemas.microsoft.com/office/drawing/2014/main" id="{ABC12472-C991-1044-9EEB-CE751B3CFBBC}"/>
              </a:ext>
            </a:extLst>
          </p:cNvPr>
          <p:cNvSpPr/>
          <p:nvPr/>
        </p:nvSpPr>
        <p:spPr>
          <a:xfrm>
            <a:off x="0" y="2213395"/>
            <a:ext cx="407988" cy="1497420"/>
          </a:xfrm>
          <a:prstGeom prst="rect">
            <a:avLst/>
          </a:prstGeom>
          <a:solidFill>
            <a:srgbClr val="C5E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2" name="Title 1"/>
          <p:cNvSpPr>
            <a:spLocks noGrp="1"/>
          </p:cNvSpPr>
          <p:nvPr>
            <p:ph type="title"/>
          </p:nvPr>
        </p:nvSpPr>
        <p:spPr>
          <a:xfrm>
            <a:off x="407988" y="1063499"/>
            <a:ext cx="11412537" cy="514616"/>
          </a:xfrm>
        </p:spPr>
        <p:txBody>
          <a:bodyPr>
            <a:normAutofit/>
          </a:bodyPr>
          <a:lstStyle/>
          <a:p>
            <a:r>
              <a:rPr lang="en-US" sz="2400" dirty="0"/>
              <a:t>METHODOLOGY: </a:t>
            </a:r>
            <a:r>
              <a:rPr lang="en-US" sz="2400" b="0" dirty="0"/>
              <a:t>TARGETS AND THRESHOLDS</a:t>
            </a:r>
          </a:p>
        </p:txBody>
      </p:sp>
      <p:sp>
        <p:nvSpPr>
          <p:cNvPr id="3" name="Content Placeholder 2"/>
          <p:cNvSpPr>
            <a:spLocks noGrp="1"/>
          </p:cNvSpPr>
          <p:nvPr>
            <p:ph sz="quarter" idx="10"/>
          </p:nvPr>
        </p:nvSpPr>
        <p:spPr>
          <a:xfrm>
            <a:off x="741771" y="2347570"/>
            <a:ext cx="10739503" cy="1416499"/>
          </a:xfrm>
          <a:prstGeom prst="rect">
            <a:avLst/>
          </a:prstGeom>
        </p:spPr>
        <p:txBody>
          <a:bodyPr>
            <a:normAutofit/>
          </a:bodyPr>
          <a:lstStyle/>
          <a:p>
            <a:pPr indent="0">
              <a:buNone/>
            </a:pPr>
            <a:r>
              <a:rPr lang="en-US" sz="1800" dirty="0"/>
              <a:t>Targets: Ambitious but feasible (countries characteristics)</a:t>
            </a:r>
          </a:p>
          <a:p>
            <a:pPr lvl="1"/>
            <a:r>
              <a:rPr lang="en-US" dirty="0"/>
              <a:t>Proportion of country’s initial condition. Varies by HDI group (top 10% best performing by group)</a:t>
            </a:r>
          </a:p>
          <a:p>
            <a:pPr lvl="1"/>
            <a:r>
              <a:rPr lang="en-US" dirty="0"/>
              <a:t>Countries exceeding threshold: reducing gap (threshold and initial condition) </a:t>
            </a:r>
          </a:p>
          <a:p>
            <a:pPr lvl="1"/>
            <a:r>
              <a:rPr lang="en-US" dirty="0"/>
              <a:t>Assign most stringent between the two</a:t>
            </a:r>
          </a:p>
        </p:txBody>
      </p:sp>
      <p:sp>
        <p:nvSpPr>
          <p:cNvPr id="4" name="Date Placeholder 3">
            <a:extLst>
              <a:ext uri="{FF2B5EF4-FFF2-40B4-BE49-F238E27FC236}">
                <a16:creationId xmlns:a16="http://schemas.microsoft.com/office/drawing/2014/main" id="{2009CBF8-ED44-0A4A-BA40-069FF5FC26D7}"/>
              </a:ext>
            </a:extLst>
          </p:cNvPr>
          <p:cNvSpPr>
            <a:spLocks noGrp="1"/>
          </p:cNvSpPr>
          <p:nvPr>
            <p:ph type="dt" sz="half" idx="11"/>
          </p:nvPr>
        </p:nvSpPr>
        <p:spPr>
          <a:xfrm>
            <a:off x="418068" y="6356350"/>
            <a:ext cx="3664075" cy="365125"/>
          </a:xfrm>
        </p:spPr>
        <p:txBody>
          <a:bodyPr/>
          <a:lstStyle/>
          <a:p>
            <a:r>
              <a:rPr lang="en-US" sz="1100" dirty="0"/>
              <a:t>Module 2, Section 6: The GEP Measurement Framework</a:t>
            </a:r>
            <a:endParaRPr lang="en-US" sz="1050" noProof="0" dirty="0"/>
          </a:p>
        </p:txBody>
      </p:sp>
      <p:sp>
        <p:nvSpPr>
          <p:cNvPr id="8" name="Slide Number Placeholder 4">
            <a:extLst>
              <a:ext uri="{FF2B5EF4-FFF2-40B4-BE49-F238E27FC236}">
                <a16:creationId xmlns:a16="http://schemas.microsoft.com/office/drawing/2014/main" id="{1916BB0F-0AF3-FA45-B540-635E52491BD3}"/>
              </a:ext>
            </a:extLst>
          </p:cNvPr>
          <p:cNvSpPr txBox="1">
            <a:spLocks/>
          </p:cNvSpPr>
          <p:nvPr/>
        </p:nvSpPr>
        <p:spPr>
          <a:xfrm>
            <a:off x="11509065" y="6353687"/>
            <a:ext cx="309322" cy="365125"/>
          </a:xfrm>
          <a:prstGeom prst="rect">
            <a:avLst/>
          </a:prstGeom>
        </p:spPr>
        <p:txBody>
          <a:bodyPr vert="horz" lIns="90000" tIns="45720" rIns="0" bIns="45720" rtlCol="0" anchor="ctr"/>
          <a:lstStyle>
            <a:defPPr>
              <a:defRPr lang="de-DE"/>
            </a:defPPr>
            <a:lvl1pPr marL="0" algn="r" defTabSz="914400" rtl="0" eaLnBrk="1" latinLnBrk="0" hangingPunct="1">
              <a:defRPr sz="1200" kern="1200">
                <a:solidFill>
                  <a:srgbClr val="71A5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059D9C-83B2-9046-9FF6-87A09DB9F967}" type="slidenum">
              <a:rPr lang="en-US" sz="1100" smtClean="0"/>
              <a:pPr/>
              <a:t>66</a:t>
            </a:fld>
            <a:endParaRPr lang="en-US" sz="1100" dirty="0"/>
          </a:p>
        </p:txBody>
      </p:sp>
      <p:sp>
        <p:nvSpPr>
          <p:cNvPr id="14" name="Rectangle 13">
            <a:extLst>
              <a:ext uri="{FF2B5EF4-FFF2-40B4-BE49-F238E27FC236}">
                <a16:creationId xmlns:a16="http://schemas.microsoft.com/office/drawing/2014/main" id="{86940790-1EED-D742-B4CD-42D6A3F3BB5D}"/>
              </a:ext>
            </a:extLst>
          </p:cNvPr>
          <p:cNvSpPr/>
          <p:nvPr/>
        </p:nvSpPr>
        <p:spPr>
          <a:xfrm>
            <a:off x="480116" y="4157148"/>
            <a:ext cx="10970113" cy="15639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dirty="0"/>
          </a:p>
        </p:txBody>
      </p:sp>
      <p:sp>
        <p:nvSpPr>
          <p:cNvPr id="15" name="Rectangle 14">
            <a:extLst>
              <a:ext uri="{FF2B5EF4-FFF2-40B4-BE49-F238E27FC236}">
                <a16:creationId xmlns:a16="http://schemas.microsoft.com/office/drawing/2014/main" id="{41893DA4-C836-E647-BAE2-18AC73B87B5D}"/>
              </a:ext>
            </a:extLst>
          </p:cNvPr>
          <p:cNvSpPr/>
          <p:nvPr/>
        </p:nvSpPr>
        <p:spPr>
          <a:xfrm>
            <a:off x="0" y="4161810"/>
            <a:ext cx="407988" cy="1563922"/>
          </a:xfrm>
          <a:prstGeom prst="rect">
            <a:avLst/>
          </a:prstGeom>
          <a:solidFill>
            <a:srgbClr val="C5E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13" name="Content Placeholder 2">
            <a:extLst>
              <a:ext uri="{FF2B5EF4-FFF2-40B4-BE49-F238E27FC236}">
                <a16:creationId xmlns:a16="http://schemas.microsoft.com/office/drawing/2014/main" id="{E36565DF-F35A-B947-BF35-41FDCB37C469}"/>
              </a:ext>
            </a:extLst>
          </p:cNvPr>
          <p:cNvSpPr txBox="1">
            <a:spLocks/>
          </p:cNvSpPr>
          <p:nvPr/>
        </p:nvSpPr>
        <p:spPr>
          <a:xfrm>
            <a:off x="741771" y="4298784"/>
            <a:ext cx="10262074" cy="1325888"/>
          </a:xfrm>
          <a:prstGeom prst="rect">
            <a:avLst/>
          </a:prstGeom>
        </p:spPr>
        <p:txBody>
          <a:bodyPr vert="horz" lIns="0" tIns="46800" rIns="0" bIns="45720" rtlCol="0">
            <a:norm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buFont typeface="Arial" charset="0"/>
              <a:buNone/>
            </a:pPr>
            <a:r>
              <a:rPr lang="en-US" sz="1800" dirty="0"/>
              <a:t>Thresholds: mix data and research driven</a:t>
            </a:r>
          </a:p>
          <a:p>
            <a:pPr lvl="1"/>
            <a:r>
              <a:rPr lang="en-US" dirty="0"/>
              <a:t>Goods (</a:t>
            </a:r>
            <a:r>
              <a:rPr lang="en-US" dirty="0" err="1"/>
              <a:t>bads</a:t>
            </a:r>
            <a:r>
              <a:rPr lang="en-US" dirty="0"/>
              <a:t>): value of 25th (75th) percentile of distribution in 2000</a:t>
            </a:r>
          </a:p>
          <a:p>
            <a:pPr lvl="1"/>
            <a:r>
              <a:rPr lang="en-US" dirty="0"/>
              <a:t>Environment: air pollution (WHO), material footprint per capita (Stefan </a:t>
            </a:r>
            <a:r>
              <a:rPr lang="en-US" dirty="0" err="1"/>
              <a:t>Bringezu</a:t>
            </a:r>
            <a:r>
              <a:rPr lang="en-US" dirty="0"/>
              <a:t>, 2015), protected areas (Aichi Biodiversity Targets)</a:t>
            </a:r>
          </a:p>
        </p:txBody>
      </p:sp>
    </p:spTree>
    <p:extLst>
      <p:ext uri="{BB962C8B-B14F-4D97-AF65-F5344CB8AC3E}">
        <p14:creationId xmlns:p14="http://schemas.microsoft.com/office/powerpoint/2010/main" val="9620173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sz="2400" dirty="0"/>
              <a:t>RESULTS GEP INDEX</a:t>
            </a:r>
            <a:br>
              <a:rPr lang="en-GB" sz="2400" dirty="0"/>
            </a:br>
            <a:r>
              <a:rPr lang="en-GB" sz="2400" b="0" dirty="0"/>
              <a:t>BY INDICATOR</a:t>
            </a:r>
          </a:p>
        </p:txBody>
      </p:sp>
      <p:graphicFrame>
        <p:nvGraphicFramePr>
          <p:cNvPr id="3" name="Table 2"/>
          <p:cNvGraphicFramePr>
            <a:graphicFrameLocks noGrp="1"/>
          </p:cNvGraphicFramePr>
          <p:nvPr>
            <p:extLst>
              <p:ext uri="{D42A27DB-BD31-4B8C-83A1-F6EECF244321}">
                <p14:modId xmlns:p14="http://schemas.microsoft.com/office/powerpoint/2010/main" val="888057230"/>
              </p:ext>
            </p:extLst>
          </p:nvPr>
        </p:nvGraphicFramePr>
        <p:xfrm>
          <a:off x="4290646" y="969908"/>
          <a:ext cx="7538773" cy="5126604"/>
        </p:xfrm>
        <a:graphic>
          <a:graphicData uri="http://schemas.openxmlformats.org/drawingml/2006/table">
            <a:tbl>
              <a:tblPr firstRow="1" firstCol="1" bandRow="1">
                <a:tableStyleId>{5C22544A-7EE6-4342-B048-85BDC9FD1C3A}</a:tableStyleId>
              </a:tblPr>
              <a:tblGrid>
                <a:gridCol w="2460721">
                  <a:extLst>
                    <a:ext uri="{9D8B030D-6E8A-4147-A177-3AD203B41FA5}">
                      <a16:colId xmlns:a16="http://schemas.microsoft.com/office/drawing/2014/main" val="3081366490"/>
                    </a:ext>
                  </a:extLst>
                </a:gridCol>
                <a:gridCol w="704770">
                  <a:extLst>
                    <a:ext uri="{9D8B030D-6E8A-4147-A177-3AD203B41FA5}">
                      <a16:colId xmlns:a16="http://schemas.microsoft.com/office/drawing/2014/main" val="3437300110"/>
                    </a:ext>
                  </a:extLst>
                </a:gridCol>
                <a:gridCol w="1051271">
                  <a:extLst>
                    <a:ext uri="{9D8B030D-6E8A-4147-A177-3AD203B41FA5}">
                      <a16:colId xmlns:a16="http://schemas.microsoft.com/office/drawing/2014/main" val="3639984323"/>
                    </a:ext>
                  </a:extLst>
                </a:gridCol>
                <a:gridCol w="1172375">
                  <a:extLst>
                    <a:ext uri="{9D8B030D-6E8A-4147-A177-3AD203B41FA5}">
                      <a16:colId xmlns:a16="http://schemas.microsoft.com/office/drawing/2014/main" val="910775896"/>
                    </a:ext>
                  </a:extLst>
                </a:gridCol>
                <a:gridCol w="1169012">
                  <a:extLst>
                    <a:ext uri="{9D8B030D-6E8A-4147-A177-3AD203B41FA5}">
                      <a16:colId xmlns:a16="http://schemas.microsoft.com/office/drawing/2014/main" val="1022316002"/>
                    </a:ext>
                  </a:extLst>
                </a:gridCol>
                <a:gridCol w="980624">
                  <a:extLst>
                    <a:ext uri="{9D8B030D-6E8A-4147-A177-3AD203B41FA5}">
                      <a16:colId xmlns:a16="http://schemas.microsoft.com/office/drawing/2014/main" val="1748635780"/>
                    </a:ext>
                  </a:extLst>
                </a:gridCol>
              </a:tblGrid>
              <a:tr h="366186">
                <a:tc>
                  <a:txBody>
                    <a:bodyPr/>
                    <a:lstStyle/>
                    <a:p>
                      <a:pPr>
                        <a:lnSpc>
                          <a:spcPct val="110000"/>
                        </a:lnSpc>
                        <a:spcAft>
                          <a:spcPts val="0"/>
                        </a:spcAft>
                      </a:pPr>
                      <a:r>
                        <a:rPr lang="en-US" sz="1600" dirty="0">
                          <a:effectLst/>
                        </a:rPr>
                        <a:t>Variable</a:t>
                      </a:r>
                      <a:endParaRPr lang="en-CA" sz="16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71A522"/>
                    </a:solidFill>
                  </a:tcPr>
                </a:tc>
                <a:tc>
                  <a:txBody>
                    <a:bodyPr/>
                    <a:lstStyle/>
                    <a:p>
                      <a:pPr algn="ctr">
                        <a:lnSpc>
                          <a:spcPct val="110000"/>
                        </a:lnSpc>
                        <a:spcAft>
                          <a:spcPts val="0"/>
                        </a:spcAft>
                      </a:pPr>
                      <a:r>
                        <a:rPr lang="en-US" sz="1600" dirty="0" err="1">
                          <a:effectLst/>
                        </a:rPr>
                        <a:t>Obs</a:t>
                      </a:r>
                      <a:endParaRPr lang="en-CA" sz="16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71A522"/>
                    </a:solidFill>
                  </a:tcPr>
                </a:tc>
                <a:tc>
                  <a:txBody>
                    <a:bodyPr/>
                    <a:lstStyle/>
                    <a:p>
                      <a:pPr algn="ctr">
                        <a:lnSpc>
                          <a:spcPct val="110000"/>
                        </a:lnSpc>
                        <a:spcAft>
                          <a:spcPts val="0"/>
                        </a:spcAft>
                      </a:pPr>
                      <a:r>
                        <a:rPr lang="en-US" sz="1600" dirty="0">
                          <a:effectLst/>
                        </a:rPr>
                        <a:t>Mean</a:t>
                      </a:r>
                      <a:endParaRPr lang="en-CA" sz="16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71A522"/>
                    </a:solidFill>
                  </a:tcPr>
                </a:tc>
                <a:tc>
                  <a:txBody>
                    <a:bodyPr/>
                    <a:lstStyle/>
                    <a:p>
                      <a:pPr algn="ctr">
                        <a:lnSpc>
                          <a:spcPct val="110000"/>
                        </a:lnSpc>
                        <a:spcAft>
                          <a:spcPts val="0"/>
                        </a:spcAft>
                      </a:pPr>
                      <a:r>
                        <a:rPr lang="en-US" sz="1600" dirty="0">
                          <a:effectLst/>
                        </a:rPr>
                        <a:t>Std. Dev.</a:t>
                      </a:r>
                      <a:endParaRPr lang="en-CA" sz="16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71A522"/>
                    </a:solidFill>
                  </a:tcPr>
                </a:tc>
                <a:tc>
                  <a:txBody>
                    <a:bodyPr/>
                    <a:lstStyle/>
                    <a:p>
                      <a:pPr algn="ctr">
                        <a:lnSpc>
                          <a:spcPct val="110000"/>
                        </a:lnSpc>
                        <a:spcAft>
                          <a:spcPts val="0"/>
                        </a:spcAft>
                      </a:pPr>
                      <a:r>
                        <a:rPr lang="en-US" sz="1600" dirty="0">
                          <a:effectLst/>
                        </a:rPr>
                        <a:t>Min</a:t>
                      </a:r>
                      <a:endParaRPr lang="en-CA" sz="16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71A522"/>
                    </a:solidFill>
                  </a:tcPr>
                </a:tc>
                <a:tc>
                  <a:txBody>
                    <a:bodyPr/>
                    <a:lstStyle/>
                    <a:p>
                      <a:pPr algn="ctr">
                        <a:lnSpc>
                          <a:spcPct val="110000"/>
                        </a:lnSpc>
                        <a:spcAft>
                          <a:spcPts val="0"/>
                        </a:spcAft>
                      </a:pPr>
                      <a:r>
                        <a:rPr lang="en-US" sz="1600" dirty="0">
                          <a:effectLst/>
                        </a:rPr>
                        <a:t>Max</a:t>
                      </a:r>
                      <a:endParaRPr lang="en-CA" sz="16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71A522"/>
                    </a:solidFill>
                  </a:tcPr>
                </a:tc>
                <a:extLst>
                  <a:ext uri="{0D108BD9-81ED-4DB2-BD59-A6C34878D82A}">
                    <a16:rowId xmlns:a16="http://schemas.microsoft.com/office/drawing/2014/main" val="1024613687"/>
                  </a:ext>
                </a:extLst>
              </a:tr>
              <a:tr h="366186">
                <a:tc>
                  <a:txBody>
                    <a:bodyPr/>
                    <a:lstStyle/>
                    <a:p>
                      <a:pPr>
                        <a:lnSpc>
                          <a:spcPct val="110000"/>
                        </a:lnSpc>
                        <a:spcAft>
                          <a:spcPts val="0"/>
                        </a:spcAft>
                      </a:pPr>
                      <a:r>
                        <a:rPr lang="en-US" sz="1400" b="0" dirty="0">
                          <a:solidFill>
                            <a:schemeClr val="tx1"/>
                          </a:solidFill>
                          <a:effectLst/>
                        </a:rPr>
                        <a:t>material footprint</a:t>
                      </a:r>
                      <a:endParaRPr lang="en-CA" sz="1400" b="0" dirty="0">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tc>
                  <a:txBody>
                    <a:bodyPr/>
                    <a:lstStyle/>
                    <a:p>
                      <a:pPr algn="ctr">
                        <a:lnSpc>
                          <a:spcPct val="110000"/>
                        </a:lnSpc>
                        <a:spcAft>
                          <a:spcPts val="0"/>
                        </a:spcAft>
                      </a:pPr>
                      <a:r>
                        <a:rPr lang="en-US" sz="1400" dirty="0">
                          <a:effectLst/>
                        </a:rPr>
                        <a:t>104</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tc>
                  <a:txBody>
                    <a:bodyPr/>
                    <a:lstStyle/>
                    <a:p>
                      <a:pPr algn="ctr">
                        <a:lnSpc>
                          <a:spcPct val="110000"/>
                        </a:lnSpc>
                        <a:spcAft>
                          <a:spcPts val="0"/>
                        </a:spcAft>
                      </a:pPr>
                      <a:r>
                        <a:rPr lang="en-US" sz="1400" dirty="0">
                          <a:effectLst/>
                        </a:rPr>
                        <a:t>-1.83</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tc>
                  <a:txBody>
                    <a:bodyPr/>
                    <a:lstStyle/>
                    <a:p>
                      <a:pPr algn="ctr">
                        <a:lnSpc>
                          <a:spcPct val="110000"/>
                        </a:lnSpc>
                        <a:spcAft>
                          <a:spcPts val="0"/>
                        </a:spcAft>
                      </a:pPr>
                      <a:r>
                        <a:rPr lang="en-US" sz="1400" dirty="0">
                          <a:effectLst/>
                        </a:rPr>
                        <a:t>5.57</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tc>
                  <a:txBody>
                    <a:bodyPr/>
                    <a:lstStyle/>
                    <a:p>
                      <a:pPr algn="ctr">
                        <a:lnSpc>
                          <a:spcPct val="110000"/>
                        </a:lnSpc>
                        <a:spcAft>
                          <a:spcPts val="0"/>
                        </a:spcAft>
                      </a:pPr>
                      <a:r>
                        <a:rPr lang="en-US" sz="1400" dirty="0">
                          <a:effectLst/>
                        </a:rPr>
                        <a:t>-52.53</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tc>
                  <a:txBody>
                    <a:bodyPr/>
                    <a:lstStyle/>
                    <a:p>
                      <a:pPr algn="ctr">
                        <a:lnSpc>
                          <a:spcPct val="110000"/>
                        </a:lnSpc>
                        <a:spcAft>
                          <a:spcPts val="0"/>
                        </a:spcAft>
                      </a:pPr>
                      <a:r>
                        <a:rPr lang="en-US" sz="1400" dirty="0">
                          <a:effectLst/>
                        </a:rPr>
                        <a:t>1.43</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extLst>
                  <a:ext uri="{0D108BD9-81ED-4DB2-BD59-A6C34878D82A}">
                    <a16:rowId xmlns:a16="http://schemas.microsoft.com/office/drawing/2014/main" val="2843004554"/>
                  </a:ext>
                </a:extLst>
              </a:tr>
              <a:tr h="366186">
                <a:tc>
                  <a:txBody>
                    <a:bodyPr/>
                    <a:lstStyle/>
                    <a:p>
                      <a:pPr>
                        <a:lnSpc>
                          <a:spcPct val="110000"/>
                        </a:lnSpc>
                        <a:spcAft>
                          <a:spcPts val="0"/>
                        </a:spcAft>
                      </a:pPr>
                      <a:r>
                        <a:rPr lang="en-US" sz="1400" b="0" dirty="0">
                          <a:solidFill>
                            <a:schemeClr val="tx1"/>
                          </a:solidFill>
                          <a:effectLst/>
                        </a:rPr>
                        <a:t>air pollution </a:t>
                      </a:r>
                      <a:endParaRPr lang="en-CA" sz="1400" b="0" dirty="0">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bg1"/>
                    </a:solidFill>
                  </a:tcPr>
                </a:tc>
                <a:tc>
                  <a:txBody>
                    <a:bodyPr/>
                    <a:lstStyle/>
                    <a:p>
                      <a:pPr algn="ctr">
                        <a:lnSpc>
                          <a:spcPct val="110000"/>
                        </a:lnSpc>
                        <a:spcAft>
                          <a:spcPts val="0"/>
                        </a:spcAft>
                      </a:pPr>
                      <a:r>
                        <a:rPr lang="en-US" sz="1400" dirty="0">
                          <a:effectLst/>
                        </a:rPr>
                        <a:t>105</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bg1"/>
                    </a:solidFill>
                  </a:tcPr>
                </a:tc>
                <a:tc>
                  <a:txBody>
                    <a:bodyPr/>
                    <a:lstStyle/>
                    <a:p>
                      <a:pPr algn="ctr">
                        <a:lnSpc>
                          <a:spcPct val="110000"/>
                        </a:lnSpc>
                        <a:spcAft>
                          <a:spcPts val="0"/>
                        </a:spcAft>
                      </a:pPr>
                      <a:r>
                        <a:rPr lang="en-US" sz="1400" dirty="0">
                          <a:effectLst/>
                        </a:rPr>
                        <a:t>-0.13</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bg1"/>
                    </a:solidFill>
                  </a:tcPr>
                </a:tc>
                <a:tc>
                  <a:txBody>
                    <a:bodyPr/>
                    <a:lstStyle/>
                    <a:p>
                      <a:pPr algn="ctr">
                        <a:lnSpc>
                          <a:spcPct val="110000"/>
                        </a:lnSpc>
                        <a:spcAft>
                          <a:spcPts val="0"/>
                        </a:spcAft>
                      </a:pPr>
                      <a:r>
                        <a:rPr lang="en-US" sz="1400" dirty="0">
                          <a:effectLst/>
                        </a:rPr>
                        <a:t>0.89</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bg1"/>
                    </a:solidFill>
                  </a:tcPr>
                </a:tc>
                <a:tc>
                  <a:txBody>
                    <a:bodyPr/>
                    <a:lstStyle/>
                    <a:p>
                      <a:pPr algn="ctr">
                        <a:lnSpc>
                          <a:spcPct val="110000"/>
                        </a:lnSpc>
                        <a:spcAft>
                          <a:spcPts val="0"/>
                        </a:spcAft>
                      </a:pPr>
                      <a:r>
                        <a:rPr lang="en-US" sz="1400" dirty="0">
                          <a:effectLst/>
                        </a:rPr>
                        <a:t>-5.70</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bg1"/>
                    </a:solidFill>
                  </a:tcPr>
                </a:tc>
                <a:tc>
                  <a:txBody>
                    <a:bodyPr/>
                    <a:lstStyle/>
                    <a:p>
                      <a:pPr algn="ctr">
                        <a:lnSpc>
                          <a:spcPct val="110000"/>
                        </a:lnSpc>
                        <a:spcAft>
                          <a:spcPts val="0"/>
                        </a:spcAft>
                      </a:pPr>
                      <a:r>
                        <a:rPr lang="en-US" sz="1400" dirty="0">
                          <a:effectLst/>
                        </a:rPr>
                        <a:t>1.23</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bg1"/>
                    </a:solidFill>
                  </a:tcPr>
                </a:tc>
                <a:extLst>
                  <a:ext uri="{0D108BD9-81ED-4DB2-BD59-A6C34878D82A}">
                    <a16:rowId xmlns:a16="http://schemas.microsoft.com/office/drawing/2014/main" val="2807919304"/>
                  </a:ext>
                </a:extLst>
              </a:tr>
              <a:tr h="366186">
                <a:tc>
                  <a:txBody>
                    <a:bodyPr/>
                    <a:lstStyle/>
                    <a:p>
                      <a:pPr>
                        <a:lnSpc>
                          <a:spcPct val="110000"/>
                        </a:lnSpc>
                        <a:spcAft>
                          <a:spcPts val="0"/>
                        </a:spcAft>
                      </a:pPr>
                      <a:r>
                        <a:rPr lang="en-US" sz="1400" b="0" dirty="0">
                          <a:solidFill>
                            <a:schemeClr val="tx1"/>
                          </a:solidFill>
                          <a:effectLst/>
                        </a:rPr>
                        <a:t>protected areas</a:t>
                      </a:r>
                      <a:endParaRPr lang="en-CA" sz="1400" b="0" dirty="0">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tc>
                  <a:txBody>
                    <a:bodyPr/>
                    <a:lstStyle/>
                    <a:p>
                      <a:pPr algn="ctr">
                        <a:lnSpc>
                          <a:spcPct val="110000"/>
                        </a:lnSpc>
                        <a:spcAft>
                          <a:spcPts val="0"/>
                        </a:spcAft>
                      </a:pPr>
                      <a:r>
                        <a:rPr lang="en-US" sz="1400" dirty="0">
                          <a:effectLst/>
                        </a:rPr>
                        <a:t>101</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tc>
                  <a:txBody>
                    <a:bodyPr/>
                    <a:lstStyle/>
                    <a:p>
                      <a:pPr algn="ctr">
                        <a:lnSpc>
                          <a:spcPct val="110000"/>
                        </a:lnSpc>
                        <a:spcAft>
                          <a:spcPts val="0"/>
                        </a:spcAft>
                      </a:pPr>
                      <a:r>
                        <a:rPr lang="en-US" sz="1400" dirty="0">
                          <a:effectLst/>
                        </a:rPr>
                        <a:t>0.15</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tc>
                  <a:txBody>
                    <a:bodyPr/>
                    <a:lstStyle/>
                    <a:p>
                      <a:pPr algn="ctr">
                        <a:lnSpc>
                          <a:spcPct val="110000"/>
                        </a:lnSpc>
                        <a:spcAft>
                          <a:spcPts val="0"/>
                        </a:spcAft>
                      </a:pPr>
                      <a:r>
                        <a:rPr lang="en-US" sz="1400" dirty="0">
                          <a:effectLst/>
                        </a:rPr>
                        <a:t>0.35</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tc>
                  <a:txBody>
                    <a:bodyPr/>
                    <a:lstStyle/>
                    <a:p>
                      <a:pPr algn="ctr">
                        <a:lnSpc>
                          <a:spcPct val="110000"/>
                        </a:lnSpc>
                        <a:spcAft>
                          <a:spcPts val="0"/>
                        </a:spcAft>
                      </a:pPr>
                      <a:r>
                        <a:rPr lang="en-US" sz="1400" dirty="0">
                          <a:effectLst/>
                        </a:rPr>
                        <a:t>-0.04</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tc>
                  <a:txBody>
                    <a:bodyPr/>
                    <a:lstStyle/>
                    <a:p>
                      <a:pPr algn="ctr">
                        <a:lnSpc>
                          <a:spcPct val="110000"/>
                        </a:lnSpc>
                        <a:spcAft>
                          <a:spcPts val="0"/>
                        </a:spcAft>
                      </a:pPr>
                      <a:r>
                        <a:rPr lang="en-US" sz="1400" dirty="0">
                          <a:effectLst/>
                        </a:rPr>
                        <a:t>2.44</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extLst>
                  <a:ext uri="{0D108BD9-81ED-4DB2-BD59-A6C34878D82A}">
                    <a16:rowId xmlns:a16="http://schemas.microsoft.com/office/drawing/2014/main" val="3006220850"/>
                  </a:ext>
                </a:extLst>
              </a:tr>
              <a:tr h="366186">
                <a:tc>
                  <a:txBody>
                    <a:bodyPr/>
                    <a:lstStyle/>
                    <a:p>
                      <a:pPr>
                        <a:lnSpc>
                          <a:spcPct val="110000"/>
                        </a:lnSpc>
                        <a:spcAft>
                          <a:spcPts val="0"/>
                        </a:spcAft>
                      </a:pPr>
                      <a:r>
                        <a:rPr lang="en-US" sz="1400" b="0" dirty="0">
                          <a:solidFill>
                            <a:schemeClr val="tx1"/>
                          </a:solidFill>
                          <a:effectLst/>
                        </a:rPr>
                        <a:t>energy use</a:t>
                      </a:r>
                      <a:endParaRPr lang="en-CA" sz="1400" b="0" dirty="0">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bg1"/>
                    </a:solidFill>
                  </a:tcPr>
                </a:tc>
                <a:tc>
                  <a:txBody>
                    <a:bodyPr/>
                    <a:lstStyle/>
                    <a:p>
                      <a:pPr algn="ctr">
                        <a:lnSpc>
                          <a:spcPct val="110000"/>
                        </a:lnSpc>
                        <a:spcAft>
                          <a:spcPts val="0"/>
                        </a:spcAft>
                      </a:pPr>
                      <a:r>
                        <a:rPr lang="en-US" sz="1400" dirty="0">
                          <a:effectLst/>
                        </a:rPr>
                        <a:t>102</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bg1"/>
                    </a:solidFill>
                  </a:tcPr>
                </a:tc>
                <a:tc>
                  <a:txBody>
                    <a:bodyPr/>
                    <a:lstStyle/>
                    <a:p>
                      <a:pPr algn="ctr">
                        <a:lnSpc>
                          <a:spcPct val="110000"/>
                        </a:lnSpc>
                        <a:spcAft>
                          <a:spcPts val="0"/>
                        </a:spcAft>
                      </a:pPr>
                      <a:r>
                        <a:rPr lang="en-US" sz="1400" dirty="0">
                          <a:effectLst/>
                        </a:rPr>
                        <a:t>0.37</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bg1"/>
                    </a:solidFill>
                  </a:tcPr>
                </a:tc>
                <a:tc>
                  <a:txBody>
                    <a:bodyPr/>
                    <a:lstStyle/>
                    <a:p>
                      <a:pPr algn="ctr">
                        <a:lnSpc>
                          <a:spcPct val="110000"/>
                        </a:lnSpc>
                        <a:spcAft>
                          <a:spcPts val="0"/>
                        </a:spcAft>
                      </a:pPr>
                      <a:r>
                        <a:rPr lang="en-US" sz="1400" dirty="0">
                          <a:effectLst/>
                        </a:rPr>
                        <a:t>0.46</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bg1"/>
                    </a:solidFill>
                  </a:tcPr>
                </a:tc>
                <a:tc>
                  <a:txBody>
                    <a:bodyPr/>
                    <a:lstStyle/>
                    <a:p>
                      <a:pPr algn="ctr">
                        <a:lnSpc>
                          <a:spcPct val="110000"/>
                        </a:lnSpc>
                        <a:spcAft>
                          <a:spcPts val="0"/>
                        </a:spcAft>
                      </a:pPr>
                      <a:r>
                        <a:rPr lang="en-US" sz="1400" dirty="0">
                          <a:effectLst/>
                        </a:rPr>
                        <a:t>-1.43</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bg1"/>
                    </a:solidFill>
                  </a:tcPr>
                </a:tc>
                <a:tc>
                  <a:txBody>
                    <a:bodyPr/>
                    <a:lstStyle/>
                    <a:p>
                      <a:pPr algn="ctr">
                        <a:lnSpc>
                          <a:spcPct val="110000"/>
                        </a:lnSpc>
                        <a:spcAft>
                          <a:spcPts val="0"/>
                        </a:spcAft>
                      </a:pPr>
                      <a:r>
                        <a:rPr lang="en-US" sz="1400" dirty="0">
                          <a:effectLst/>
                        </a:rPr>
                        <a:t>2.03</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bg1"/>
                    </a:solidFill>
                  </a:tcPr>
                </a:tc>
                <a:extLst>
                  <a:ext uri="{0D108BD9-81ED-4DB2-BD59-A6C34878D82A}">
                    <a16:rowId xmlns:a16="http://schemas.microsoft.com/office/drawing/2014/main" val="3130330912"/>
                  </a:ext>
                </a:extLst>
              </a:tr>
              <a:tr h="366186">
                <a:tc>
                  <a:txBody>
                    <a:bodyPr/>
                    <a:lstStyle/>
                    <a:p>
                      <a:pPr>
                        <a:lnSpc>
                          <a:spcPct val="110000"/>
                        </a:lnSpc>
                        <a:spcAft>
                          <a:spcPts val="0"/>
                        </a:spcAft>
                      </a:pPr>
                      <a:r>
                        <a:rPr lang="en-US" sz="1400" b="0" dirty="0">
                          <a:solidFill>
                            <a:schemeClr val="tx1"/>
                          </a:solidFill>
                          <a:effectLst/>
                        </a:rPr>
                        <a:t>green trade</a:t>
                      </a:r>
                      <a:endParaRPr lang="en-CA" sz="1400" b="0" dirty="0">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tc>
                  <a:txBody>
                    <a:bodyPr/>
                    <a:lstStyle/>
                    <a:p>
                      <a:pPr algn="ctr">
                        <a:lnSpc>
                          <a:spcPct val="110000"/>
                        </a:lnSpc>
                        <a:spcAft>
                          <a:spcPts val="0"/>
                        </a:spcAft>
                      </a:pPr>
                      <a:r>
                        <a:rPr lang="en-US" sz="1400" dirty="0">
                          <a:effectLst/>
                        </a:rPr>
                        <a:t>93</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tc>
                  <a:txBody>
                    <a:bodyPr/>
                    <a:lstStyle/>
                    <a:p>
                      <a:pPr algn="ctr">
                        <a:lnSpc>
                          <a:spcPct val="110000"/>
                        </a:lnSpc>
                        <a:spcAft>
                          <a:spcPts val="0"/>
                        </a:spcAft>
                      </a:pPr>
                      <a:r>
                        <a:rPr lang="en-US" sz="1400" dirty="0">
                          <a:effectLst/>
                        </a:rPr>
                        <a:t>0.10</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tc>
                  <a:txBody>
                    <a:bodyPr/>
                    <a:lstStyle/>
                    <a:p>
                      <a:pPr algn="ctr">
                        <a:lnSpc>
                          <a:spcPct val="110000"/>
                        </a:lnSpc>
                        <a:spcAft>
                          <a:spcPts val="0"/>
                        </a:spcAft>
                      </a:pPr>
                      <a:r>
                        <a:rPr lang="en-US" sz="1400" dirty="0">
                          <a:effectLst/>
                        </a:rPr>
                        <a:t>0.30</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tc>
                  <a:txBody>
                    <a:bodyPr/>
                    <a:lstStyle/>
                    <a:p>
                      <a:pPr algn="ctr">
                        <a:lnSpc>
                          <a:spcPct val="110000"/>
                        </a:lnSpc>
                        <a:spcAft>
                          <a:spcPts val="0"/>
                        </a:spcAft>
                      </a:pPr>
                      <a:r>
                        <a:rPr lang="en-US" sz="1400" dirty="0">
                          <a:effectLst/>
                        </a:rPr>
                        <a:t>-0.28</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tc>
                  <a:txBody>
                    <a:bodyPr/>
                    <a:lstStyle/>
                    <a:p>
                      <a:pPr algn="ctr">
                        <a:lnSpc>
                          <a:spcPct val="110000"/>
                        </a:lnSpc>
                        <a:spcAft>
                          <a:spcPts val="0"/>
                        </a:spcAft>
                      </a:pPr>
                      <a:r>
                        <a:rPr lang="en-US" sz="1400" dirty="0">
                          <a:effectLst/>
                        </a:rPr>
                        <a:t>1.61</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extLst>
                  <a:ext uri="{0D108BD9-81ED-4DB2-BD59-A6C34878D82A}">
                    <a16:rowId xmlns:a16="http://schemas.microsoft.com/office/drawing/2014/main" val="197798362"/>
                  </a:ext>
                </a:extLst>
              </a:tr>
              <a:tr h="366186">
                <a:tc>
                  <a:txBody>
                    <a:bodyPr/>
                    <a:lstStyle/>
                    <a:p>
                      <a:pPr>
                        <a:lnSpc>
                          <a:spcPct val="110000"/>
                        </a:lnSpc>
                        <a:spcAft>
                          <a:spcPts val="0"/>
                        </a:spcAft>
                      </a:pPr>
                      <a:r>
                        <a:rPr lang="en-US" sz="1400" b="0" dirty="0">
                          <a:solidFill>
                            <a:schemeClr val="tx1"/>
                          </a:solidFill>
                          <a:effectLst/>
                        </a:rPr>
                        <a:t>green technology innovation</a:t>
                      </a:r>
                      <a:endParaRPr lang="en-CA" sz="1400" b="0" dirty="0">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bg1"/>
                    </a:solidFill>
                  </a:tcPr>
                </a:tc>
                <a:tc>
                  <a:txBody>
                    <a:bodyPr/>
                    <a:lstStyle/>
                    <a:p>
                      <a:pPr algn="ctr">
                        <a:lnSpc>
                          <a:spcPct val="110000"/>
                        </a:lnSpc>
                        <a:spcAft>
                          <a:spcPts val="0"/>
                        </a:spcAft>
                      </a:pPr>
                      <a:r>
                        <a:rPr lang="en-US" sz="1400" dirty="0">
                          <a:effectLst/>
                        </a:rPr>
                        <a:t>54</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bg1"/>
                    </a:solidFill>
                  </a:tcPr>
                </a:tc>
                <a:tc>
                  <a:txBody>
                    <a:bodyPr/>
                    <a:lstStyle/>
                    <a:p>
                      <a:pPr algn="ctr">
                        <a:lnSpc>
                          <a:spcPct val="110000"/>
                        </a:lnSpc>
                        <a:spcAft>
                          <a:spcPts val="0"/>
                        </a:spcAft>
                      </a:pPr>
                      <a:r>
                        <a:rPr lang="en-US" sz="1400" dirty="0">
                          <a:effectLst/>
                        </a:rPr>
                        <a:t>0.13</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bg1"/>
                    </a:solidFill>
                  </a:tcPr>
                </a:tc>
                <a:tc>
                  <a:txBody>
                    <a:bodyPr/>
                    <a:lstStyle/>
                    <a:p>
                      <a:pPr algn="ctr">
                        <a:lnSpc>
                          <a:spcPct val="110000"/>
                        </a:lnSpc>
                        <a:spcAft>
                          <a:spcPts val="0"/>
                        </a:spcAft>
                      </a:pPr>
                      <a:r>
                        <a:rPr lang="en-US" sz="1400" dirty="0">
                          <a:effectLst/>
                        </a:rPr>
                        <a:t>0.98</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bg1"/>
                    </a:solidFill>
                  </a:tcPr>
                </a:tc>
                <a:tc>
                  <a:txBody>
                    <a:bodyPr/>
                    <a:lstStyle/>
                    <a:p>
                      <a:pPr algn="ctr">
                        <a:lnSpc>
                          <a:spcPct val="110000"/>
                        </a:lnSpc>
                        <a:spcAft>
                          <a:spcPts val="0"/>
                        </a:spcAft>
                      </a:pPr>
                      <a:r>
                        <a:rPr lang="en-US" sz="1400" dirty="0">
                          <a:effectLst/>
                        </a:rPr>
                        <a:t>-0.92</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bg1"/>
                    </a:solidFill>
                  </a:tcPr>
                </a:tc>
                <a:tc>
                  <a:txBody>
                    <a:bodyPr/>
                    <a:lstStyle/>
                    <a:p>
                      <a:pPr algn="ctr">
                        <a:lnSpc>
                          <a:spcPct val="110000"/>
                        </a:lnSpc>
                        <a:spcAft>
                          <a:spcPts val="0"/>
                        </a:spcAft>
                      </a:pPr>
                      <a:r>
                        <a:rPr lang="en-US" sz="1400" dirty="0">
                          <a:effectLst/>
                        </a:rPr>
                        <a:t>5.98</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bg1"/>
                    </a:solidFill>
                  </a:tcPr>
                </a:tc>
                <a:extLst>
                  <a:ext uri="{0D108BD9-81ED-4DB2-BD59-A6C34878D82A}">
                    <a16:rowId xmlns:a16="http://schemas.microsoft.com/office/drawing/2014/main" val="4179178292"/>
                  </a:ext>
                </a:extLst>
              </a:tr>
              <a:tr h="366186">
                <a:tc>
                  <a:txBody>
                    <a:bodyPr/>
                    <a:lstStyle/>
                    <a:p>
                      <a:pPr>
                        <a:lnSpc>
                          <a:spcPct val="110000"/>
                        </a:lnSpc>
                        <a:spcAft>
                          <a:spcPts val="0"/>
                        </a:spcAft>
                      </a:pPr>
                      <a:r>
                        <a:rPr lang="en-US" sz="1400" b="0" dirty="0">
                          <a:solidFill>
                            <a:schemeClr val="tx1"/>
                          </a:solidFill>
                          <a:effectLst/>
                        </a:rPr>
                        <a:t>renewable energy source</a:t>
                      </a:r>
                      <a:endParaRPr lang="en-CA" sz="1400" b="0" dirty="0">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tc>
                  <a:txBody>
                    <a:bodyPr/>
                    <a:lstStyle/>
                    <a:p>
                      <a:pPr algn="ctr">
                        <a:lnSpc>
                          <a:spcPct val="110000"/>
                        </a:lnSpc>
                        <a:spcAft>
                          <a:spcPts val="0"/>
                        </a:spcAft>
                      </a:pPr>
                      <a:r>
                        <a:rPr lang="en-US" sz="1400" dirty="0">
                          <a:effectLst/>
                        </a:rPr>
                        <a:t>101</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tc>
                  <a:txBody>
                    <a:bodyPr/>
                    <a:lstStyle/>
                    <a:p>
                      <a:pPr algn="ctr">
                        <a:lnSpc>
                          <a:spcPct val="110000"/>
                        </a:lnSpc>
                        <a:spcAft>
                          <a:spcPts val="0"/>
                        </a:spcAft>
                      </a:pPr>
                      <a:r>
                        <a:rPr lang="en-US" sz="1400" dirty="0">
                          <a:effectLst/>
                        </a:rPr>
                        <a:t>0.04</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tc>
                  <a:txBody>
                    <a:bodyPr/>
                    <a:lstStyle/>
                    <a:p>
                      <a:pPr algn="ctr">
                        <a:lnSpc>
                          <a:spcPct val="110000"/>
                        </a:lnSpc>
                        <a:spcAft>
                          <a:spcPts val="0"/>
                        </a:spcAft>
                      </a:pPr>
                      <a:r>
                        <a:rPr lang="en-US" sz="1400" dirty="0">
                          <a:effectLst/>
                        </a:rPr>
                        <a:t>0.36</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tc>
                  <a:txBody>
                    <a:bodyPr/>
                    <a:lstStyle/>
                    <a:p>
                      <a:pPr algn="ctr">
                        <a:lnSpc>
                          <a:spcPct val="110000"/>
                        </a:lnSpc>
                        <a:spcAft>
                          <a:spcPts val="0"/>
                        </a:spcAft>
                      </a:pPr>
                      <a:r>
                        <a:rPr lang="en-US" sz="1400" dirty="0">
                          <a:effectLst/>
                        </a:rPr>
                        <a:t>-0.78</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tc>
                  <a:txBody>
                    <a:bodyPr/>
                    <a:lstStyle/>
                    <a:p>
                      <a:pPr algn="ctr">
                        <a:lnSpc>
                          <a:spcPct val="110000"/>
                        </a:lnSpc>
                        <a:spcAft>
                          <a:spcPts val="0"/>
                        </a:spcAft>
                      </a:pPr>
                      <a:r>
                        <a:rPr lang="en-US" sz="1400" dirty="0">
                          <a:effectLst/>
                        </a:rPr>
                        <a:t>1.11</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extLst>
                  <a:ext uri="{0D108BD9-81ED-4DB2-BD59-A6C34878D82A}">
                    <a16:rowId xmlns:a16="http://schemas.microsoft.com/office/drawing/2014/main" val="3073080235"/>
                  </a:ext>
                </a:extLst>
              </a:tr>
              <a:tr h="366186">
                <a:tc>
                  <a:txBody>
                    <a:bodyPr/>
                    <a:lstStyle/>
                    <a:p>
                      <a:pPr>
                        <a:lnSpc>
                          <a:spcPct val="110000"/>
                        </a:lnSpc>
                        <a:spcAft>
                          <a:spcPts val="0"/>
                        </a:spcAft>
                      </a:pPr>
                      <a:r>
                        <a:rPr lang="en-US" sz="1400" b="0" dirty="0">
                          <a:solidFill>
                            <a:schemeClr val="tx1"/>
                          </a:solidFill>
                          <a:effectLst/>
                        </a:rPr>
                        <a:t>Palma ratio</a:t>
                      </a:r>
                      <a:endParaRPr lang="en-CA" sz="1400" b="0" dirty="0">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bg1"/>
                    </a:solidFill>
                  </a:tcPr>
                </a:tc>
                <a:tc>
                  <a:txBody>
                    <a:bodyPr/>
                    <a:lstStyle/>
                    <a:p>
                      <a:pPr algn="ctr">
                        <a:lnSpc>
                          <a:spcPct val="110000"/>
                        </a:lnSpc>
                        <a:spcAft>
                          <a:spcPts val="0"/>
                        </a:spcAft>
                      </a:pPr>
                      <a:r>
                        <a:rPr lang="en-US" sz="1400" dirty="0">
                          <a:effectLst/>
                        </a:rPr>
                        <a:t>96</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bg1"/>
                    </a:solidFill>
                  </a:tcPr>
                </a:tc>
                <a:tc>
                  <a:txBody>
                    <a:bodyPr/>
                    <a:lstStyle/>
                    <a:p>
                      <a:pPr algn="ctr">
                        <a:lnSpc>
                          <a:spcPct val="110000"/>
                        </a:lnSpc>
                        <a:spcAft>
                          <a:spcPts val="0"/>
                        </a:spcAft>
                      </a:pPr>
                      <a:r>
                        <a:rPr lang="en-US" sz="1400" dirty="0">
                          <a:effectLst/>
                        </a:rPr>
                        <a:t>0.06</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bg1"/>
                    </a:solidFill>
                  </a:tcPr>
                </a:tc>
                <a:tc>
                  <a:txBody>
                    <a:bodyPr/>
                    <a:lstStyle/>
                    <a:p>
                      <a:pPr algn="ctr">
                        <a:lnSpc>
                          <a:spcPct val="110000"/>
                        </a:lnSpc>
                        <a:spcAft>
                          <a:spcPts val="0"/>
                        </a:spcAft>
                      </a:pPr>
                      <a:r>
                        <a:rPr lang="en-US" sz="1400" dirty="0">
                          <a:effectLst/>
                        </a:rPr>
                        <a:t>0.68</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bg1"/>
                    </a:solidFill>
                  </a:tcPr>
                </a:tc>
                <a:tc>
                  <a:txBody>
                    <a:bodyPr/>
                    <a:lstStyle/>
                    <a:p>
                      <a:pPr algn="ctr">
                        <a:lnSpc>
                          <a:spcPct val="110000"/>
                        </a:lnSpc>
                        <a:spcAft>
                          <a:spcPts val="0"/>
                        </a:spcAft>
                      </a:pPr>
                      <a:r>
                        <a:rPr lang="en-US" sz="1400" dirty="0">
                          <a:effectLst/>
                        </a:rPr>
                        <a:t>-2.04</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bg1"/>
                    </a:solidFill>
                  </a:tcPr>
                </a:tc>
                <a:tc>
                  <a:txBody>
                    <a:bodyPr/>
                    <a:lstStyle/>
                    <a:p>
                      <a:pPr algn="ctr">
                        <a:lnSpc>
                          <a:spcPct val="110000"/>
                        </a:lnSpc>
                        <a:spcAft>
                          <a:spcPts val="0"/>
                        </a:spcAft>
                      </a:pPr>
                      <a:r>
                        <a:rPr lang="en-US" sz="1400" dirty="0">
                          <a:effectLst/>
                        </a:rPr>
                        <a:t>1.74</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bg1"/>
                    </a:solidFill>
                  </a:tcPr>
                </a:tc>
                <a:extLst>
                  <a:ext uri="{0D108BD9-81ED-4DB2-BD59-A6C34878D82A}">
                    <a16:rowId xmlns:a16="http://schemas.microsoft.com/office/drawing/2014/main" val="3076261423"/>
                  </a:ext>
                </a:extLst>
              </a:tr>
              <a:tr h="366186">
                <a:tc>
                  <a:txBody>
                    <a:bodyPr/>
                    <a:lstStyle/>
                    <a:p>
                      <a:pPr>
                        <a:lnSpc>
                          <a:spcPct val="110000"/>
                        </a:lnSpc>
                        <a:spcAft>
                          <a:spcPts val="0"/>
                        </a:spcAft>
                      </a:pPr>
                      <a:r>
                        <a:rPr lang="en-US" sz="1400" b="0" dirty="0">
                          <a:solidFill>
                            <a:schemeClr val="tx1"/>
                          </a:solidFill>
                          <a:effectLst/>
                        </a:rPr>
                        <a:t>gender inequality index</a:t>
                      </a:r>
                      <a:endParaRPr lang="en-CA" sz="1400" b="0" dirty="0">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tc>
                  <a:txBody>
                    <a:bodyPr/>
                    <a:lstStyle/>
                    <a:p>
                      <a:pPr algn="ctr">
                        <a:lnSpc>
                          <a:spcPct val="110000"/>
                        </a:lnSpc>
                        <a:spcAft>
                          <a:spcPts val="0"/>
                        </a:spcAft>
                      </a:pPr>
                      <a:r>
                        <a:rPr lang="en-US" sz="1400" dirty="0">
                          <a:effectLst/>
                        </a:rPr>
                        <a:t>98</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tc>
                  <a:txBody>
                    <a:bodyPr/>
                    <a:lstStyle/>
                    <a:p>
                      <a:pPr algn="ctr">
                        <a:lnSpc>
                          <a:spcPct val="110000"/>
                        </a:lnSpc>
                        <a:spcAft>
                          <a:spcPts val="0"/>
                        </a:spcAft>
                      </a:pPr>
                      <a:r>
                        <a:rPr lang="en-US" sz="1400" dirty="0">
                          <a:effectLst/>
                        </a:rPr>
                        <a:t>0.39</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tc>
                  <a:txBody>
                    <a:bodyPr/>
                    <a:lstStyle/>
                    <a:p>
                      <a:pPr algn="ctr">
                        <a:lnSpc>
                          <a:spcPct val="110000"/>
                        </a:lnSpc>
                        <a:spcAft>
                          <a:spcPts val="0"/>
                        </a:spcAft>
                      </a:pPr>
                      <a:r>
                        <a:rPr lang="en-US" sz="1400" dirty="0">
                          <a:effectLst/>
                        </a:rPr>
                        <a:t>0.30</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tc>
                  <a:txBody>
                    <a:bodyPr/>
                    <a:lstStyle/>
                    <a:p>
                      <a:pPr algn="ctr">
                        <a:lnSpc>
                          <a:spcPct val="110000"/>
                        </a:lnSpc>
                        <a:spcAft>
                          <a:spcPts val="0"/>
                        </a:spcAft>
                      </a:pPr>
                      <a:r>
                        <a:rPr lang="en-US" sz="1400" dirty="0">
                          <a:effectLst/>
                        </a:rPr>
                        <a:t>-0.28</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tc>
                  <a:txBody>
                    <a:bodyPr/>
                    <a:lstStyle/>
                    <a:p>
                      <a:pPr algn="ctr">
                        <a:lnSpc>
                          <a:spcPct val="110000"/>
                        </a:lnSpc>
                        <a:spcAft>
                          <a:spcPts val="0"/>
                        </a:spcAft>
                      </a:pPr>
                      <a:r>
                        <a:rPr lang="en-US" sz="1400" dirty="0">
                          <a:effectLst/>
                        </a:rPr>
                        <a:t>1.46</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extLst>
                  <a:ext uri="{0D108BD9-81ED-4DB2-BD59-A6C34878D82A}">
                    <a16:rowId xmlns:a16="http://schemas.microsoft.com/office/drawing/2014/main" val="3268786613"/>
                  </a:ext>
                </a:extLst>
              </a:tr>
              <a:tr h="366186">
                <a:tc>
                  <a:txBody>
                    <a:bodyPr/>
                    <a:lstStyle/>
                    <a:p>
                      <a:pPr>
                        <a:lnSpc>
                          <a:spcPct val="110000"/>
                        </a:lnSpc>
                        <a:spcAft>
                          <a:spcPts val="0"/>
                        </a:spcAft>
                      </a:pPr>
                      <a:r>
                        <a:rPr lang="en-US" sz="1400" b="0" dirty="0">
                          <a:solidFill>
                            <a:schemeClr val="tx1"/>
                          </a:solidFill>
                          <a:effectLst/>
                        </a:rPr>
                        <a:t>access to basic services</a:t>
                      </a:r>
                      <a:endParaRPr lang="en-CA" sz="1400" b="0" dirty="0">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bg1"/>
                    </a:solidFill>
                  </a:tcPr>
                </a:tc>
                <a:tc>
                  <a:txBody>
                    <a:bodyPr/>
                    <a:lstStyle/>
                    <a:p>
                      <a:pPr algn="ctr">
                        <a:lnSpc>
                          <a:spcPct val="110000"/>
                        </a:lnSpc>
                        <a:spcAft>
                          <a:spcPts val="0"/>
                        </a:spcAft>
                      </a:pPr>
                      <a:r>
                        <a:rPr lang="en-US" sz="1400" dirty="0">
                          <a:effectLst/>
                        </a:rPr>
                        <a:t>71</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bg1"/>
                    </a:solidFill>
                  </a:tcPr>
                </a:tc>
                <a:tc>
                  <a:txBody>
                    <a:bodyPr/>
                    <a:lstStyle/>
                    <a:p>
                      <a:pPr algn="ctr">
                        <a:lnSpc>
                          <a:spcPct val="110000"/>
                        </a:lnSpc>
                        <a:spcAft>
                          <a:spcPts val="0"/>
                        </a:spcAft>
                      </a:pPr>
                      <a:r>
                        <a:rPr lang="en-US" sz="1400" dirty="0">
                          <a:effectLst/>
                        </a:rPr>
                        <a:t>0.38</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bg1"/>
                    </a:solidFill>
                  </a:tcPr>
                </a:tc>
                <a:tc>
                  <a:txBody>
                    <a:bodyPr/>
                    <a:lstStyle/>
                    <a:p>
                      <a:pPr algn="ctr">
                        <a:lnSpc>
                          <a:spcPct val="110000"/>
                        </a:lnSpc>
                        <a:spcAft>
                          <a:spcPts val="0"/>
                        </a:spcAft>
                      </a:pPr>
                      <a:r>
                        <a:rPr lang="en-US" sz="1400" dirty="0">
                          <a:effectLst/>
                        </a:rPr>
                        <a:t>0.23</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bg1"/>
                    </a:solidFill>
                  </a:tcPr>
                </a:tc>
                <a:tc>
                  <a:txBody>
                    <a:bodyPr/>
                    <a:lstStyle/>
                    <a:p>
                      <a:pPr algn="ctr">
                        <a:lnSpc>
                          <a:spcPct val="110000"/>
                        </a:lnSpc>
                        <a:spcAft>
                          <a:spcPts val="0"/>
                        </a:spcAft>
                      </a:pPr>
                      <a:r>
                        <a:rPr lang="en-US" sz="1400" dirty="0">
                          <a:effectLst/>
                        </a:rPr>
                        <a:t>-0.05</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bg1"/>
                    </a:solidFill>
                  </a:tcPr>
                </a:tc>
                <a:tc>
                  <a:txBody>
                    <a:bodyPr/>
                    <a:lstStyle/>
                    <a:p>
                      <a:pPr algn="ctr">
                        <a:lnSpc>
                          <a:spcPct val="110000"/>
                        </a:lnSpc>
                        <a:spcAft>
                          <a:spcPts val="0"/>
                        </a:spcAft>
                      </a:pPr>
                      <a:r>
                        <a:rPr lang="en-US" sz="1400" dirty="0">
                          <a:effectLst/>
                        </a:rPr>
                        <a:t>1.00</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bg1"/>
                    </a:solidFill>
                  </a:tcPr>
                </a:tc>
                <a:extLst>
                  <a:ext uri="{0D108BD9-81ED-4DB2-BD59-A6C34878D82A}">
                    <a16:rowId xmlns:a16="http://schemas.microsoft.com/office/drawing/2014/main" val="2062574788"/>
                  </a:ext>
                </a:extLst>
              </a:tr>
              <a:tr h="366186">
                <a:tc>
                  <a:txBody>
                    <a:bodyPr/>
                    <a:lstStyle/>
                    <a:p>
                      <a:pPr>
                        <a:lnSpc>
                          <a:spcPct val="110000"/>
                        </a:lnSpc>
                        <a:spcAft>
                          <a:spcPts val="0"/>
                        </a:spcAft>
                      </a:pPr>
                      <a:r>
                        <a:rPr lang="en-US" sz="1400" b="0" dirty="0">
                          <a:solidFill>
                            <a:schemeClr val="tx1"/>
                          </a:solidFill>
                          <a:effectLst/>
                        </a:rPr>
                        <a:t>mean years of schooling</a:t>
                      </a:r>
                      <a:endParaRPr lang="en-CA" sz="1400" b="0" dirty="0">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tc>
                  <a:txBody>
                    <a:bodyPr/>
                    <a:lstStyle/>
                    <a:p>
                      <a:pPr algn="ctr">
                        <a:lnSpc>
                          <a:spcPct val="110000"/>
                        </a:lnSpc>
                        <a:spcAft>
                          <a:spcPts val="0"/>
                        </a:spcAft>
                      </a:pPr>
                      <a:r>
                        <a:rPr lang="en-US" sz="1400" dirty="0">
                          <a:effectLst/>
                        </a:rPr>
                        <a:t>103</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tc>
                  <a:txBody>
                    <a:bodyPr/>
                    <a:lstStyle/>
                    <a:p>
                      <a:pPr algn="ctr">
                        <a:lnSpc>
                          <a:spcPct val="110000"/>
                        </a:lnSpc>
                        <a:spcAft>
                          <a:spcPts val="0"/>
                        </a:spcAft>
                      </a:pPr>
                      <a:r>
                        <a:rPr lang="en-US" sz="1400" dirty="0">
                          <a:effectLst/>
                        </a:rPr>
                        <a:t>0.39</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tc>
                  <a:txBody>
                    <a:bodyPr/>
                    <a:lstStyle/>
                    <a:p>
                      <a:pPr algn="ctr">
                        <a:lnSpc>
                          <a:spcPct val="110000"/>
                        </a:lnSpc>
                        <a:spcAft>
                          <a:spcPts val="0"/>
                        </a:spcAft>
                      </a:pPr>
                      <a:r>
                        <a:rPr lang="en-US" sz="1400" dirty="0">
                          <a:effectLst/>
                        </a:rPr>
                        <a:t>0.25</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tc>
                  <a:txBody>
                    <a:bodyPr/>
                    <a:lstStyle/>
                    <a:p>
                      <a:pPr algn="ctr">
                        <a:lnSpc>
                          <a:spcPct val="110000"/>
                        </a:lnSpc>
                        <a:spcAft>
                          <a:spcPts val="0"/>
                        </a:spcAft>
                      </a:pPr>
                      <a:r>
                        <a:rPr lang="en-US" sz="1400" dirty="0">
                          <a:effectLst/>
                        </a:rPr>
                        <a:t>-0.42</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tc>
                  <a:txBody>
                    <a:bodyPr/>
                    <a:lstStyle/>
                    <a:p>
                      <a:pPr algn="ctr">
                        <a:lnSpc>
                          <a:spcPct val="110000"/>
                        </a:lnSpc>
                        <a:spcAft>
                          <a:spcPts val="0"/>
                        </a:spcAft>
                      </a:pPr>
                      <a:r>
                        <a:rPr lang="en-US" sz="1400" dirty="0">
                          <a:effectLst/>
                        </a:rPr>
                        <a:t>1.04</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extLst>
                  <a:ext uri="{0D108BD9-81ED-4DB2-BD59-A6C34878D82A}">
                    <a16:rowId xmlns:a16="http://schemas.microsoft.com/office/drawing/2014/main" val="2869611383"/>
                  </a:ext>
                </a:extLst>
              </a:tr>
              <a:tr h="366186">
                <a:tc>
                  <a:txBody>
                    <a:bodyPr/>
                    <a:lstStyle/>
                    <a:p>
                      <a:pPr>
                        <a:lnSpc>
                          <a:spcPct val="110000"/>
                        </a:lnSpc>
                        <a:spcAft>
                          <a:spcPts val="0"/>
                        </a:spcAft>
                      </a:pPr>
                      <a:r>
                        <a:rPr lang="en-US" sz="1400" b="0" dirty="0">
                          <a:solidFill>
                            <a:schemeClr val="tx1"/>
                          </a:solidFill>
                          <a:effectLst/>
                        </a:rPr>
                        <a:t>pension coverage</a:t>
                      </a:r>
                      <a:endParaRPr lang="en-CA" sz="1400" b="0" dirty="0">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bg1"/>
                    </a:solidFill>
                  </a:tcPr>
                </a:tc>
                <a:tc>
                  <a:txBody>
                    <a:bodyPr/>
                    <a:lstStyle/>
                    <a:p>
                      <a:pPr algn="ctr">
                        <a:lnSpc>
                          <a:spcPct val="110000"/>
                        </a:lnSpc>
                        <a:spcAft>
                          <a:spcPts val="0"/>
                        </a:spcAft>
                      </a:pPr>
                      <a:r>
                        <a:rPr lang="en-US" sz="1400" dirty="0">
                          <a:effectLst/>
                        </a:rPr>
                        <a:t>66</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bg1"/>
                    </a:solidFill>
                  </a:tcPr>
                </a:tc>
                <a:tc>
                  <a:txBody>
                    <a:bodyPr/>
                    <a:lstStyle/>
                    <a:p>
                      <a:pPr algn="ctr">
                        <a:lnSpc>
                          <a:spcPct val="110000"/>
                        </a:lnSpc>
                        <a:spcAft>
                          <a:spcPts val="0"/>
                        </a:spcAft>
                      </a:pPr>
                      <a:r>
                        <a:rPr lang="en-US" sz="1400" dirty="0">
                          <a:effectLst/>
                        </a:rPr>
                        <a:t>0.22</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bg1"/>
                    </a:solidFill>
                  </a:tcPr>
                </a:tc>
                <a:tc>
                  <a:txBody>
                    <a:bodyPr/>
                    <a:lstStyle/>
                    <a:p>
                      <a:pPr algn="ctr">
                        <a:lnSpc>
                          <a:spcPct val="110000"/>
                        </a:lnSpc>
                        <a:spcAft>
                          <a:spcPts val="0"/>
                        </a:spcAft>
                      </a:pPr>
                      <a:r>
                        <a:rPr lang="en-US" sz="1400" dirty="0">
                          <a:effectLst/>
                        </a:rPr>
                        <a:t>0.96</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bg1"/>
                    </a:solidFill>
                  </a:tcPr>
                </a:tc>
                <a:tc>
                  <a:txBody>
                    <a:bodyPr/>
                    <a:lstStyle/>
                    <a:p>
                      <a:pPr algn="ctr">
                        <a:lnSpc>
                          <a:spcPct val="110000"/>
                        </a:lnSpc>
                        <a:spcAft>
                          <a:spcPts val="0"/>
                        </a:spcAft>
                      </a:pPr>
                      <a:r>
                        <a:rPr lang="en-US" sz="1400" dirty="0">
                          <a:effectLst/>
                        </a:rPr>
                        <a:t>-4.55</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bg1"/>
                    </a:solidFill>
                  </a:tcPr>
                </a:tc>
                <a:tc>
                  <a:txBody>
                    <a:bodyPr/>
                    <a:lstStyle/>
                    <a:p>
                      <a:pPr algn="ctr">
                        <a:lnSpc>
                          <a:spcPct val="110000"/>
                        </a:lnSpc>
                        <a:spcAft>
                          <a:spcPts val="0"/>
                        </a:spcAft>
                      </a:pPr>
                      <a:r>
                        <a:rPr lang="en-US" sz="1400" dirty="0">
                          <a:effectLst/>
                        </a:rPr>
                        <a:t>2.19</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bg1"/>
                    </a:solidFill>
                  </a:tcPr>
                </a:tc>
                <a:extLst>
                  <a:ext uri="{0D108BD9-81ED-4DB2-BD59-A6C34878D82A}">
                    <a16:rowId xmlns:a16="http://schemas.microsoft.com/office/drawing/2014/main" val="3989580103"/>
                  </a:ext>
                </a:extLst>
              </a:tr>
              <a:tr h="366186">
                <a:tc>
                  <a:txBody>
                    <a:bodyPr/>
                    <a:lstStyle/>
                    <a:p>
                      <a:pPr>
                        <a:lnSpc>
                          <a:spcPct val="110000"/>
                        </a:lnSpc>
                        <a:spcAft>
                          <a:spcPts val="0"/>
                        </a:spcAft>
                      </a:pPr>
                      <a:r>
                        <a:rPr lang="en-US" sz="1400" b="0" dirty="0">
                          <a:solidFill>
                            <a:schemeClr val="tx1"/>
                          </a:solidFill>
                          <a:effectLst/>
                        </a:rPr>
                        <a:t>life expectancy</a:t>
                      </a:r>
                      <a:endParaRPr lang="en-CA" sz="1400" b="0" dirty="0">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tc>
                  <a:txBody>
                    <a:bodyPr/>
                    <a:lstStyle/>
                    <a:p>
                      <a:pPr algn="ctr">
                        <a:lnSpc>
                          <a:spcPct val="110000"/>
                        </a:lnSpc>
                        <a:spcAft>
                          <a:spcPts val="0"/>
                        </a:spcAft>
                      </a:pPr>
                      <a:r>
                        <a:rPr lang="en-US" sz="1400" dirty="0">
                          <a:effectLst/>
                        </a:rPr>
                        <a:t>103</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tc>
                  <a:txBody>
                    <a:bodyPr/>
                    <a:lstStyle/>
                    <a:p>
                      <a:pPr algn="ctr">
                        <a:lnSpc>
                          <a:spcPct val="110000"/>
                        </a:lnSpc>
                        <a:spcAft>
                          <a:spcPts val="0"/>
                        </a:spcAft>
                      </a:pPr>
                      <a:r>
                        <a:rPr lang="en-US" sz="1400" dirty="0">
                          <a:effectLst/>
                        </a:rPr>
                        <a:t>0.39</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tc>
                  <a:txBody>
                    <a:bodyPr/>
                    <a:lstStyle/>
                    <a:p>
                      <a:pPr algn="ctr">
                        <a:lnSpc>
                          <a:spcPct val="110000"/>
                        </a:lnSpc>
                        <a:spcAft>
                          <a:spcPts val="0"/>
                        </a:spcAft>
                      </a:pPr>
                      <a:r>
                        <a:rPr lang="en-US" sz="1400" dirty="0">
                          <a:effectLst/>
                        </a:rPr>
                        <a:t>0.20</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tc>
                  <a:txBody>
                    <a:bodyPr/>
                    <a:lstStyle/>
                    <a:p>
                      <a:pPr algn="ctr">
                        <a:lnSpc>
                          <a:spcPct val="110000"/>
                        </a:lnSpc>
                        <a:spcAft>
                          <a:spcPts val="0"/>
                        </a:spcAft>
                      </a:pPr>
                      <a:r>
                        <a:rPr lang="en-US" sz="1400" dirty="0">
                          <a:effectLst/>
                        </a:rPr>
                        <a:t>-0.32</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tc>
                  <a:txBody>
                    <a:bodyPr/>
                    <a:lstStyle/>
                    <a:p>
                      <a:pPr algn="ctr">
                        <a:lnSpc>
                          <a:spcPct val="110000"/>
                        </a:lnSpc>
                        <a:spcAft>
                          <a:spcPts val="0"/>
                        </a:spcAft>
                      </a:pPr>
                      <a:r>
                        <a:rPr lang="en-US" sz="1400" dirty="0">
                          <a:effectLst/>
                        </a:rPr>
                        <a:t>1.48</a:t>
                      </a:r>
                      <a:endParaRPr lang="en-CA"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extLst>
                  <a:ext uri="{0D108BD9-81ED-4DB2-BD59-A6C34878D82A}">
                    <a16:rowId xmlns:a16="http://schemas.microsoft.com/office/drawing/2014/main" val="583437756"/>
                  </a:ext>
                </a:extLst>
              </a:tr>
            </a:tbl>
          </a:graphicData>
        </a:graphic>
      </p:graphicFrame>
      <p:sp>
        <p:nvSpPr>
          <p:cNvPr id="9" name="TextBox 8">
            <a:extLst>
              <a:ext uri="{FF2B5EF4-FFF2-40B4-BE49-F238E27FC236}">
                <a16:creationId xmlns:a16="http://schemas.microsoft.com/office/drawing/2014/main" id="{4A923FED-26D7-4089-8671-62C81616D399}"/>
              </a:ext>
            </a:extLst>
          </p:cNvPr>
          <p:cNvSpPr txBox="1"/>
          <p:nvPr/>
        </p:nvSpPr>
        <p:spPr>
          <a:xfrm>
            <a:off x="351738" y="5515939"/>
            <a:ext cx="2863386" cy="276999"/>
          </a:xfrm>
          <a:prstGeom prst="rect">
            <a:avLst/>
          </a:prstGeom>
          <a:noFill/>
        </p:spPr>
        <p:txBody>
          <a:bodyPr wrap="square" rtlCol="0">
            <a:spAutoFit/>
          </a:bodyPr>
          <a:lstStyle/>
          <a:p>
            <a:r>
              <a:rPr lang="en-CA" sz="1200" dirty="0"/>
              <a:t>Source: PAGE, 2017</a:t>
            </a:r>
          </a:p>
        </p:txBody>
      </p:sp>
      <p:sp>
        <p:nvSpPr>
          <p:cNvPr id="7" name="Date Placeholder 3">
            <a:extLst>
              <a:ext uri="{FF2B5EF4-FFF2-40B4-BE49-F238E27FC236}">
                <a16:creationId xmlns:a16="http://schemas.microsoft.com/office/drawing/2014/main" id="{A26CCD56-389C-FE4A-853B-D66BFE62E2EA}"/>
              </a:ext>
            </a:extLst>
          </p:cNvPr>
          <p:cNvSpPr>
            <a:spLocks noGrp="1"/>
          </p:cNvSpPr>
          <p:nvPr>
            <p:ph type="dt" sz="half" idx="11"/>
          </p:nvPr>
        </p:nvSpPr>
        <p:spPr>
          <a:xfrm>
            <a:off x="418068" y="6356350"/>
            <a:ext cx="3664075" cy="365125"/>
          </a:xfrm>
        </p:spPr>
        <p:txBody>
          <a:bodyPr/>
          <a:lstStyle/>
          <a:p>
            <a:r>
              <a:rPr lang="en-US" sz="1100" dirty="0"/>
              <a:t>Module 2, Section 6: The GEP Measurement Framework</a:t>
            </a:r>
            <a:endParaRPr lang="en-US" sz="1050" noProof="0" dirty="0"/>
          </a:p>
        </p:txBody>
      </p:sp>
      <p:sp>
        <p:nvSpPr>
          <p:cNvPr id="10" name="Slide Number Placeholder 4">
            <a:extLst>
              <a:ext uri="{FF2B5EF4-FFF2-40B4-BE49-F238E27FC236}">
                <a16:creationId xmlns:a16="http://schemas.microsoft.com/office/drawing/2014/main" id="{033F1861-A584-2F47-876D-DAF40B7EB79A}"/>
              </a:ext>
            </a:extLst>
          </p:cNvPr>
          <p:cNvSpPr txBox="1">
            <a:spLocks/>
          </p:cNvSpPr>
          <p:nvPr/>
        </p:nvSpPr>
        <p:spPr>
          <a:xfrm>
            <a:off x="11509065" y="6353687"/>
            <a:ext cx="309322" cy="365125"/>
          </a:xfrm>
          <a:prstGeom prst="rect">
            <a:avLst/>
          </a:prstGeom>
        </p:spPr>
        <p:txBody>
          <a:bodyPr vert="horz" lIns="90000" tIns="45720" rIns="0" bIns="45720" rtlCol="0" anchor="ctr"/>
          <a:lstStyle>
            <a:defPPr>
              <a:defRPr lang="de-DE"/>
            </a:defPPr>
            <a:lvl1pPr marL="0" algn="r" defTabSz="914400" rtl="0" eaLnBrk="1" latinLnBrk="0" hangingPunct="1">
              <a:defRPr sz="1200" kern="1200">
                <a:solidFill>
                  <a:srgbClr val="71A5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059D9C-83B2-9046-9FF6-87A09DB9F967}" type="slidenum">
              <a:rPr lang="en-US" sz="1100" smtClean="0"/>
              <a:pPr/>
              <a:t>67</a:t>
            </a:fld>
            <a:endParaRPr lang="en-US" sz="1100" dirty="0"/>
          </a:p>
        </p:txBody>
      </p:sp>
    </p:spTree>
    <p:extLst>
      <p:ext uri="{BB962C8B-B14F-4D97-AF65-F5344CB8AC3E}">
        <p14:creationId xmlns:p14="http://schemas.microsoft.com/office/powerpoint/2010/main" val="32121489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Chart 5"/>
          <p:cNvGraphicFramePr>
            <a:graphicFrameLocks noChangeAspect="1"/>
          </p:cNvGraphicFramePr>
          <p:nvPr>
            <p:extLst>
              <p:ext uri="{D42A27DB-BD31-4B8C-83A1-F6EECF244321}">
                <p14:modId xmlns:p14="http://schemas.microsoft.com/office/powerpoint/2010/main" val="3987118893"/>
              </p:ext>
            </p:extLst>
          </p:nvPr>
        </p:nvGraphicFramePr>
        <p:xfrm>
          <a:off x="4844282" y="1030046"/>
          <a:ext cx="6531154" cy="5908431"/>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FE75E404-4D45-4D31-80C5-8F7FBA9E4EC4}"/>
              </a:ext>
            </a:extLst>
          </p:cNvPr>
          <p:cNvSpPr txBox="1"/>
          <p:nvPr/>
        </p:nvSpPr>
        <p:spPr>
          <a:xfrm>
            <a:off x="407988" y="5332836"/>
            <a:ext cx="3821112" cy="276999"/>
          </a:xfrm>
          <a:prstGeom prst="rect">
            <a:avLst/>
          </a:prstGeom>
          <a:noFill/>
        </p:spPr>
        <p:txBody>
          <a:bodyPr wrap="square" rtlCol="0">
            <a:spAutoFit/>
          </a:bodyPr>
          <a:lstStyle/>
          <a:p>
            <a:r>
              <a:rPr lang="en-CA" sz="1200" dirty="0"/>
              <a:t>Source: PAGE, 2017</a:t>
            </a:r>
          </a:p>
        </p:txBody>
      </p:sp>
      <p:sp>
        <p:nvSpPr>
          <p:cNvPr id="10" name="Date Placeholder 3">
            <a:extLst>
              <a:ext uri="{FF2B5EF4-FFF2-40B4-BE49-F238E27FC236}">
                <a16:creationId xmlns:a16="http://schemas.microsoft.com/office/drawing/2014/main" id="{61D84D7A-5316-5E41-AE1D-CB382BB74400}"/>
              </a:ext>
            </a:extLst>
          </p:cNvPr>
          <p:cNvSpPr>
            <a:spLocks noGrp="1"/>
          </p:cNvSpPr>
          <p:nvPr>
            <p:ph type="dt" sz="half" idx="11"/>
          </p:nvPr>
        </p:nvSpPr>
        <p:spPr>
          <a:xfrm>
            <a:off x="418068" y="6356350"/>
            <a:ext cx="3664075" cy="365125"/>
          </a:xfrm>
        </p:spPr>
        <p:txBody>
          <a:bodyPr/>
          <a:lstStyle/>
          <a:p>
            <a:r>
              <a:rPr lang="en-US" sz="1100" dirty="0"/>
              <a:t>Module 2, Section 6: The GEP Measurement Framework</a:t>
            </a:r>
            <a:endParaRPr lang="en-US" sz="1050" noProof="0" dirty="0"/>
          </a:p>
        </p:txBody>
      </p:sp>
      <p:sp>
        <p:nvSpPr>
          <p:cNvPr id="11" name="Slide Number Placeholder 4">
            <a:extLst>
              <a:ext uri="{FF2B5EF4-FFF2-40B4-BE49-F238E27FC236}">
                <a16:creationId xmlns:a16="http://schemas.microsoft.com/office/drawing/2014/main" id="{EC47FA1C-03CF-D844-A9D9-7FC628370062}"/>
              </a:ext>
            </a:extLst>
          </p:cNvPr>
          <p:cNvSpPr txBox="1">
            <a:spLocks/>
          </p:cNvSpPr>
          <p:nvPr/>
        </p:nvSpPr>
        <p:spPr>
          <a:xfrm>
            <a:off x="11509065" y="6353687"/>
            <a:ext cx="309322" cy="365125"/>
          </a:xfrm>
          <a:prstGeom prst="rect">
            <a:avLst/>
          </a:prstGeom>
        </p:spPr>
        <p:txBody>
          <a:bodyPr vert="horz" lIns="90000" tIns="45720" rIns="0" bIns="45720" rtlCol="0" anchor="ctr"/>
          <a:lstStyle>
            <a:defPPr>
              <a:defRPr lang="de-DE"/>
            </a:defPPr>
            <a:lvl1pPr marL="0" algn="r" defTabSz="914400" rtl="0" eaLnBrk="1" latinLnBrk="0" hangingPunct="1">
              <a:defRPr sz="1200" kern="1200">
                <a:solidFill>
                  <a:srgbClr val="71A5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059D9C-83B2-9046-9FF6-87A09DB9F967}" type="slidenum">
              <a:rPr lang="en-US" sz="1100" smtClean="0"/>
              <a:pPr/>
              <a:t>68</a:t>
            </a:fld>
            <a:endParaRPr lang="en-US" sz="1100" dirty="0"/>
          </a:p>
        </p:txBody>
      </p:sp>
      <p:sp>
        <p:nvSpPr>
          <p:cNvPr id="12" name="Titre 1">
            <a:extLst>
              <a:ext uri="{FF2B5EF4-FFF2-40B4-BE49-F238E27FC236}">
                <a16:creationId xmlns:a16="http://schemas.microsoft.com/office/drawing/2014/main" id="{D19BF1F7-B0E7-6548-8467-54569978DA3E}"/>
              </a:ext>
            </a:extLst>
          </p:cNvPr>
          <p:cNvSpPr txBox="1">
            <a:spLocks/>
          </p:cNvSpPr>
          <p:nvPr/>
        </p:nvSpPr>
        <p:spPr>
          <a:xfrm>
            <a:off x="407988" y="1063499"/>
            <a:ext cx="11412537" cy="954488"/>
          </a:xfrm>
          <a:prstGeom prst="rect">
            <a:avLst/>
          </a:prstGeom>
        </p:spPr>
        <p:txBody>
          <a:bodyPr vert="horz" lIns="0" tIns="46800" rIns="0" bIns="45720" rtlCol="0" anchor="t">
            <a:noAutofit/>
          </a:bodyPr>
          <a:lstStyle>
            <a:lvl1pPr algn="l" defTabSz="914400" rtl="0" eaLnBrk="1" latinLnBrk="0" hangingPunct="1">
              <a:lnSpc>
                <a:spcPct val="90000"/>
              </a:lnSpc>
              <a:spcBef>
                <a:spcPct val="0"/>
              </a:spcBef>
              <a:buNone/>
              <a:defRPr sz="2800" b="1" kern="1200" baseline="0">
                <a:solidFill>
                  <a:srgbClr val="71A522"/>
                </a:solidFill>
                <a:latin typeface="+mj-lt"/>
                <a:ea typeface="+mj-ea"/>
                <a:cs typeface="+mj-cs"/>
              </a:defRPr>
            </a:lvl1pPr>
          </a:lstStyle>
          <a:p>
            <a:r>
              <a:rPr lang="en-GB" sz="2400" dirty="0"/>
              <a:t>RESULTS GEP INDEX</a:t>
            </a:r>
            <a:br>
              <a:rPr lang="en-GB" sz="2400" dirty="0"/>
            </a:br>
            <a:r>
              <a:rPr lang="en-GB" sz="2400" b="0" dirty="0"/>
              <a:t>BY COUNTRY</a:t>
            </a:r>
          </a:p>
        </p:txBody>
      </p:sp>
    </p:spTree>
    <p:extLst>
      <p:ext uri="{BB962C8B-B14F-4D97-AF65-F5344CB8AC3E}">
        <p14:creationId xmlns:p14="http://schemas.microsoft.com/office/powerpoint/2010/main" val="26241329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144269572"/>
              </p:ext>
            </p:extLst>
          </p:nvPr>
        </p:nvGraphicFramePr>
        <p:xfrm>
          <a:off x="1433661" y="2140862"/>
          <a:ext cx="9324677" cy="3465037"/>
        </p:xfrm>
        <a:graphic>
          <a:graphicData uri="http://schemas.openxmlformats.org/drawingml/2006/table">
            <a:tbl>
              <a:tblPr firstRow="1" firstCol="1" bandRow="1">
                <a:tableStyleId>{5C22544A-7EE6-4342-B048-85BDC9FD1C3A}</a:tableStyleId>
              </a:tblPr>
              <a:tblGrid>
                <a:gridCol w="3583300">
                  <a:extLst>
                    <a:ext uri="{9D8B030D-6E8A-4147-A177-3AD203B41FA5}">
                      <a16:colId xmlns:a16="http://schemas.microsoft.com/office/drawing/2014/main" val="896850490"/>
                    </a:ext>
                  </a:extLst>
                </a:gridCol>
                <a:gridCol w="826477">
                  <a:extLst>
                    <a:ext uri="{9D8B030D-6E8A-4147-A177-3AD203B41FA5}">
                      <a16:colId xmlns:a16="http://schemas.microsoft.com/office/drawing/2014/main" val="3105402118"/>
                    </a:ext>
                  </a:extLst>
                </a:gridCol>
                <a:gridCol w="1289542">
                  <a:extLst>
                    <a:ext uri="{9D8B030D-6E8A-4147-A177-3AD203B41FA5}">
                      <a16:colId xmlns:a16="http://schemas.microsoft.com/office/drawing/2014/main" val="220281657"/>
                    </a:ext>
                  </a:extLst>
                </a:gridCol>
                <a:gridCol w="1460236">
                  <a:extLst>
                    <a:ext uri="{9D8B030D-6E8A-4147-A177-3AD203B41FA5}">
                      <a16:colId xmlns:a16="http://schemas.microsoft.com/office/drawing/2014/main" val="2144980319"/>
                    </a:ext>
                  </a:extLst>
                </a:gridCol>
                <a:gridCol w="1136537">
                  <a:extLst>
                    <a:ext uri="{9D8B030D-6E8A-4147-A177-3AD203B41FA5}">
                      <a16:colId xmlns:a16="http://schemas.microsoft.com/office/drawing/2014/main" val="1334539721"/>
                    </a:ext>
                  </a:extLst>
                </a:gridCol>
                <a:gridCol w="1028585">
                  <a:extLst>
                    <a:ext uri="{9D8B030D-6E8A-4147-A177-3AD203B41FA5}">
                      <a16:colId xmlns:a16="http://schemas.microsoft.com/office/drawing/2014/main" val="2028666100"/>
                    </a:ext>
                  </a:extLst>
                </a:gridCol>
              </a:tblGrid>
              <a:tr h="417443">
                <a:tc>
                  <a:txBody>
                    <a:bodyPr/>
                    <a:lstStyle/>
                    <a:p>
                      <a:pPr algn="ctr">
                        <a:lnSpc>
                          <a:spcPct val="110000"/>
                        </a:lnSpc>
                        <a:spcAft>
                          <a:spcPts val="0"/>
                        </a:spcAft>
                      </a:pPr>
                      <a:r>
                        <a:rPr lang="en-US" sz="1800" dirty="0">
                          <a:effectLst/>
                        </a:rPr>
                        <a:t>Indicator</a:t>
                      </a:r>
                      <a:endParaRPr lang="en-CA" sz="18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lnB w="12700" cap="flat" cmpd="sng" algn="ctr">
                      <a:solidFill>
                        <a:schemeClr val="bg1"/>
                      </a:solidFill>
                      <a:prstDash val="solid"/>
                      <a:round/>
                      <a:headEnd type="none" w="med" len="med"/>
                      <a:tailEnd type="none" w="med" len="med"/>
                    </a:lnB>
                    <a:solidFill>
                      <a:srgbClr val="71A522"/>
                    </a:solidFill>
                  </a:tcPr>
                </a:tc>
                <a:tc>
                  <a:txBody>
                    <a:bodyPr/>
                    <a:lstStyle/>
                    <a:p>
                      <a:pPr algn="ctr">
                        <a:lnSpc>
                          <a:spcPct val="110000"/>
                        </a:lnSpc>
                        <a:spcAft>
                          <a:spcPts val="0"/>
                        </a:spcAft>
                      </a:pPr>
                      <a:r>
                        <a:rPr lang="en-US" sz="1800" dirty="0">
                          <a:effectLst/>
                        </a:rPr>
                        <a:t>Obs.</a:t>
                      </a:r>
                      <a:endParaRPr lang="en-CA" sz="18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lnB w="12700" cap="flat" cmpd="sng" algn="ctr">
                      <a:solidFill>
                        <a:schemeClr val="bg1"/>
                      </a:solidFill>
                      <a:prstDash val="solid"/>
                      <a:round/>
                      <a:headEnd type="none" w="med" len="med"/>
                      <a:tailEnd type="none" w="med" len="med"/>
                    </a:lnB>
                    <a:solidFill>
                      <a:srgbClr val="71A522"/>
                    </a:solidFill>
                  </a:tcPr>
                </a:tc>
                <a:tc>
                  <a:txBody>
                    <a:bodyPr/>
                    <a:lstStyle/>
                    <a:p>
                      <a:pPr algn="ctr">
                        <a:lnSpc>
                          <a:spcPct val="110000"/>
                        </a:lnSpc>
                        <a:spcAft>
                          <a:spcPts val="0"/>
                        </a:spcAft>
                      </a:pPr>
                      <a:r>
                        <a:rPr lang="en-US" sz="1800" dirty="0">
                          <a:effectLst/>
                        </a:rPr>
                        <a:t>Mean</a:t>
                      </a:r>
                      <a:endParaRPr lang="en-CA" sz="18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lnB w="12700" cap="flat" cmpd="sng" algn="ctr">
                      <a:solidFill>
                        <a:schemeClr val="bg1"/>
                      </a:solidFill>
                      <a:prstDash val="solid"/>
                      <a:round/>
                      <a:headEnd type="none" w="med" len="med"/>
                      <a:tailEnd type="none" w="med" len="med"/>
                    </a:lnB>
                    <a:solidFill>
                      <a:srgbClr val="71A522"/>
                    </a:solidFill>
                  </a:tcPr>
                </a:tc>
                <a:tc>
                  <a:txBody>
                    <a:bodyPr/>
                    <a:lstStyle/>
                    <a:p>
                      <a:pPr algn="ctr">
                        <a:lnSpc>
                          <a:spcPct val="110000"/>
                        </a:lnSpc>
                        <a:spcAft>
                          <a:spcPts val="0"/>
                        </a:spcAft>
                      </a:pPr>
                      <a:r>
                        <a:rPr lang="en-US" sz="1800" dirty="0">
                          <a:effectLst/>
                        </a:rPr>
                        <a:t>Std. Dev. </a:t>
                      </a:r>
                      <a:endParaRPr lang="en-CA" sz="18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lnB w="12700" cap="flat" cmpd="sng" algn="ctr">
                      <a:solidFill>
                        <a:schemeClr val="bg1"/>
                      </a:solidFill>
                      <a:prstDash val="solid"/>
                      <a:round/>
                      <a:headEnd type="none" w="med" len="med"/>
                      <a:tailEnd type="none" w="med" len="med"/>
                    </a:lnB>
                    <a:solidFill>
                      <a:srgbClr val="71A522"/>
                    </a:solidFill>
                  </a:tcPr>
                </a:tc>
                <a:tc>
                  <a:txBody>
                    <a:bodyPr/>
                    <a:lstStyle/>
                    <a:p>
                      <a:pPr algn="ctr">
                        <a:lnSpc>
                          <a:spcPct val="110000"/>
                        </a:lnSpc>
                        <a:spcAft>
                          <a:spcPts val="0"/>
                        </a:spcAft>
                      </a:pPr>
                      <a:r>
                        <a:rPr lang="en-US" sz="1800" dirty="0">
                          <a:effectLst/>
                        </a:rPr>
                        <a:t>Min</a:t>
                      </a:r>
                      <a:endParaRPr lang="en-CA" sz="18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lnB w="12700" cap="flat" cmpd="sng" algn="ctr">
                      <a:solidFill>
                        <a:schemeClr val="bg1"/>
                      </a:solidFill>
                      <a:prstDash val="solid"/>
                      <a:round/>
                      <a:headEnd type="none" w="med" len="med"/>
                      <a:tailEnd type="none" w="med" len="med"/>
                    </a:lnB>
                    <a:solidFill>
                      <a:srgbClr val="71A522"/>
                    </a:solidFill>
                  </a:tcPr>
                </a:tc>
                <a:tc>
                  <a:txBody>
                    <a:bodyPr/>
                    <a:lstStyle/>
                    <a:p>
                      <a:pPr algn="ctr">
                        <a:lnSpc>
                          <a:spcPct val="110000"/>
                        </a:lnSpc>
                        <a:spcAft>
                          <a:spcPts val="0"/>
                        </a:spcAft>
                      </a:pPr>
                      <a:r>
                        <a:rPr lang="en-US" sz="1800" dirty="0">
                          <a:effectLst/>
                        </a:rPr>
                        <a:t>Max</a:t>
                      </a:r>
                      <a:endParaRPr lang="en-CA" sz="18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lnB w="12700" cap="flat" cmpd="sng" algn="ctr">
                      <a:solidFill>
                        <a:schemeClr val="bg1"/>
                      </a:solidFill>
                      <a:prstDash val="solid"/>
                      <a:round/>
                      <a:headEnd type="none" w="med" len="med"/>
                      <a:tailEnd type="none" w="med" len="med"/>
                    </a:lnB>
                    <a:solidFill>
                      <a:srgbClr val="71A522"/>
                    </a:solidFill>
                  </a:tcPr>
                </a:tc>
                <a:extLst>
                  <a:ext uri="{0D108BD9-81ED-4DB2-BD59-A6C34878D82A}">
                    <a16:rowId xmlns:a16="http://schemas.microsoft.com/office/drawing/2014/main" val="1517619053"/>
                  </a:ext>
                </a:extLst>
              </a:tr>
              <a:tr h="385617">
                <a:tc>
                  <a:txBody>
                    <a:bodyPr/>
                    <a:lstStyle/>
                    <a:p>
                      <a:pPr>
                        <a:lnSpc>
                          <a:spcPct val="110000"/>
                        </a:lnSpc>
                        <a:spcAft>
                          <a:spcPts val="0"/>
                        </a:spcAft>
                      </a:pPr>
                      <a:r>
                        <a:rPr lang="en-US" sz="1500" b="0" dirty="0">
                          <a:solidFill>
                            <a:schemeClr val="tx1"/>
                          </a:solidFill>
                          <a:effectLst/>
                        </a:rPr>
                        <a:t>Freshwater withdrawal</a:t>
                      </a:r>
                      <a:endParaRPr lang="en-CA" sz="1500" b="0" dirty="0">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lnT w="12700" cap="flat" cmpd="sng" algn="ctr">
                      <a:solidFill>
                        <a:schemeClr val="bg1"/>
                      </a:solidFill>
                      <a:prstDash val="solid"/>
                      <a:round/>
                      <a:headEnd type="none" w="med" len="med"/>
                      <a:tailEnd type="none" w="med" len="med"/>
                    </a:lnT>
                    <a:solidFill>
                      <a:srgbClr val="F3F9EC"/>
                    </a:solidFill>
                  </a:tcPr>
                </a:tc>
                <a:tc>
                  <a:txBody>
                    <a:bodyPr/>
                    <a:lstStyle/>
                    <a:p>
                      <a:pPr algn="ctr">
                        <a:lnSpc>
                          <a:spcPct val="110000"/>
                        </a:lnSpc>
                        <a:spcAft>
                          <a:spcPts val="0"/>
                        </a:spcAft>
                      </a:pPr>
                      <a:r>
                        <a:rPr lang="en-US" sz="1500" dirty="0">
                          <a:effectLst/>
                        </a:rPr>
                        <a:t>79</a:t>
                      </a:r>
                      <a:endParaRPr lang="en-CA" sz="15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lnT w="12700" cap="flat" cmpd="sng" algn="ctr">
                      <a:solidFill>
                        <a:schemeClr val="bg1"/>
                      </a:solidFill>
                      <a:prstDash val="solid"/>
                      <a:round/>
                      <a:headEnd type="none" w="med" len="med"/>
                      <a:tailEnd type="none" w="med" len="med"/>
                    </a:lnT>
                    <a:solidFill>
                      <a:srgbClr val="F3F9EC"/>
                    </a:solidFill>
                  </a:tcPr>
                </a:tc>
                <a:tc>
                  <a:txBody>
                    <a:bodyPr/>
                    <a:lstStyle/>
                    <a:p>
                      <a:pPr algn="ctr">
                        <a:lnSpc>
                          <a:spcPct val="110000"/>
                        </a:lnSpc>
                        <a:spcAft>
                          <a:spcPts val="0"/>
                        </a:spcAft>
                      </a:pPr>
                      <a:r>
                        <a:rPr lang="en-US" sz="1500" dirty="0">
                          <a:effectLst/>
                        </a:rPr>
                        <a:t>-0.07</a:t>
                      </a:r>
                      <a:endParaRPr lang="en-CA" sz="15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lnT w="12700" cap="flat" cmpd="sng" algn="ctr">
                      <a:solidFill>
                        <a:schemeClr val="bg1"/>
                      </a:solidFill>
                      <a:prstDash val="solid"/>
                      <a:round/>
                      <a:headEnd type="none" w="med" len="med"/>
                      <a:tailEnd type="none" w="med" len="med"/>
                    </a:lnT>
                    <a:solidFill>
                      <a:srgbClr val="F3F9EC"/>
                    </a:solidFill>
                  </a:tcPr>
                </a:tc>
                <a:tc>
                  <a:txBody>
                    <a:bodyPr/>
                    <a:lstStyle/>
                    <a:p>
                      <a:pPr algn="ctr">
                        <a:lnSpc>
                          <a:spcPct val="110000"/>
                        </a:lnSpc>
                        <a:spcAft>
                          <a:spcPts val="0"/>
                        </a:spcAft>
                      </a:pPr>
                      <a:r>
                        <a:rPr lang="en-US" sz="1500" dirty="0">
                          <a:effectLst/>
                        </a:rPr>
                        <a:t>1.65</a:t>
                      </a:r>
                      <a:endParaRPr lang="en-CA" sz="15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lnT w="12700" cap="flat" cmpd="sng" algn="ctr">
                      <a:solidFill>
                        <a:schemeClr val="bg1"/>
                      </a:solidFill>
                      <a:prstDash val="solid"/>
                      <a:round/>
                      <a:headEnd type="none" w="med" len="med"/>
                      <a:tailEnd type="none" w="med" len="med"/>
                    </a:lnT>
                    <a:solidFill>
                      <a:srgbClr val="F3F9EC"/>
                    </a:solidFill>
                  </a:tcPr>
                </a:tc>
                <a:tc>
                  <a:txBody>
                    <a:bodyPr/>
                    <a:lstStyle/>
                    <a:p>
                      <a:pPr algn="ctr">
                        <a:lnSpc>
                          <a:spcPct val="110000"/>
                        </a:lnSpc>
                        <a:spcAft>
                          <a:spcPts val="0"/>
                        </a:spcAft>
                      </a:pPr>
                      <a:r>
                        <a:rPr lang="en-US" sz="1500" dirty="0">
                          <a:effectLst/>
                        </a:rPr>
                        <a:t>-10.93</a:t>
                      </a:r>
                      <a:endParaRPr lang="en-CA" sz="15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lnT w="12700" cap="flat" cmpd="sng" algn="ctr">
                      <a:solidFill>
                        <a:schemeClr val="bg1"/>
                      </a:solidFill>
                      <a:prstDash val="solid"/>
                      <a:round/>
                      <a:headEnd type="none" w="med" len="med"/>
                      <a:tailEnd type="none" w="med" len="med"/>
                    </a:lnT>
                    <a:solidFill>
                      <a:srgbClr val="F3F9EC"/>
                    </a:solidFill>
                  </a:tcPr>
                </a:tc>
                <a:tc>
                  <a:txBody>
                    <a:bodyPr/>
                    <a:lstStyle/>
                    <a:p>
                      <a:pPr algn="ctr">
                        <a:lnSpc>
                          <a:spcPct val="110000"/>
                        </a:lnSpc>
                        <a:spcAft>
                          <a:spcPts val="0"/>
                        </a:spcAft>
                      </a:pPr>
                      <a:r>
                        <a:rPr lang="en-US" sz="1500" dirty="0">
                          <a:effectLst/>
                        </a:rPr>
                        <a:t>1.28</a:t>
                      </a:r>
                      <a:endParaRPr lang="en-CA" sz="15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lnT w="12700" cap="flat" cmpd="sng" algn="ctr">
                      <a:solidFill>
                        <a:schemeClr val="bg1"/>
                      </a:solidFill>
                      <a:prstDash val="solid"/>
                      <a:round/>
                      <a:headEnd type="none" w="med" len="med"/>
                      <a:tailEnd type="none" w="med" len="med"/>
                    </a:lnT>
                    <a:solidFill>
                      <a:srgbClr val="F3F9EC"/>
                    </a:solidFill>
                  </a:tcPr>
                </a:tc>
                <a:extLst>
                  <a:ext uri="{0D108BD9-81ED-4DB2-BD59-A6C34878D82A}">
                    <a16:rowId xmlns:a16="http://schemas.microsoft.com/office/drawing/2014/main" val="2849655512"/>
                  </a:ext>
                </a:extLst>
              </a:tr>
              <a:tr h="437137">
                <a:tc>
                  <a:txBody>
                    <a:bodyPr/>
                    <a:lstStyle/>
                    <a:p>
                      <a:pPr>
                        <a:lnSpc>
                          <a:spcPct val="110000"/>
                        </a:lnSpc>
                        <a:spcAft>
                          <a:spcPts val="0"/>
                        </a:spcAft>
                      </a:pPr>
                      <a:r>
                        <a:rPr lang="en-US" sz="1500" b="0" dirty="0">
                          <a:solidFill>
                            <a:schemeClr val="tx1"/>
                          </a:solidFill>
                          <a:effectLst/>
                        </a:rPr>
                        <a:t>Greenhouse gas emissions</a:t>
                      </a:r>
                      <a:endParaRPr lang="en-CA" sz="1500" b="0" dirty="0">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bg1"/>
                    </a:solidFill>
                  </a:tcPr>
                </a:tc>
                <a:tc>
                  <a:txBody>
                    <a:bodyPr/>
                    <a:lstStyle/>
                    <a:p>
                      <a:pPr algn="ctr">
                        <a:lnSpc>
                          <a:spcPct val="110000"/>
                        </a:lnSpc>
                        <a:spcAft>
                          <a:spcPts val="0"/>
                        </a:spcAft>
                      </a:pPr>
                      <a:r>
                        <a:rPr lang="en-US" sz="1500" dirty="0">
                          <a:effectLst/>
                        </a:rPr>
                        <a:t>104</a:t>
                      </a:r>
                      <a:endParaRPr lang="en-CA" sz="15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bg1"/>
                    </a:solidFill>
                  </a:tcPr>
                </a:tc>
                <a:tc>
                  <a:txBody>
                    <a:bodyPr/>
                    <a:lstStyle/>
                    <a:p>
                      <a:pPr algn="ctr">
                        <a:lnSpc>
                          <a:spcPct val="110000"/>
                        </a:lnSpc>
                        <a:spcAft>
                          <a:spcPts val="0"/>
                        </a:spcAft>
                      </a:pPr>
                      <a:r>
                        <a:rPr lang="en-US" sz="1500" dirty="0">
                          <a:effectLst/>
                        </a:rPr>
                        <a:t>-0.31</a:t>
                      </a:r>
                      <a:endParaRPr lang="en-CA" sz="15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bg1"/>
                    </a:solidFill>
                  </a:tcPr>
                </a:tc>
                <a:tc>
                  <a:txBody>
                    <a:bodyPr/>
                    <a:lstStyle/>
                    <a:p>
                      <a:pPr algn="ctr">
                        <a:lnSpc>
                          <a:spcPct val="110000"/>
                        </a:lnSpc>
                        <a:spcAft>
                          <a:spcPts val="0"/>
                        </a:spcAft>
                      </a:pPr>
                      <a:r>
                        <a:rPr lang="en-US" sz="1500" dirty="0">
                          <a:effectLst/>
                        </a:rPr>
                        <a:t>0.68</a:t>
                      </a:r>
                      <a:endParaRPr lang="en-CA" sz="15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bg1"/>
                    </a:solidFill>
                  </a:tcPr>
                </a:tc>
                <a:tc>
                  <a:txBody>
                    <a:bodyPr/>
                    <a:lstStyle/>
                    <a:p>
                      <a:pPr algn="ctr">
                        <a:lnSpc>
                          <a:spcPct val="110000"/>
                        </a:lnSpc>
                        <a:spcAft>
                          <a:spcPts val="0"/>
                        </a:spcAft>
                      </a:pPr>
                      <a:r>
                        <a:rPr lang="en-US" sz="1500" dirty="0">
                          <a:effectLst/>
                        </a:rPr>
                        <a:t>-3.74</a:t>
                      </a:r>
                      <a:endParaRPr lang="en-CA" sz="15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bg1"/>
                    </a:solidFill>
                  </a:tcPr>
                </a:tc>
                <a:tc>
                  <a:txBody>
                    <a:bodyPr/>
                    <a:lstStyle/>
                    <a:p>
                      <a:pPr algn="ctr">
                        <a:lnSpc>
                          <a:spcPct val="110000"/>
                        </a:lnSpc>
                        <a:spcAft>
                          <a:spcPts val="0"/>
                        </a:spcAft>
                      </a:pPr>
                      <a:r>
                        <a:rPr lang="en-US" sz="1500" dirty="0">
                          <a:effectLst/>
                        </a:rPr>
                        <a:t>0.84</a:t>
                      </a:r>
                      <a:endParaRPr lang="en-CA" sz="15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bg1"/>
                    </a:solidFill>
                  </a:tcPr>
                </a:tc>
                <a:extLst>
                  <a:ext uri="{0D108BD9-81ED-4DB2-BD59-A6C34878D82A}">
                    <a16:rowId xmlns:a16="http://schemas.microsoft.com/office/drawing/2014/main" val="104419059"/>
                  </a:ext>
                </a:extLst>
              </a:tr>
              <a:tr h="437137">
                <a:tc>
                  <a:txBody>
                    <a:bodyPr/>
                    <a:lstStyle/>
                    <a:p>
                      <a:pPr>
                        <a:lnSpc>
                          <a:spcPct val="110000"/>
                        </a:lnSpc>
                        <a:spcAft>
                          <a:spcPts val="0"/>
                        </a:spcAft>
                      </a:pPr>
                      <a:r>
                        <a:rPr lang="en-US" sz="1500" b="0" dirty="0">
                          <a:solidFill>
                            <a:schemeClr val="tx1"/>
                          </a:solidFill>
                          <a:effectLst/>
                        </a:rPr>
                        <a:t>Emissions of nitrogen</a:t>
                      </a:r>
                      <a:endParaRPr lang="en-CA" sz="1500" b="0" dirty="0">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tc>
                  <a:txBody>
                    <a:bodyPr/>
                    <a:lstStyle/>
                    <a:p>
                      <a:pPr algn="ctr">
                        <a:lnSpc>
                          <a:spcPct val="110000"/>
                        </a:lnSpc>
                        <a:spcAft>
                          <a:spcPts val="0"/>
                        </a:spcAft>
                      </a:pPr>
                      <a:r>
                        <a:rPr lang="en-US" sz="1500" dirty="0">
                          <a:effectLst/>
                        </a:rPr>
                        <a:t>102</a:t>
                      </a:r>
                      <a:endParaRPr lang="en-CA" sz="15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tc>
                  <a:txBody>
                    <a:bodyPr/>
                    <a:lstStyle/>
                    <a:p>
                      <a:pPr algn="ctr">
                        <a:lnSpc>
                          <a:spcPct val="110000"/>
                        </a:lnSpc>
                        <a:spcAft>
                          <a:spcPts val="0"/>
                        </a:spcAft>
                      </a:pPr>
                      <a:r>
                        <a:rPr lang="en-US" sz="1500" dirty="0">
                          <a:effectLst/>
                        </a:rPr>
                        <a:t>-0.35</a:t>
                      </a:r>
                      <a:endParaRPr lang="en-CA" sz="15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tc>
                  <a:txBody>
                    <a:bodyPr/>
                    <a:lstStyle/>
                    <a:p>
                      <a:pPr algn="ctr">
                        <a:lnSpc>
                          <a:spcPct val="110000"/>
                        </a:lnSpc>
                        <a:spcAft>
                          <a:spcPts val="0"/>
                        </a:spcAft>
                      </a:pPr>
                      <a:r>
                        <a:rPr lang="en-US" sz="1500" dirty="0">
                          <a:effectLst/>
                        </a:rPr>
                        <a:t>1.11</a:t>
                      </a:r>
                      <a:endParaRPr lang="en-CA" sz="15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tc>
                  <a:txBody>
                    <a:bodyPr/>
                    <a:lstStyle/>
                    <a:p>
                      <a:pPr algn="ctr">
                        <a:lnSpc>
                          <a:spcPct val="110000"/>
                        </a:lnSpc>
                        <a:spcAft>
                          <a:spcPts val="0"/>
                        </a:spcAft>
                      </a:pPr>
                      <a:r>
                        <a:rPr lang="en-US" sz="1500" dirty="0">
                          <a:effectLst/>
                        </a:rPr>
                        <a:t>-5.07</a:t>
                      </a:r>
                      <a:endParaRPr lang="en-CA" sz="15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tc>
                  <a:txBody>
                    <a:bodyPr/>
                    <a:lstStyle/>
                    <a:p>
                      <a:pPr algn="ctr">
                        <a:lnSpc>
                          <a:spcPct val="110000"/>
                        </a:lnSpc>
                        <a:spcAft>
                          <a:spcPts val="0"/>
                        </a:spcAft>
                      </a:pPr>
                      <a:r>
                        <a:rPr lang="en-US" sz="1500" dirty="0">
                          <a:effectLst/>
                        </a:rPr>
                        <a:t>1.48</a:t>
                      </a:r>
                      <a:endParaRPr lang="en-CA" sz="15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extLst>
                  <a:ext uri="{0D108BD9-81ED-4DB2-BD59-A6C34878D82A}">
                    <a16:rowId xmlns:a16="http://schemas.microsoft.com/office/drawing/2014/main" val="3375536715"/>
                  </a:ext>
                </a:extLst>
              </a:tr>
              <a:tr h="437137">
                <a:tc>
                  <a:txBody>
                    <a:bodyPr/>
                    <a:lstStyle/>
                    <a:p>
                      <a:pPr>
                        <a:lnSpc>
                          <a:spcPct val="110000"/>
                        </a:lnSpc>
                        <a:spcAft>
                          <a:spcPts val="0"/>
                        </a:spcAft>
                      </a:pPr>
                      <a:r>
                        <a:rPr lang="en-US" sz="1500" b="0" dirty="0">
                          <a:solidFill>
                            <a:schemeClr val="tx1"/>
                          </a:solidFill>
                          <a:effectLst/>
                        </a:rPr>
                        <a:t>Land use</a:t>
                      </a:r>
                      <a:endParaRPr lang="en-CA" sz="1500" b="0" dirty="0">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bg1"/>
                    </a:solidFill>
                  </a:tcPr>
                </a:tc>
                <a:tc>
                  <a:txBody>
                    <a:bodyPr/>
                    <a:lstStyle/>
                    <a:p>
                      <a:pPr algn="ctr">
                        <a:lnSpc>
                          <a:spcPct val="110000"/>
                        </a:lnSpc>
                        <a:spcAft>
                          <a:spcPts val="0"/>
                        </a:spcAft>
                      </a:pPr>
                      <a:r>
                        <a:rPr lang="en-US" sz="1500" dirty="0">
                          <a:effectLst/>
                        </a:rPr>
                        <a:t>104</a:t>
                      </a:r>
                      <a:endParaRPr lang="en-CA" sz="15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bg1"/>
                    </a:solidFill>
                  </a:tcPr>
                </a:tc>
                <a:tc>
                  <a:txBody>
                    <a:bodyPr/>
                    <a:lstStyle/>
                    <a:p>
                      <a:pPr algn="ctr">
                        <a:lnSpc>
                          <a:spcPct val="110000"/>
                        </a:lnSpc>
                        <a:spcAft>
                          <a:spcPts val="0"/>
                        </a:spcAft>
                      </a:pPr>
                      <a:r>
                        <a:rPr lang="en-US" sz="1500" dirty="0">
                          <a:effectLst/>
                        </a:rPr>
                        <a:t>-0.31</a:t>
                      </a:r>
                      <a:endParaRPr lang="en-CA" sz="15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bg1"/>
                    </a:solidFill>
                  </a:tcPr>
                </a:tc>
                <a:tc>
                  <a:txBody>
                    <a:bodyPr/>
                    <a:lstStyle/>
                    <a:p>
                      <a:pPr algn="ctr">
                        <a:lnSpc>
                          <a:spcPct val="110000"/>
                        </a:lnSpc>
                        <a:spcAft>
                          <a:spcPts val="0"/>
                        </a:spcAft>
                      </a:pPr>
                      <a:r>
                        <a:rPr lang="en-US" sz="1500" dirty="0">
                          <a:effectLst/>
                        </a:rPr>
                        <a:t>1.03</a:t>
                      </a:r>
                      <a:endParaRPr lang="en-CA" sz="15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bg1"/>
                    </a:solidFill>
                  </a:tcPr>
                </a:tc>
                <a:tc>
                  <a:txBody>
                    <a:bodyPr/>
                    <a:lstStyle/>
                    <a:p>
                      <a:pPr algn="ctr">
                        <a:lnSpc>
                          <a:spcPct val="110000"/>
                        </a:lnSpc>
                        <a:spcAft>
                          <a:spcPts val="0"/>
                        </a:spcAft>
                      </a:pPr>
                      <a:r>
                        <a:rPr lang="en-US" sz="1500" dirty="0">
                          <a:effectLst/>
                        </a:rPr>
                        <a:t>-4.24</a:t>
                      </a:r>
                      <a:endParaRPr lang="en-CA" sz="15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bg1"/>
                    </a:solidFill>
                  </a:tcPr>
                </a:tc>
                <a:tc>
                  <a:txBody>
                    <a:bodyPr/>
                    <a:lstStyle/>
                    <a:p>
                      <a:pPr algn="ctr">
                        <a:lnSpc>
                          <a:spcPct val="110000"/>
                        </a:lnSpc>
                        <a:spcAft>
                          <a:spcPts val="0"/>
                        </a:spcAft>
                      </a:pPr>
                      <a:r>
                        <a:rPr lang="en-US" sz="1500" dirty="0">
                          <a:effectLst/>
                        </a:rPr>
                        <a:t>1.54</a:t>
                      </a:r>
                      <a:endParaRPr lang="en-CA" sz="15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bg1"/>
                    </a:solidFill>
                  </a:tcPr>
                </a:tc>
                <a:extLst>
                  <a:ext uri="{0D108BD9-81ED-4DB2-BD59-A6C34878D82A}">
                    <a16:rowId xmlns:a16="http://schemas.microsoft.com/office/drawing/2014/main" val="934433581"/>
                  </a:ext>
                </a:extLst>
              </a:tr>
              <a:tr h="437137">
                <a:tc>
                  <a:txBody>
                    <a:bodyPr/>
                    <a:lstStyle/>
                    <a:p>
                      <a:pPr>
                        <a:lnSpc>
                          <a:spcPct val="110000"/>
                        </a:lnSpc>
                        <a:spcAft>
                          <a:spcPts val="0"/>
                        </a:spcAft>
                      </a:pPr>
                      <a:r>
                        <a:rPr lang="en-US" sz="1500" b="0" dirty="0">
                          <a:solidFill>
                            <a:schemeClr val="tx1"/>
                          </a:solidFill>
                          <a:effectLst/>
                        </a:rPr>
                        <a:t>Ecological footprint</a:t>
                      </a:r>
                      <a:endParaRPr lang="en-CA" sz="1500" b="0" dirty="0">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tc>
                  <a:txBody>
                    <a:bodyPr/>
                    <a:lstStyle/>
                    <a:p>
                      <a:pPr algn="ctr">
                        <a:lnSpc>
                          <a:spcPct val="110000"/>
                        </a:lnSpc>
                        <a:spcAft>
                          <a:spcPts val="0"/>
                        </a:spcAft>
                      </a:pPr>
                      <a:r>
                        <a:rPr lang="en-US" sz="1500" dirty="0">
                          <a:effectLst/>
                        </a:rPr>
                        <a:t>92</a:t>
                      </a:r>
                      <a:endParaRPr lang="en-CA" sz="15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tc>
                  <a:txBody>
                    <a:bodyPr/>
                    <a:lstStyle/>
                    <a:p>
                      <a:pPr algn="ctr">
                        <a:lnSpc>
                          <a:spcPct val="110000"/>
                        </a:lnSpc>
                        <a:spcAft>
                          <a:spcPts val="0"/>
                        </a:spcAft>
                      </a:pPr>
                      <a:r>
                        <a:rPr lang="en-US" sz="1500" dirty="0">
                          <a:effectLst/>
                        </a:rPr>
                        <a:t>-0.34</a:t>
                      </a:r>
                      <a:endParaRPr lang="en-CA" sz="15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tc>
                  <a:txBody>
                    <a:bodyPr/>
                    <a:lstStyle/>
                    <a:p>
                      <a:pPr algn="ctr">
                        <a:lnSpc>
                          <a:spcPct val="110000"/>
                        </a:lnSpc>
                        <a:spcAft>
                          <a:spcPts val="0"/>
                        </a:spcAft>
                      </a:pPr>
                      <a:r>
                        <a:rPr lang="en-US" sz="1500" dirty="0">
                          <a:effectLst/>
                        </a:rPr>
                        <a:t>0.82</a:t>
                      </a:r>
                      <a:endParaRPr lang="en-CA" sz="15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tc>
                  <a:txBody>
                    <a:bodyPr/>
                    <a:lstStyle/>
                    <a:p>
                      <a:pPr algn="ctr">
                        <a:lnSpc>
                          <a:spcPct val="110000"/>
                        </a:lnSpc>
                        <a:spcAft>
                          <a:spcPts val="0"/>
                        </a:spcAft>
                      </a:pPr>
                      <a:r>
                        <a:rPr lang="en-US" sz="1500" dirty="0">
                          <a:effectLst/>
                        </a:rPr>
                        <a:t>-4.95</a:t>
                      </a:r>
                      <a:endParaRPr lang="en-CA" sz="15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tc>
                  <a:txBody>
                    <a:bodyPr/>
                    <a:lstStyle/>
                    <a:p>
                      <a:pPr algn="ctr">
                        <a:lnSpc>
                          <a:spcPct val="110000"/>
                        </a:lnSpc>
                        <a:spcAft>
                          <a:spcPts val="0"/>
                        </a:spcAft>
                      </a:pPr>
                      <a:r>
                        <a:rPr lang="en-US" sz="1500" dirty="0">
                          <a:effectLst/>
                        </a:rPr>
                        <a:t>1.02</a:t>
                      </a:r>
                      <a:endParaRPr lang="en-CA" sz="15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extLst>
                  <a:ext uri="{0D108BD9-81ED-4DB2-BD59-A6C34878D82A}">
                    <a16:rowId xmlns:a16="http://schemas.microsoft.com/office/drawing/2014/main" val="145238657"/>
                  </a:ext>
                </a:extLst>
              </a:tr>
              <a:tr h="437137">
                <a:tc>
                  <a:txBody>
                    <a:bodyPr/>
                    <a:lstStyle/>
                    <a:p>
                      <a:pPr>
                        <a:lnSpc>
                          <a:spcPct val="110000"/>
                        </a:lnSpc>
                        <a:spcAft>
                          <a:spcPts val="0"/>
                        </a:spcAft>
                      </a:pPr>
                      <a:r>
                        <a:rPr lang="en-US" sz="1500" b="0" dirty="0">
                          <a:solidFill>
                            <a:schemeClr val="tx1"/>
                          </a:solidFill>
                          <a:effectLst/>
                        </a:rPr>
                        <a:t>Inclusive Wealth Index</a:t>
                      </a:r>
                      <a:endParaRPr lang="en-CA" sz="1500" b="0" dirty="0">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bg1"/>
                    </a:solidFill>
                  </a:tcPr>
                </a:tc>
                <a:tc>
                  <a:txBody>
                    <a:bodyPr/>
                    <a:lstStyle/>
                    <a:p>
                      <a:pPr algn="ctr">
                        <a:lnSpc>
                          <a:spcPct val="110000"/>
                        </a:lnSpc>
                        <a:spcAft>
                          <a:spcPts val="0"/>
                        </a:spcAft>
                      </a:pPr>
                      <a:r>
                        <a:rPr lang="en-US" sz="1500" dirty="0">
                          <a:effectLst/>
                        </a:rPr>
                        <a:t>100</a:t>
                      </a:r>
                      <a:endParaRPr lang="en-CA" sz="15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bg1"/>
                    </a:solidFill>
                  </a:tcPr>
                </a:tc>
                <a:tc>
                  <a:txBody>
                    <a:bodyPr/>
                    <a:lstStyle/>
                    <a:p>
                      <a:pPr algn="ctr">
                        <a:lnSpc>
                          <a:spcPct val="110000"/>
                        </a:lnSpc>
                        <a:spcAft>
                          <a:spcPts val="0"/>
                        </a:spcAft>
                      </a:pPr>
                      <a:r>
                        <a:rPr lang="en-US" sz="1500" dirty="0">
                          <a:effectLst/>
                        </a:rPr>
                        <a:t>0.31</a:t>
                      </a:r>
                      <a:endParaRPr lang="en-CA" sz="15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bg1"/>
                    </a:solidFill>
                  </a:tcPr>
                </a:tc>
                <a:tc>
                  <a:txBody>
                    <a:bodyPr/>
                    <a:lstStyle/>
                    <a:p>
                      <a:pPr algn="ctr">
                        <a:lnSpc>
                          <a:spcPct val="110000"/>
                        </a:lnSpc>
                        <a:spcAft>
                          <a:spcPts val="0"/>
                        </a:spcAft>
                      </a:pPr>
                      <a:r>
                        <a:rPr lang="en-US" sz="1500" dirty="0">
                          <a:effectLst/>
                        </a:rPr>
                        <a:t>0.52</a:t>
                      </a:r>
                      <a:endParaRPr lang="en-CA" sz="15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bg1"/>
                    </a:solidFill>
                  </a:tcPr>
                </a:tc>
                <a:tc>
                  <a:txBody>
                    <a:bodyPr/>
                    <a:lstStyle/>
                    <a:p>
                      <a:pPr algn="ctr">
                        <a:lnSpc>
                          <a:spcPct val="110000"/>
                        </a:lnSpc>
                        <a:spcAft>
                          <a:spcPts val="0"/>
                        </a:spcAft>
                      </a:pPr>
                      <a:r>
                        <a:rPr lang="en-US" sz="1500" dirty="0">
                          <a:effectLst/>
                        </a:rPr>
                        <a:t>-1.11</a:t>
                      </a:r>
                      <a:endParaRPr lang="en-CA" sz="15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bg1"/>
                    </a:solidFill>
                  </a:tcPr>
                </a:tc>
                <a:tc>
                  <a:txBody>
                    <a:bodyPr/>
                    <a:lstStyle/>
                    <a:p>
                      <a:pPr algn="ctr">
                        <a:lnSpc>
                          <a:spcPct val="110000"/>
                        </a:lnSpc>
                        <a:spcAft>
                          <a:spcPts val="0"/>
                        </a:spcAft>
                      </a:pPr>
                      <a:r>
                        <a:rPr lang="en-US" sz="1500" dirty="0">
                          <a:effectLst/>
                        </a:rPr>
                        <a:t>1.84</a:t>
                      </a:r>
                      <a:endParaRPr lang="en-CA" sz="15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bg1"/>
                    </a:solidFill>
                  </a:tcPr>
                </a:tc>
                <a:extLst>
                  <a:ext uri="{0D108BD9-81ED-4DB2-BD59-A6C34878D82A}">
                    <a16:rowId xmlns:a16="http://schemas.microsoft.com/office/drawing/2014/main" val="1839702967"/>
                  </a:ext>
                </a:extLst>
              </a:tr>
              <a:tr h="476292">
                <a:tc>
                  <a:txBody>
                    <a:bodyPr/>
                    <a:lstStyle/>
                    <a:p>
                      <a:pPr>
                        <a:lnSpc>
                          <a:spcPct val="110000"/>
                        </a:lnSpc>
                        <a:spcAft>
                          <a:spcPts val="0"/>
                        </a:spcAft>
                      </a:pPr>
                      <a:r>
                        <a:rPr lang="en-US" sz="1500" b="0" dirty="0">
                          <a:solidFill>
                            <a:schemeClr val="tx1"/>
                          </a:solidFill>
                          <a:effectLst/>
                        </a:rPr>
                        <a:t>Inclusive Wealth Index</a:t>
                      </a:r>
                      <a:r>
                        <a:rPr lang="en-CA" sz="1500" b="0" dirty="0">
                          <a:solidFill>
                            <a:schemeClr val="tx1"/>
                          </a:solidFill>
                          <a:effectLst/>
                        </a:rPr>
                        <a:t> </a:t>
                      </a:r>
                      <a:r>
                        <a:rPr lang="en-US" sz="1500" b="0" dirty="0">
                          <a:solidFill>
                            <a:schemeClr val="tx1"/>
                          </a:solidFill>
                          <a:effectLst/>
                        </a:rPr>
                        <a:t>(Natural Capital)</a:t>
                      </a:r>
                      <a:endParaRPr lang="en-CA" sz="1500" b="0" dirty="0">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tc>
                  <a:txBody>
                    <a:bodyPr/>
                    <a:lstStyle/>
                    <a:p>
                      <a:pPr algn="ctr">
                        <a:lnSpc>
                          <a:spcPct val="110000"/>
                        </a:lnSpc>
                        <a:spcAft>
                          <a:spcPts val="0"/>
                        </a:spcAft>
                      </a:pPr>
                      <a:r>
                        <a:rPr lang="en-US" sz="1500" dirty="0">
                          <a:effectLst/>
                        </a:rPr>
                        <a:t>100</a:t>
                      </a:r>
                      <a:endParaRPr lang="en-CA" sz="15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tc>
                  <a:txBody>
                    <a:bodyPr/>
                    <a:lstStyle/>
                    <a:p>
                      <a:pPr algn="ctr">
                        <a:lnSpc>
                          <a:spcPct val="110000"/>
                        </a:lnSpc>
                        <a:spcAft>
                          <a:spcPts val="0"/>
                        </a:spcAft>
                      </a:pPr>
                      <a:r>
                        <a:rPr lang="en-US" sz="1500" dirty="0">
                          <a:effectLst/>
                        </a:rPr>
                        <a:t>-5.84</a:t>
                      </a:r>
                      <a:endParaRPr lang="en-CA" sz="15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tc>
                  <a:txBody>
                    <a:bodyPr/>
                    <a:lstStyle/>
                    <a:p>
                      <a:pPr algn="ctr">
                        <a:lnSpc>
                          <a:spcPct val="110000"/>
                        </a:lnSpc>
                        <a:spcAft>
                          <a:spcPts val="0"/>
                        </a:spcAft>
                      </a:pPr>
                      <a:r>
                        <a:rPr lang="en-US" sz="1500" dirty="0">
                          <a:effectLst/>
                        </a:rPr>
                        <a:t>7.48</a:t>
                      </a:r>
                      <a:endParaRPr lang="en-CA" sz="15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tc>
                  <a:txBody>
                    <a:bodyPr/>
                    <a:lstStyle/>
                    <a:p>
                      <a:pPr algn="ctr">
                        <a:lnSpc>
                          <a:spcPct val="110000"/>
                        </a:lnSpc>
                        <a:spcAft>
                          <a:spcPts val="0"/>
                        </a:spcAft>
                      </a:pPr>
                      <a:r>
                        <a:rPr lang="en-US" sz="1500" dirty="0">
                          <a:effectLst/>
                        </a:rPr>
                        <a:t>-26.41</a:t>
                      </a:r>
                      <a:endParaRPr lang="en-CA" sz="15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tc>
                  <a:txBody>
                    <a:bodyPr/>
                    <a:lstStyle/>
                    <a:p>
                      <a:pPr algn="ctr">
                        <a:lnSpc>
                          <a:spcPct val="110000"/>
                        </a:lnSpc>
                        <a:spcAft>
                          <a:spcPts val="0"/>
                        </a:spcAft>
                      </a:pPr>
                      <a:r>
                        <a:rPr lang="en-US" sz="1500" dirty="0">
                          <a:effectLst/>
                        </a:rPr>
                        <a:t>5.21</a:t>
                      </a:r>
                      <a:endParaRPr lang="en-CA" sz="15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F3F9EC"/>
                    </a:solidFill>
                  </a:tcPr>
                </a:tc>
                <a:extLst>
                  <a:ext uri="{0D108BD9-81ED-4DB2-BD59-A6C34878D82A}">
                    <a16:rowId xmlns:a16="http://schemas.microsoft.com/office/drawing/2014/main" val="3650948521"/>
                  </a:ext>
                </a:extLst>
              </a:tr>
            </a:tbl>
          </a:graphicData>
        </a:graphic>
      </p:graphicFrame>
      <p:sp>
        <p:nvSpPr>
          <p:cNvPr id="7" name="TextBox 6">
            <a:extLst>
              <a:ext uri="{FF2B5EF4-FFF2-40B4-BE49-F238E27FC236}">
                <a16:creationId xmlns:a16="http://schemas.microsoft.com/office/drawing/2014/main" id="{39ACE238-ACCD-44BE-88A3-AB307CF2F5FA}"/>
              </a:ext>
            </a:extLst>
          </p:cNvPr>
          <p:cNvSpPr txBox="1"/>
          <p:nvPr/>
        </p:nvSpPr>
        <p:spPr>
          <a:xfrm>
            <a:off x="4363498" y="5683115"/>
            <a:ext cx="1607941" cy="276999"/>
          </a:xfrm>
          <a:prstGeom prst="rect">
            <a:avLst/>
          </a:prstGeom>
          <a:noFill/>
        </p:spPr>
        <p:txBody>
          <a:bodyPr wrap="none" rtlCol="0">
            <a:spAutoFit/>
          </a:bodyPr>
          <a:lstStyle/>
          <a:p>
            <a:r>
              <a:rPr lang="en-CA" sz="1200" dirty="0"/>
              <a:t>Source: PAGE, 2017</a:t>
            </a:r>
          </a:p>
        </p:txBody>
      </p:sp>
      <p:sp>
        <p:nvSpPr>
          <p:cNvPr id="8" name="Date Placeholder 3">
            <a:extLst>
              <a:ext uri="{FF2B5EF4-FFF2-40B4-BE49-F238E27FC236}">
                <a16:creationId xmlns:a16="http://schemas.microsoft.com/office/drawing/2014/main" id="{709E6982-D834-2A41-88CC-352D78784848}"/>
              </a:ext>
            </a:extLst>
          </p:cNvPr>
          <p:cNvSpPr>
            <a:spLocks noGrp="1"/>
          </p:cNvSpPr>
          <p:nvPr>
            <p:ph type="dt" sz="half" idx="11"/>
          </p:nvPr>
        </p:nvSpPr>
        <p:spPr>
          <a:xfrm>
            <a:off x="418068" y="6356350"/>
            <a:ext cx="3664075" cy="365125"/>
          </a:xfrm>
        </p:spPr>
        <p:txBody>
          <a:bodyPr/>
          <a:lstStyle/>
          <a:p>
            <a:r>
              <a:rPr lang="en-US" sz="1100" dirty="0"/>
              <a:t>Module 2, Section 6: The GEP Measurement Framework</a:t>
            </a:r>
            <a:endParaRPr lang="en-US" sz="1050" noProof="0" dirty="0"/>
          </a:p>
        </p:txBody>
      </p:sp>
      <p:sp>
        <p:nvSpPr>
          <p:cNvPr id="9" name="Slide Number Placeholder 4">
            <a:extLst>
              <a:ext uri="{FF2B5EF4-FFF2-40B4-BE49-F238E27FC236}">
                <a16:creationId xmlns:a16="http://schemas.microsoft.com/office/drawing/2014/main" id="{2546EFA2-B208-424C-84A9-5B26192F8DE2}"/>
              </a:ext>
            </a:extLst>
          </p:cNvPr>
          <p:cNvSpPr txBox="1">
            <a:spLocks/>
          </p:cNvSpPr>
          <p:nvPr/>
        </p:nvSpPr>
        <p:spPr>
          <a:xfrm>
            <a:off x="11509065" y="6353687"/>
            <a:ext cx="309322" cy="365125"/>
          </a:xfrm>
          <a:prstGeom prst="rect">
            <a:avLst/>
          </a:prstGeom>
        </p:spPr>
        <p:txBody>
          <a:bodyPr vert="horz" lIns="90000" tIns="45720" rIns="0" bIns="45720" rtlCol="0" anchor="ctr"/>
          <a:lstStyle>
            <a:defPPr>
              <a:defRPr lang="de-DE"/>
            </a:defPPr>
            <a:lvl1pPr marL="0" algn="r" defTabSz="914400" rtl="0" eaLnBrk="1" latinLnBrk="0" hangingPunct="1">
              <a:defRPr sz="1200" kern="1200">
                <a:solidFill>
                  <a:srgbClr val="71A5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059D9C-83B2-9046-9FF6-87A09DB9F967}" type="slidenum">
              <a:rPr lang="en-US" sz="1100" smtClean="0"/>
              <a:pPr/>
              <a:t>69</a:t>
            </a:fld>
            <a:endParaRPr lang="en-US" sz="1100" dirty="0"/>
          </a:p>
        </p:txBody>
      </p:sp>
      <p:sp>
        <p:nvSpPr>
          <p:cNvPr id="10" name="Titre 1">
            <a:extLst>
              <a:ext uri="{FF2B5EF4-FFF2-40B4-BE49-F238E27FC236}">
                <a16:creationId xmlns:a16="http://schemas.microsoft.com/office/drawing/2014/main" id="{3888D0B6-45E5-6947-A181-B5D3778BFF38}"/>
              </a:ext>
            </a:extLst>
          </p:cNvPr>
          <p:cNvSpPr txBox="1">
            <a:spLocks/>
          </p:cNvSpPr>
          <p:nvPr/>
        </p:nvSpPr>
        <p:spPr>
          <a:xfrm>
            <a:off x="407988" y="1063499"/>
            <a:ext cx="3847489" cy="736004"/>
          </a:xfrm>
          <a:prstGeom prst="rect">
            <a:avLst/>
          </a:prstGeom>
        </p:spPr>
        <p:txBody>
          <a:bodyPr vert="horz" lIns="0" tIns="46800" rIns="0" bIns="45720" rtlCol="0" anchor="t">
            <a:noAutofit/>
          </a:bodyPr>
          <a:lstStyle>
            <a:lvl1pPr algn="l" defTabSz="914400" rtl="0" eaLnBrk="1" latinLnBrk="0" hangingPunct="1">
              <a:lnSpc>
                <a:spcPct val="90000"/>
              </a:lnSpc>
              <a:spcBef>
                <a:spcPct val="0"/>
              </a:spcBef>
              <a:buNone/>
              <a:defRPr sz="2800" b="1" kern="1200" baseline="0">
                <a:solidFill>
                  <a:srgbClr val="71A522"/>
                </a:solidFill>
                <a:latin typeface="+mj-lt"/>
                <a:ea typeface="+mj-ea"/>
                <a:cs typeface="+mj-cs"/>
              </a:defRPr>
            </a:lvl1pPr>
          </a:lstStyle>
          <a:p>
            <a:r>
              <a:rPr lang="en-GB" sz="2400" dirty="0"/>
              <a:t>RESULTS DASHBOARD</a:t>
            </a:r>
            <a:br>
              <a:rPr lang="en-GB" sz="2400" dirty="0"/>
            </a:br>
            <a:r>
              <a:rPr lang="en-GB" sz="2400" b="0" dirty="0"/>
              <a:t>BY INDICATORS</a:t>
            </a:r>
          </a:p>
        </p:txBody>
      </p:sp>
    </p:spTree>
    <p:extLst>
      <p:ext uri="{BB962C8B-B14F-4D97-AF65-F5344CB8AC3E}">
        <p14:creationId xmlns:p14="http://schemas.microsoft.com/office/powerpoint/2010/main" val="1664724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518AAAA-FC5F-48FE-A116-F7E05FE9D16A}"/>
              </a:ext>
            </a:extLst>
          </p:cNvPr>
          <p:cNvSpPr>
            <a:spLocks noGrp="1"/>
          </p:cNvSpPr>
          <p:nvPr>
            <p:ph type="sldNum" sz="quarter" idx="16"/>
          </p:nvPr>
        </p:nvSpPr>
        <p:spPr/>
        <p:txBody>
          <a:bodyPr/>
          <a:lstStyle/>
          <a:p>
            <a:fld id="{84059D9C-83B2-9046-9FF6-87A09DB9F967}" type="slidenum">
              <a:rPr lang="en-US" sz="1100" noProof="0" smtClean="0"/>
              <a:pPr/>
              <a:t>7</a:t>
            </a:fld>
            <a:endParaRPr lang="en-US" sz="1100" noProof="0" dirty="0"/>
          </a:p>
        </p:txBody>
      </p:sp>
      <p:sp>
        <p:nvSpPr>
          <p:cNvPr id="11" name="Date Placeholder 3">
            <a:extLst>
              <a:ext uri="{FF2B5EF4-FFF2-40B4-BE49-F238E27FC236}">
                <a16:creationId xmlns:a16="http://schemas.microsoft.com/office/drawing/2014/main" id="{F836AD13-7CCE-2944-8A5B-18D6147D4E1D}"/>
              </a:ext>
            </a:extLst>
          </p:cNvPr>
          <p:cNvSpPr txBox="1">
            <a:spLocks/>
          </p:cNvSpPr>
          <p:nvPr/>
        </p:nvSpPr>
        <p:spPr>
          <a:xfrm>
            <a:off x="327341" y="6409750"/>
            <a:ext cx="3664075"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22"/>
                </a:solidFill>
              </a:rPr>
              <a:t>Module 2, Section 1: Introduction to IGE Indicators</a:t>
            </a:r>
            <a:endParaRPr lang="en-US" sz="1050" dirty="0">
              <a:solidFill>
                <a:srgbClr val="71A522"/>
              </a:solidFill>
            </a:endParaRPr>
          </a:p>
        </p:txBody>
      </p:sp>
      <p:sp>
        <p:nvSpPr>
          <p:cNvPr id="13" name="Rechteck 16">
            <a:extLst>
              <a:ext uri="{FF2B5EF4-FFF2-40B4-BE49-F238E27FC236}">
                <a16:creationId xmlns:a16="http://schemas.microsoft.com/office/drawing/2014/main" id="{B1321D97-8210-2543-83C5-0EAD7048995F}"/>
              </a:ext>
            </a:extLst>
          </p:cNvPr>
          <p:cNvSpPr/>
          <p:nvPr/>
        </p:nvSpPr>
        <p:spPr>
          <a:xfrm>
            <a:off x="401812" y="917987"/>
            <a:ext cx="11410619" cy="5339128"/>
          </a:xfrm>
          <a:prstGeom prst="rect">
            <a:avLst/>
          </a:prstGeom>
          <a:solidFill>
            <a:srgbClr val="E8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Content Placeholder 6">
            <a:extLst>
              <a:ext uri="{FF2B5EF4-FFF2-40B4-BE49-F238E27FC236}">
                <a16:creationId xmlns:a16="http://schemas.microsoft.com/office/drawing/2014/main" id="{D851A7B9-2BED-AF45-889B-459C3AC029CA}"/>
              </a:ext>
            </a:extLst>
          </p:cNvPr>
          <p:cNvSpPr>
            <a:spLocks noGrp="1"/>
          </p:cNvSpPr>
          <p:nvPr>
            <p:ph sz="quarter" idx="14"/>
          </p:nvPr>
        </p:nvSpPr>
        <p:spPr>
          <a:xfrm>
            <a:off x="3936000" y="1543320"/>
            <a:ext cx="4320000" cy="4320000"/>
          </a:xfrm>
          <a:solidFill>
            <a:srgbClr val="71A522"/>
          </a:solidFill>
        </p:spPr>
        <p:txBody>
          <a:bodyPr tIns="180000" rIns="180000"/>
          <a:lstStyle/>
          <a:p>
            <a:pPr algn="ctr"/>
            <a:r>
              <a:rPr lang="en-GB" b="1" dirty="0"/>
              <a:t> </a:t>
            </a:r>
          </a:p>
        </p:txBody>
      </p:sp>
      <p:pic>
        <p:nvPicPr>
          <p:cNvPr id="15" name="Picture 14">
            <a:extLst>
              <a:ext uri="{FF2B5EF4-FFF2-40B4-BE49-F238E27FC236}">
                <a16:creationId xmlns:a16="http://schemas.microsoft.com/office/drawing/2014/main" id="{06E622E1-C313-2C40-B71F-F1334EAB0D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87935" y="2125214"/>
            <a:ext cx="1197428" cy="801850"/>
          </a:xfrm>
          <a:prstGeom prst="rect">
            <a:avLst/>
          </a:prstGeom>
        </p:spPr>
      </p:pic>
      <p:sp>
        <p:nvSpPr>
          <p:cNvPr id="16" name="Rectangle 15">
            <a:extLst>
              <a:ext uri="{FF2B5EF4-FFF2-40B4-BE49-F238E27FC236}">
                <a16:creationId xmlns:a16="http://schemas.microsoft.com/office/drawing/2014/main" id="{BBFBAEDF-C9C0-0B4F-A4F2-185D2D07505D}"/>
              </a:ext>
            </a:extLst>
          </p:cNvPr>
          <p:cNvSpPr/>
          <p:nvPr/>
        </p:nvSpPr>
        <p:spPr>
          <a:xfrm>
            <a:off x="4574351" y="3406885"/>
            <a:ext cx="3043298" cy="1569660"/>
          </a:xfrm>
          <a:prstGeom prst="rect">
            <a:avLst/>
          </a:prstGeom>
        </p:spPr>
        <p:txBody>
          <a:bodyPr wrap="square">
            <a:spAutoFit/>
          </a:bodyPr>
          <a:lstStyle/>
          <a:p>
            <a:pPr algn="ctr"/>
            <a:r>
              <a:rPr lang="en-US" sz="2400" b="1" dirty="0">
                <a:solidFill>
                  <a:schemeClr val="bg1"/>
                </a:solidFill>
              </a:rPr>
              <a:t>What type of indicators have you primarily used so far?</a:t>
            </a:r>
            <a:endParaRPr lang="en-GB" sz="2400" b="1" dirty="0">
              <a:solidFill>
                <a:schemeClr val="bg1"/>
              </a:solidFill>
            </a:endParaRPr>
          </a:p>
        </p:txBody>
      </p:sp>
      <p:sp>
        <p:nvSpPr>
          <p:cNvPr id="17" name="Title 1">
            <a:extLst>
              <a:ext uri="{FF2B5EF4-FFF2-40B4-BE49-F238E27FC236}">
                <a16:creationId xmlns:a16="http://schemas.microsoft.com/office/drawing/2014/main" id="{8DF4C0B1-E2BC-F942-B6C4-F0C3C4B1B95A}"/>
              </a:ext>
            </a:extLst>
          </p:cNvPr>
          <p:cNvSpPr txBox="1">
            <a:spLocks/>
          </p:cNvSpPr>
          <p:nvPr/>
        </p:nvSpPr>
        <p:spPr>
          <a:xfrm>
            <a:off x="462852" y="1063499"/>
            <a:ext cx="11412537" cy="954488"/>
          </a:xfrm>
          <a:prstGeom prst="rect">
            <a:avLst/>
          </a:prstGeom>
        </p:spPr>
        <p:txBody>
          <a:bodyPr/>
          <a:lstStyle>
            <a:lvl1pPr algn="l" defTabSz="914400" rtl="0" eaLnBrk="1" latinLnBrk="0" hangingPunct="1">
              <a:lnSpc>
                <a:spcPct val="90000"/>
              </a:lnSpc>
              <a:spcBef>
                <a:spcPct val="0"/>
              </a:spcBef>
              <a:buNone/>
              <a:defRPr sz="2800" b="1" kern="1200">
                <a:solidFill>
                  <a:srgbClr val="71A522"/>
                </a:solidFill>
                <a:latin typeface="+mj-lt"/>
                <a:ea typeface="+mj-ea"/>
                <a:cs typeface="+mj-cs"/>
              </a:defRPr>
            </a:lvl1pPr>
          </a:lstStyle>
          <a:p>
            <a:r>
              <a:rPr lang="en-US" sz="2400" dirty="0"/>
              <a:t>REFLECTION POINT</a:t>
            </a:r>
          </a:p>
        </p:txBody>
      </p:sp>
    </p:spTree>
    <p:extLst>
      <p:ext uri="{BB962C8B-B14F-4D97-AF65-F5344CB8AC3E}">
        <p14:creationId xmlns:p14="http://schemas.microsoft.com/office/powerpoint/2010/main" val="30299242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ss, outdoor, person, mirror&#10;&#10;Description automatically generated">
            <a:extLst>
              <a:ext uri="{FF2B5EF4-FFF2-40B4-BE49-F238E27FC236}">
                <a16:creationId xmlns:a16="http://schemas.microsoft.com/office/drawing/2014/main" id="{B79D7502-C93D-154C-88EE-C7931F7F7F9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1617" b="5744"/>
          <a:stretch/>
        </p:blipFill>
        <p:spPr>
          <a:xfrm>
            <a:off x="7332785" y="2122067"/>
            <a:ext cx="4859215" cy="4735933"/>
          </a:xfrm>
          <a:prstGeom prst="rect">
            <a:avLst/>
          </a:prstGeom>
        </p:spPr>
      </p:pic>
      <p:sp>
        <p:nvSpPr>
          <p:cNvPr id="2" name="Titre 1"/>
          <p:cNvSpPr>
            <a:spLocks noGrp="1"/>
          </p:cNvSpPr>
          <p:nvPr>
            <p:ph type="title"/>
          </p:nvPr>
        </p:nvSpPr>
        <p:spPr/>
        <p:txBody>
          <a:bodyPr/>
          <a:lstStyle/>
          <a:p>
            <a:r>
              <a:rPr lang="en-US" sz="2400" dirty="0"/>
              <a:t>FINAL REMARKS</a:t>
            </a:r>
            <a:endParaRPr lang="fr-FR" sz="2400" dirty="0"/>
          </a:p>
        </p:txBody>
      </p:sp>
      <p:sp>
        <p:nvSpPr>
          <p:cNvPr id="3" name="Espace réservé du contenu 2"/>
          <p:cNvSpPr>
            <a:spLocks noGrp="1"/>
          </p:cNvSpPr>
          <p:nvPr>
            <p:ph sz="quarter" idx="10"/>
          </p:nvPr>
        </p:nvSpPr>
        <p:spPr>
          <a:xfrm>
            <a:off x="418068" y="2280382"/>
            <a:ext cx="6914717" cy="3293941"/>
          </a:xfrm>
          <a:prstGeom prst="rect">
            <a:avLst/>
          </a:prstGeom>
        </p:spPr>
        <p:txBody>
          <a:bodyPr>
            <a:noAutofit/>
          </a:bodyPr>
          <a:lstStyle/>
          <a:p>
            <a:pPr marL="285750" indent="-285750"/>
            <a:r>
              <a:rPr lang="en-CA" sz="1800" dirty="0">
                <a:cs typeface="Calibri" panose="020F0502020204030204" pitchFamily="34" charset="0"/>
              </a:rPr>
              <a:t>The GEP Index shows that in 2014, 83 out of 105 countries (79 per cent) managed to achieve progress in their transition towards an Inclusive Green Economy, as compared to the year 2004. </a:t>
            </a:r>
            <a:endParaRPr lang="en-GB" sz="1800" dirty="0">
              <a:cs typeface="Calibri" panose="020F0502020204030204" pitchFamily="34" charset="0"/>
            </a:endParaRPr>
          </a:p>
          <a:p>
            <a:pPr>
              <a:lnSpc>
                <a:spcPct val="124000"/>
              </a:lnSpc>
            </a:pPr>
            <a:endParaRPr lang="en-US" sz="1800" dirty="0">
              <a:cs typeface="Calibri" panose="020F0502020204030204" pitchFamily="34" charset="0"/>
            </a:endParaRPr>
          </a:p>
          <a:p>
            <a:pPr marL="285750" indent="-285750"/>
            <a:r>
              <a:rPr lang="en-US" sz="1800" dirty="0">
                <a:cs typeface="Calibri" panose="020F0502020204030204" pitchFamily="34" charset="0"/>
              </a:rPr>
              <a:t>Progress on the green economy, as measured by the GEP Index, shows important differences in results across geographical regions and development groups.</a:t>
            </a:r>
          </a:p>
          <a:p>
            <a:endParaRPr lang="en-US" sz="1800" dirty="0">
              <a:cs typeface="Calibri" panose="020F0502020204030204" pitchFamily="34" charset="0"/>
            </a:endParaRPr>
          </a:p>
          <a:p>
            <a:pPr marL="285750" indent="-285750"/>
            <a:r>
              <a:rPr lang="en-US" sz="1800" dirty="0">
                <a:cs typeface="Calibri" panose="020F0502020204030204" pitchFamily="34" charset="0"/>
              </a:rPr>
              <a:t>Results from the dashboard show that, on average, countries are making regress in the sustainability indicators.</a:t>
            </a:r>
          </a:p>
          <a:p>
            <a:endParaRPr lang="en-US" sz="1800" dirty="0">
              <a:cs typeface="Calibri" panose="020F0502020204030204" pitchFamily="34" charset="0"/>
            </a:endParaRPr>
          </a:p>
        </p:txBody>
      </p:sp>
      <p:sp>
        <p:nvSpPr>
          <p:cNvPr id="7" name="Date Placeholder 3">
            <a:extLst>
              <a:ext uri="{FF2B5EF4-FFF2-40B4-BE49-F238E27FC236}">
                <a16:creationId xmlns:a16="http://schemas.microsoft.com/office/drawing/2014/main" id="{E42059BA-D4D9-564B-8AC0-7B49B3F44AD1}"/>
              </a:ext>
            </a:extLst>
          </p:cNvPr>
          <p:cNvSpPr>
            <a:spLocks noGrp="1"/>
          </p:cNvSpPr>
          <p:nvPr>
            <p:ph type="dt" sz="half" idx="11"/>
          </p:nvPr>
        </p:nvSpPr>
        <p:spPr>
          <a:xfrm>
            <a:off x="418068" y="6356350"/>
            <a:ext cx="3664075" cy="365125"/>
          </a:xfrm>
        </p:spPr>
        <p:txBody>
          <a:bodyPr/>
          <a:lstStyle/>
          <a:p>
            <a:r>
              <a:rPr lang="en-US" sz="1100" dirty="0"/>
              <a:t>Module 2, Section 6: The GEP Measurement Framework</a:t>
            </a:r>
            <a:endParaRPr lang="en-US" sz="1050" noProof="0" dirty="0"/>
          </a:p>
        </p:txBody>
      </p:sp>
      <p:sp>
        <p:nvSpPr>
          <p:cNvPr id="8" name="Slide Number Placeholder 4">
            <a:extLst>
              <a:ext uri="{FF2B5EF4-FFF2-40B4-BE49-F238E27FC236}">
                <a16:creationId xmlns:a16="http://schemas.microsoft.com/office/drawing/2014/main" id="{17ECD9BA-1AD6-3F4C-AE20-C4E25E7AFB97}"/>
              </a:ext>
            </a:extLst>
          </p:cNvPr>
          <p:cNvSpPr txBox="1">
            <a:spLocks/>
          </p:cNvSpPr>
          <p:nvPr/>
        </p:nvSpPr>
        <p:spPr>
          <a:xfrm>
            <a:off x="11509065" y="6353687"/>
            <a:ext cx="309322" cy="365125"/>
          </a:xfrm>
          <a:prstGeom prst="rect">
            <a:avLst/>
          </a:prstGeom>
        </p:spPr>
        <p:txBody>
          <a:bodyPr vert="horz" lIns="90000" tIns="45720" rIns="0" bIns="45720" rtlCol="0" anchor="ctr"/>
          <a:lstStyle>
            <a:defPPr>
              <a:defRPr lang="de-DE"/>
            </a:defPPr>
            <a:lvl1pPr marL="0" algn="r" defTabSz="914400" rtl="0" eaLnBrk="1" latinLnBrk="0" hangingPunct="1">
              <a:defRPr sz="1200" kern="1200">
                <a:solidFill>
                  <a:srgbClr val="71A5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059D9C-83B2-9046-9FF6-87A09DB9F967}" type="slidenum">
              <a:rPr lang="en-US" sz="1100" smtClean="0"/>
              <a:pPr/>
              <a:t>70</a:t>
            </a:fld>
            <a:endParaRPr lang="en-US" sz="1100" dirty="0"/>
          </a:p>
        </p:txBody>
      </p:sp>
      <p:sp>
        <p:nvSpPr>
          <p:cNvPr id="9" name="TextBox 8">
            <a:extLst>
              <a:ext uri="{FF2B5EF4-FFF2-40B4-BE49-F238E27FC236}">
                <a16:creationId xmlns:a16="http://schemas.microsoft.com/office/drawing/2014/main" id="{B5F0C9E8-D37D-DB45-9668-A53BF5604A31}"/>
              </a:ext>
            </a:extLst>
          </p:cNvPr>
          <p:cNvSpPr txBox="1"/>
          <p:nvPr/>
        </p:nvSpPr>
        <p:spPr>
          <a:xfrm rot="16200000">
            <a:off x="11567970" y="4860191"/>
            <a:ext cx="1103586" cy="184666"/>
          </a:xfrm>
          <a:prstGeom prst="rect">
            <a:avLst/>
          </a:prstGeom>
          <a:noFill/>
        </p:spPr>
        <p:txBody>
          <a:bodyPr wrap="square" rtlCol="0">
            <a:spAutoFit/>
          </a:bodyPr>
          <a:lstStyle/>
          <a:p>
            <a:r>
              <a:rPr lang="en-BR" sz="600" dirty="0">
                <a:solidFill>
                  <a:schemeClr val="bg1"/>
                </a:solidFill>
                <a:effectLst>
                  <a:outerShdw blurRad="50800" dist="38100" dir="2700000" algn="tl" rotWithShape="0">
                    <a:prstClr val="black">
                      <a:alpha val="70000"/>
                    </a:prstClr>
                  </a:outerShdw>
                </a:effectLst>
              </a:rPr>
              <a:t>@shutterstock</a:t>
            </a:r>
          </a:p>
        </p:txBody>
      </p:sp>
    </p:spTree>
    <p:extLst>
      <p:ext uri="{BB962C8B-B14F-4D97-AF65-F5344CB8AC3E}">
        <p14:creationId xmlns:p14="http://schemas.microsoft.com/office/powerpoint/2010/main" val="3366223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a:t>End of Module 2. </a:t>
            </a:r>
            <a:br>
              <a:rPr lang="fr-CH" dirty="0"/>
            </a:br>
            <a:br>
              <a:rPr lang="fr-CH" dirty="0"/>
            </a:br>
            <a:r>
              <a:rPr lang="en-US" dirty="0"/>
              <a:t>Thank you for your attention!</a:t>
            </a:r>
          </a:p>
        </p:txBody>
      </p:sp>
    </p:spTree>
    <p:extLst>
      <p:ext uri="{BB962C8B-B14F-4D97-AF65-F5344CB8AC3E}">
        <p14:creationId xmlns:p14="http://schemas.microsoft.com/office/powerpoint/2010/main" val="1857878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p:cNvSpPr>
            <a:spLocks noGrp="1"/>
          </p:cNvSpPr>
          <p:nvPr>
            <p:ph type="title"/>
          </p:nvPr>
        </p:nvSpPr>
        <p:spPr>
          <a:xfrm>
            <a:off x="407988" y="1063499"/>
            <a:ext cx="6713247" cy="737592"/>
          </a:xfrm>
        </p:spPr>
        <p:txBody>
          <a:bodyPr>
            <a:normAutofit/>
          </a:bodyPr>
          <a:lstStyle/>
          <a:p>
            <a:r>
              <a:rPr lang="en-US" sz="2400" dirty="0"/>
              <a:t>POLICYMAKING AND INDICATORS</a:t>
            </a:r>
          </a:p>
        </p:txBody>
      </p:sp>
      <p:sp>
        <p:nvSpPr>
          <p:cNvPr id="5" name="TextBox 4">
            <a:extLst>
              <a:ext uri="{FF2B5EF4-FFF2-40B4-BE49-F238E27FC236}">
                <a16:creationId xmlns:a16="http://schemas.microsoft.com/office/drawing/2014/main" id="{7518D668-A813-0A46-A8F3-32FA252B51A3}"/>
              </a:ext>
            </a:extLst>
          </p:cNvPr>
          <p:cNvSpPr txBox="1"/>
          <p:nvPr/>
        </p:nvSpPr>
        <p:spPr>
          <a:xfrm>
            <a:off x="9744840" y="6031387"/>
            <a:ext cx="1589922" cy="276999"/>
          </a:xfrm>
          <a:prstGeom prst="rect">
            <a:avLst/>
          </a:prstGeom>
          <a:noFill/>
        </p:spPr>
        <p:txBody>
          <a:bodyPr wrap="none" rtlCol="0">
            <a:spAutoFit/>
          </a:bodyPr>
          <a:lstStyle/>
          <a:p>
            <a:r>
              <a:rPr lang="en-US" sz="1200" dirty="0"/>
              <a:t>Source: UNEP, 2014</a:t>
            </a:r>
          </a:p>
        </p:txBody>
      </p:sp>
      <p:grpSp>
        <p:nvGrpSpPr>
          <p:cNvPr id="28" name="Group 27">
            <a:extLst>
              <a:ext uri="{FF2B5EF4-FFF2-40B4-BE49-F238E27FC236}">
                <a16:creationId xmlns:a16="http://schemas.microsoft.com/office/drawing/2014/main" id="{31151DE7-B0FB-C04F-87DE-23552FFB25D5}"/>
              </a:ext>
            </a:extLst>
          </p:cNvPr>
          <p:cNvGrpSpPr/>
          <p:nvPr/>
        </p:nvGrpSpPr>
        <p:grpSpPr>
          <a:xfrm>
            <a:off x="900887" y="1554314"/>
            <a:ext cx="10611155" cy="4754072"/>
            <a:chOff x="900887" y="1460369"/>
            <a:chExt cx="10611155" cy="4754072"/>
          </a:xfrm>
        </p:grpSpPr>
        <p:sp>
          <p:nvSpPr>
            <p:cNvPr id="29" name="Oval 28">
              <a:extLst>
                <a:ext uri="{FF2B5EF4-FFF2-40B4-BE49-F238E27FC236}">
                  <a16:creationId xmlns:a16="http://schemas.microsoft.com/office/drawing/2014/main" id="{DD31D3D8-D010-BB40-8284-E3886DC461D5}"/>
                </a:ext>
              </a:extLst>
            </p:cNvPr>
            <p:cNvSpPr/>
            <p:nvPr/>
          </p:nvSpPr>
          <p:spPr>
            <a:xfrm>
              <a:off x="4304240" y="2433636"/>
              <a:ext cx="3346116" cy="3346116"/>
            </a:xfrm>
            <a:prstGeom prst="ellipse">
              <a:avLst/>
            </a:prstGeom>
            <a:no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cxnSp>
          <p:nvCxnSpPr>
            <p:cNvPr id="30" name="Straight Arrow Connector 29">
              <a:extLst>
                <a:ext uri="{FF2B5EF4-FFF2-40B4-BE49-F238E27FC236}">
                  <a16:creationId xmlns:a16="http://schemas.microsoft.com/office/drawing/2014/main" id="{B1C154F4-5F3A-6843-BB4D-EF30B6E58E8A}"/>
                </a:ext>
              </a:extLst>
            </p:cNvPr>
            <p:cNvCxnSpPr>
              <a:cxnSpLocks/>
            </p:cNvCxnSpPr>
            <p:nvPr/>
          </p:nvCxnSpPr>
          <p:spPr>
            <a:xfrm flipV="1">
              <a:off x="4517128" y="3152926"/>
              <a:ext cx="77806" cy="137971"/>
            </a:xfrm>
            <a:prstGeom prst="straightConnector1">
              <a:avLst/>
            </a:prstGeom>
            <a:ln w="3810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3F082DF-C0AD-9946-BC1E-751DAC2556D6}"/>
                </a:ext>
              </a:extLst>
            </p:cNvPr>
            <p:cNvSpPr/>
            <p:nvPr/>
          </p:nvSpPr>
          <p:spPr>
            <a:xfrm>
              <a:off x="900887" y="3762518"/>
              <a:ext cx="2812521" cy="11969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BR" sz="1200" b="1" dirty="0">
                  <a:solidFill>
                    <a:srgbClr val="71A522"/>
                  </a:solidFill>
                  <a:latin typeface="+mj-lt"/>
                  <a:ea typeface="Roboto Light" panose="02000000000000000000" pitchFamily="2" charset="0"/>
                  <a:cs typeface="Roboto Light" panose="02000000000000000000" pitchFamily="2" charset="0"/>
                </a:rPr>
                <a:t>Policy evaluation </a:t>
              </a:r>
              <a:r>
                <a:rPr lang="en-BR" sz="1200" dirty="0">
                  <a:solidFill>
                    <a:srgbClr val="71A522"/>
                  </a:solidFill>
                  <a:latin typeface="+mj-lt"/>
                  <a:ea typeface="Roboto Light" panose="02000000000000000000" pitchFamily="2" charset="0"/>
                  <a:cs typeface="Roboto Light" panose="02000000000000000000" pitchFamily="2" charset="0"/>
                </a:rPr>
                <a:t>makes use of the indicators identified in the first two steps, to evaluate the effectiveness of the intervention and the emergence of unexpected impacts and trends.</a:t>
              </a:r>
            </a:p>
          </p:txBody>
        </p:sp>
        <p:sp>
          <p:nvSpPr>
            <p:cNvPr id="32" name="Rectangle 31">
              <a:extLst>
                <a:ext uri="{FF2B5EF4-FFF2-40B4-BE49-F238E27FC236}">
                  <a16:creationId xmlns:a16="http://schemas.microsoft.com/office/drawing/2014/main" id="{E628CB5F-8151-964F-A4A5-A2BC234B1AC1}"/>
                </a:ext>
              </a:extLst>
            </p:cNvPr>
            <p:cNvSpPr/>
            <p:nvPr/>
          </p:nvSpPr>
          <p:spPr>
            <a:xfrm>
              <a:off x="5739184" y="1460369"/>
              <a:ext cx="4192370" cy="954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BR" sz="1200" b="1" dirty="0">
                  <a:solidFill>
                    <a:srgbClr val="71A522"/>
                  </a:solidFill>
                  <a:latin typeface="+mj-lt"/>
                  <a:ea typeface="Roboto Light" panose="02000000000000000000" pitchFamily="2" charset="0"/>
                  <a:cs typeface="Roboto Light" panose="02000000000000000000" pitchFamily="2" charset="0"/>
                </a:rPr>
                <a:t>Issues </a:t>
              </a:r>
              <a:r>
                <a:rPr lang="en-BR" sz="1200" dirty="0">
                  <a:solidFill>
                    <a:srgbClr val="71A522"/>
                  </a:solidFill>
                  <a:latin typeface="+mj-lt"/>
                  <a:ea typeface="Roboto Light" panose="02000000000000000000" pitchFamily="2" charset="0"/>
                  <a:cs typeface="Roboto Light" panose="02000000000000000000" pitchFamily="2" charset="0"/>
                </a:rPr>
                <a:t>and related policy goals can be of a general nature, or they can be social, economic and environmental (with the latter being more relevant for UNEP)</a:t>
              </a:r>
              <a:r>
                <a:rPr lang="en-GB" sz="1200" dirty="0">
                  <a:solidFill>
                    <a:srgbClr val="71A522"/>
                  </a:solidFill>
                  <a:latin typeface="+mj-lt"/>
                  <a:ea typeface="Roboto Light" panose="02000000000000000000" pitchFamily="2" charset="0"/>
                  <a:cs typeface="Roboto Light" panose="02000000000000000000" pitchFamily="2" charset="0"/>
                </a:rPr>
                <a:t>.</a:t>
              </a:r>
              <a:endParaRPr lang="en-BR" sz="1200" dirty="0">
                <a:solidFill>
                  <a:srgbClr val="71A522"/>
                </a:solidFill>
                <a:latin typeface="+mj-lt"/>
                <a:ea typeface="Roboto Light" panose="02000000000000000000" pitchFamily="2" charset="0"/>
                <a:cs typeface="Roboto Light" panose="02000000000000000000" pitchFamily="2" charset="0"/>
              </a:endParaRPr>
            </a:p>
          </p:txBody>
        </p:sp>
        <p:sp>
          <p:nvSpPr>
            <p:cNvPr id="33" name="Rectangle 32">
              <a:extLst>
                <a:ext uri="{FF2B5EF4-FFF2-40B4-BE49-F238E27FC236}">
                  <a16:creationId xmlns:a16="http://schemas.microsoft.com/office/drawing/2014/main" id="{D1A8F7BC-B2CA-8D4E-B740-3E2FCA8192FF}"/>
                </a:ext>
              </a:extLst>
            </p:cNvPr>
            <p:cNvSpPr/>
            <p:nvPr/>
          </p:nvSpPr>
          <p:spPr>
            <a:xfrm>
              <a:off x="7977638" y="2675680"/>
              <a:ext cx="3178177" cy="954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BR" sz="1200" b="1" dirty="0">
                  <a:solidFill>
                    <a:srgbClr val="71A522"/>
                  </a:solidFill>
                  <a:latin typeface="+mj-lt"/>
                  <a:ea typeface="Roboto Light" panose="02000000000000000000" pitchFamily="2" charset="0"/>
                  <a:cs typeface="Roboto Light" panose="02000000000000000000" pitchFamily="2" charset="0"/>
                </a:rPr>
                <a:t>Polity formulation </a:t>
              </a:r>
              <a:r>
                <a:rPr lang="en-BR" sz="1200" dirty="0">
                  <a:solidFill>
                    <a:srgbClr val="71A522"/>
                  </a:solidFill>
                  <a:latin typeface="+mj-lt"/>
                  <a:ea typeface="Roboto Light" panose="02000000000000000000" pitchFamily="2" charset="0"/>
                  <a:cs typeface="Roboto Light" panose="02000000000000000000" pitchFamily="2" charset="0"/>
                </a:rPr>
                <a:t>analysis focuses on issues and opportunities</a:t>
              </a:r>
              <a:r>
                <a:rPr lang="en-GB" sz="1200" dirty="0">
                  <a:solidFill>
                    <a:srgbClr val="71A522"/>
                  </a:solidFill>
                  <a:latin typeface="+mj-lt"/>
                  <a:ea typeface="Roboto Light" panose="02000000000000000000" pitchFamily="2" charset="0"/>
                  <a:cs typeface="Roboto Light" panose="02000000000000000000" pitchFamily="2" charset="0"/>
                </a:rPr>
                <a:t>,</a:t>
              </a:r>
              <a:r>
                <a:rPr lang="en-BR" sz="1200" dirty="0">
                  <a:solidFill>
                    <a:srgbClr val="71A522"/>
                  </a:solidFill>
                  <a:latin typeface="+mj-lt"/>
                  <a:ea typeface="Roboto Light" panose="02000000000000000000" pitchFamily="2" charset="0"/>
                  <a:cs typeface="Roboto Light" panose="02000000000000000000" pitchFamily="2" charset="0"/>
                </a:rPr>
                <a:t> and on the broader advantages and disavantages of policy implementation.</a:t>
              </a:r>
              <a:r>
                <a:rPr lang="en-BR" sz="1200" b="1" dirty="0">
                  <a:solidFill>
                    <a:srgbClr val="71A522"/>
                  </a:solidFill>
                  <a:latin typeface="+mj-lt"/>
                  <a:ea typeface="Roboto Light" panose="02000000000000000000" pitchFamily="2" charset="0"/>
                  <a:cs typeface="Roboto Light" panose="02000000000000000000" pitchFamily="2" charset="0"/>
                </a:rPr>
                <a:t> </a:t>
              </a:r>
              <a:endParaRPr lang="en-BR" sz="1200" dirty="0">
                <a:solidFill>
                  <a:srgbClr val="71A522"/>
                </a:solidFill>
                <a:latin typeface="+mj-lt"/>
                <a:ea typeface="Roboto Light" panose="02000000000000000000" pitchFamily="2" charset="0"/>
                <a:cs typeface="Roboto Light" panose="02000000000000000000" pitchFamily="2" charset="0"/>
              </a:endParaRPr>
            </a:p>
          </p:txBody>
        </p:sp>
        <p:sp>
          <p:nvSpPr>
            <p:cNvPr id="34" name="Rectangle 33">
              <a:extLst>
                <a:ext uri="{FF2B5EF4-FFF2-40B4-BE49-F238E27FC236}">
                  <a16:creationId xmlns:a16="http://schemas.microsoft.com/office/drawing/2014/main" id="{F31FABBE-F973-7644-BACE-63B6C3124DC4}"/>
                </a:ext>
              </a:extLst>
            </p:cNvPr>
            <p:cNvSpPr/>
            <p:nvPr/>
          </p:nvSpPr>
          <p:spPr>
            <a:xfrm>
              <a:off x="7977638" y="4584780"/>
              <a:ext cx="3534404" cy="954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BR" sz="1200" b="1" dirty="0">
                  <a:solidFill>
                    <a:srgbClr val="71A522"/>
                  </a:solidFill>
                  <a:latin typeface="+mj-lt"/>
                  <a:ea typeface="Roboto Light" panose="02000000000000000000" pitchFamily="2" charset="0"/>
                  <a:cs typeface="Roboto Light" panose="02000000000000000000" pitchFamily="2" charset="0"/>
                </a:rPr>
                <a:t>Decision-making </a:t>
              </a:r>
              <a:r>
                <a:rPr lang="en-BR" sz="1200" dirty="0">
                  <a:solidFill>
                    <a:srgbClr val="71A522"/>
                  </a:solidFill>
                  <a:latin typeface="+mj-lt"/>
                  <a:ea typeface="Roboto Light" panose="02000000000000000000" pitchFamily="2" charset="0"/>
                  <a:cs typeface="Roboto Light" panose="02000000000000000000" pitchFamily="2" charset="0"/>
                </a:rPr>
                <a:t>is based on the results of the policy formulation stage and should account for the forecasted impacts of policy implementation on the environment, the economy and overall well-being of the population.</a:t>
              </a:r>
            </a:p>
          </p:txBody>
        </p:sp>
        <p:cxnSp>
          <p:nvCxnSpPr>
            <p:cNvPr id="35" name="Straight Arrow Connector 34">
              <a:extLst>
                <a:ext uri="{FF2B5EF4-FFF2-40B4-BE49-F238E27FC236}">
                  <a16:creationId xmlns:a16="http://schemas.microsoft.com/office/drawing/2014/main" id="{4721D675-E2FD-5043-9C1C-F8243C6C3E52}"/>
                </a:ext>
              </a:extLst>
            </p:cNvPr>
            <p:cNvCxnSpPr>
              <a:cxnSpLocks/>
            </p:cNvCxnSpPr>
            <p:nvPr/>
          </p:nvCxnSpPr>
          <p:spPr>
            <a:xfrm>
              <a:off x="6336064" y="2466004"/>
              <a:ext cx="165390" cy="58711"/>
            </a:xfrm>
            <a:prstGeom prst="straightConnector1">
              <a:avLst/>
            </a:prstGeom>
            <a:ln w="3810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69D59076-6F44-2F4E-9B48-9D6BD811A9A8}"/>
                </a:ext>
              </a:extLst>
            </p:cNvPr>
            <p:cNvSpPr/>
            <p:nvPr/>
          </p:nvSpPr>
          <p:spPr>
            <a:xfrm>
              <a:off x="4631522" y="1929687"/>
              <a:ext cx="1152416" cy="1152416"/>
            </a:xfrm>
            <a:prstGeom prst="ellipse">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050" dirty="0">
                <a:solidFill>
                  <a:schemeClr val="bg1"/>
                </a:solidFill>
                <a:ea typeface="Roboto Light" panose="02000000000000000000" pitchFamily="2" charset="0"/>
                <a:cs typeface="Roboto Light" panose="02000000000000000000" pitchFamily="2" charset="0"/>
              </a:endParaRPr>
            </a:p>
          </p:txBody>
        </p:sp>
        <p:sp>
          <p:nvSpPr>
            <p:cNvPr id="37" name="Rectangle 36">
              <a:extLst>
                <a:ext uri="{FF2B5EF4-FFF2-40B4-BE49-F238E27FC236}">
                  <a16:creationId xmlns:a16="http://schemas.microsoft.com/office/drawing/2014/main" id="{20632D04-5DFB-E743-9B3A-0BC662DABE76}"/>
                </a:ext>
              </a:extLst>
            </p:cNvPr>
            <p:cNvSpPr/>
            <p:nvPr/>
          </p:nvSpPr>
          <p:spPr>
            <a:xfrm>
              <a:off x="4622373" y="2107306"/>
              <a:ext cx="1161565" cy="830997"/>
            </a:xfrm>
            <a:prstGeom prst="rect">
              <a:avLst/>
            </a:prstGeom>
          </p:spPr>
          <p:txBody>
            <a:bodyPr wrap="square">
              <a:spAutoFit/>
            </a:bodyPr>
            <a:lstStyle/>
            <a:p>
              <a:pPr algn="ctr"/>
              <a:r>
                <a:rPr lang="en-BR" sz="1200" dirty="0">
                  <a:solidFill>
                    <a:schemeClr val="bg1"/>
                  </a:solidFill>
                  <a:ea typeface="Roboto Light" panose="02000000000000000000" pitchFamily="2" charset="0"/>
                  <a:cs typeface="Roboto Light" panose="02000000000000000000" pitchFamily="2" charset="0"/>
                </a:rPr>
                <a:t>Issue identification and agenda setting</a:t>
              </a:r>
            </a:p>
          </p:txBody>
        </p:sp>
        <p:sp>
          <p:nvSpPr>
            <p:cNvPr id="38" name="Oval 37">
              <a:extLst>
                <a:ext uri="{FF2B5EF4-FFF2-40B4-BE49-F238E27FC236}">
                  <a16:creationId xmlns:a16="http://schemas.microsoft.com/office/drawing/2014/main" id="{04739831-0AC5-3A40-9E30-1B7070AD9FD7}"/>
                </a:ext>
              </a:extLst>
            </p:cNvPr>
            <p:cNvSpPr/>
            <p:nvPr/>
          </p:nvSpPr>
          <p:spPr>
            <a:xfrm>
              <a:off x="6724295" y="2610102"/>
              <a:ext cx="1152416" cy="1152416"/>
            </a:xfrm>
            <a:prstGeom prst="ellipse">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050" dirty="0">
                <a:solidFill>
                  <a:schemeClr val="bg1"/>
                </a:solidFill>
                <a:ea typeface="Roboto Light" panose="02000000000000000000" pitchFamily="2" charset="0"/>
                <a:cs typeface="Roboto Light" panose="02000000000000000000" pitchFamily="2" charset="0"/>
              </a:endParaRPr>
            </a:p>
          </p:txBody>
        </p:sp>
        <p:sp>
          <p:nvSpPr>
            <p:cNvPr id="39" name="Oval 38">
              <a:extLst>
                <a:ext uri="{FF2B5EF4-FFF2-40B4-BE49-F238E27FC236}">
                  <a16:creationId xmlns:a16="http://schemas.microsoft.com/office/drawing/2014/main" id="{50534857-4393-0342-AA83-ED9B55A500CD}"/>
                </a:ext>
              </a:extLst>
            </p:cNvPr>
            <p:cNvSpPr/>
            <p:nvPr/>
          </p:nvSpPr>
          <p:spPr>
            <a:xfrm>
              <a:off x="6724295" y="4459466"/>
              <a:ext cx="1152416" cy="1152416"/>
            </a:xfrm>
            <a:prstGeom prst="ellipse">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050" dirty="0">
                <a:solidFill>
                  <a:schemeClr val="bg1"/>
                </a:solidFill>
                <a:ea typeface="Roboto Light" panose="02000000000000000000" pitchFamily="2" charset="0"/>
                <a:cs typeface="Roboto Light" panose="02000000000000000000" pitchFamily="2" charset="0"/>
              </a:endParaRPr>
            </a:p>
          </p:txBody>
        </p:sp>
        <p:sp>
          <p:nvSpPr>
            <p:cNvPr id="40" name="Oval 39">
              <a:extLst>
                <a:ext uri="{FF2B5EF4-FFF2-40B4-BE49-F238E27FC236}">
                  <a16:creationId xmlns:a16="http://schemas.microsoft.com/office/drawing/2014/main" id="{ADAD6659-D987-F249-A007-77F7E965391E}"/>
                </a:ext>
              </a:extLst>
            </p:cNvPr>
            <p:cNvSpPr/>
            <p:nvPr/>
          </p:nvSpPr>
          <p:spPr>
            <a:xfrm>
              <a:off x="3761487" y="3709509"/>
              <a:ext cx="1152416" cy="1152416"/>
            </a:xfrm>
            <a:prstGeom prst="ellipse">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050" dirty="0">
                <a:solidFill>
                  <a:schemeClr val="bg1"/>
                </a:solidFill>
                <a:ea typeface="Roboto Light" panose="02000000000000000000" pitchFamily="2" charset="0"/>
                <a:cs typeface="Roboto Light" panose="02000000000000000000" pitchFamily="2" charset="0"/>
              </a:endParaRPr>
            </a:p>
          </p:txBody>
        </p:sp>
        <p:sp>
          <p:nvSpPr>
            <p:cNvPr id="41" name="Oval 40">
              <a:extLst>
                <a:ext uri="{FF2B5EF4-FFF2-40B4-BE49-F238E27FC236}">
                  <a16:creationId xmlns:a16="http://schemas.microsoft.com/office/drawing/2014/main" id="{B0E6C0B1-F691-CC4A-B407-BE78B3FC309A}"/>
                </a:ext>
              </a:extLst>
            </p:cNvPr>
            <p:cNvSpPr/>
            <p:nvPr/>
          </p:nvSpPr>
          <p:spPr>
            <a:xfrm>
              <a:off x="4919757" y="5062025"/>
              <a:ext cx="1152416" cy="1152416"/>
            </a:xfrm>
            <a:prstGeom prst="ellipse">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050" dirty="0">
                <a:solidFill>
                  <a:schemeClr val="bg1"/>
                </a:solidFill>
                <a:ea typeface="Roboto Light" panose="02000000000000000000" pitchFamily="2" charset="0"/>
                <a:cs typeface="Roboto Light" panose="02000000000000000000" pitchFamily="2" charset="0"/>
              </a:endParaRPr>
            </a:p>
          </p:txBody>
        </p:sp>
        <p:cxnSp>
          <p:nvCxnSpPr>
            <p:cNvPr id="42" name="Straight Arrow Connector 41">
              <a:extLst>
                <a:ext uri="{FF2B5EF4-FFF2-40B4-BE49-F238E27FC236}">
                  <a16:creationId xmlns:a16="http://schemas.microsoft.com/office/drawing/2014/main" id="{04BAFA76-E852-3444-9E21-B3329B3E38F2}"/>
                </a:ext>
              </a:extLst>
            </p:cNvPr>
            <p:cNvCxnSpPr>
              <a:cxnSpLocks/>
              <a:endCxn id="29" idx="3"/>
            </p:cNvCxnSpPr>
            <p:nvPr/>
          </p:nvCxnSpPr>
          <p:spPr>
            <a:xfrm>
              <a:off x="4631522" y="5113303"/>
              <a:ext cx="162745" cy="176422"/>
            </a:xfrm>
            <a:prstGeom prst="straightConnector1">
              <a:avLst/>
            </a:prstGeom>
            <a:ln w="3810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CA6C1A5A-6D55-2240-8642-E8A3E32EF929}"/>
                </a:ext>
              </a:extLst>
            </p:cNvPr>
            <p:cNvCxnSpPr>
              <a:cxnSpLocks/>
              <a:stCxn id="29" idx="6"/>
            </p:cNvCxnSpPr>
            <p:nvPr/>
          </p:nvCxnSpPr>
          <p:spPr>
            <a:xfrm>
              <a:off x="7650356" y="4106694"/>
              <a:ext cx="0" cy="152154"/>
            </a:xfrm>
            <a:prstGeom prst="straightConnector1">
              <a:avLst/>
            </a:prstGeom>
            <a:ln w="3810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4C30BEBD-493E-4B49-BD0A-EF8BD78F74E1}"/>
                </a:ext>
              </a:extLst>
            </p:cNvPr>
            <p:cNvCxnSpPr>
              <a:cxnSpLocks/>
            </p:cNvCxnSpPr>
            <p:nvPr/>
          </p:nvCxnSpPr>
          <p:spPr>
            <a:xfrm flipH="1">
              <a:off x="6501454" y="5611882"/>
              <a:ext cx="197040" cy="115706"/>
            </a:xfrm>
            <a:prstGeom prst="straightConnector1">
              <a:avLst/>
            </a:prstGeom>
            <a:ln w="3810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F6A0D0CD-D706-0743-84CA-4A01876C4C29}"/>
                </a:ext>
              </a:extLst>
            </p:cNvPr>
            <p:cNvSpPr/>
            <p:nvPr/>
          </p:nvSpPr>
          <p:spPr>
            <a:xfrm>
              <a:off x="6724295" y="2829760"/>
              <a:ext cx="1161565" cy="646331"/>
            </a:xfrm>
            <a:prstGeom prst="rect">
              <a:avLst/>
            </a:prstGeom>
          </p:spPr>
          <p:txBody>
            <a:bodyPr wrap="square">
              <a:spAutoFit/>
            </a:bodyPr>
            <a:lstStyle/>
            <a:p>
              <a:pPr algn="ctr"/>
              <a:r>
                <a:rPr lang="en-BR" sz="1200" dirty="0">
                  <a:solidFill>
                    <a:schemeClr val="bg1"/>
                  </a:solidFill>
                  <a:ea typeface="Roboto Light" panose="02000000000000000000" pitchFamily="2" charset="0"/>
                  <a:cs typeface="Roboto Light" panose="02000000000000000000" pitchFamily="2" charset="0"/>
                </a:rPr>
                <a:t>Policy formulation - </a:t>
              </a:r>
              <a:r>
                <a:rPr lang="en-GB" sz="1200" dirty="0">
                  <a:solidFill>
                    <a:schemeClr val="bg1"/>
                  </a:solidFill>
                  <a:ea typeface="Roboto Light" panose="02000000000000000000" pitchFamily="2" charset="0"/>
                  <a:cs typeface="Roboto Light" panose="02000000000000000000" pitchFamily="2" charset="0"/>
                </a:rPr>
                <a:t>a</a:t>
              </a:r>
              <a:r>
                <a:rPr lang="en-BR" sz="1200" dirty="0">
                  <a:solidFill>
                    <a:schemeClr val="bg1"/>
                  </a:solidFill>
                  <a:ea typeface="Roboto Light" panose="02000000000000000000" pitchFamily="2" charset="0"/>
                  <a:cs typeface="Roboto Light" panose="02000000000000000000" pitchFamily="2" charset="0"/>
                </a:rPr>
                <a:t>ssessment</a:t>
              </a:r>
            </a:p>
          </p:txBody>
        </p:sp>
        <p:sp>
          <p:nvSpPr>
            <p:cNvPr id="46" name="Rectangle 45">
              <a:extLst>
                <a:ext uri="{FF2B5EF4-FFF2-40B4-BE49-F238E27FC236}">
                  <a16:creationId xmlns:a16="http://schemas.microsoft.com/office/drawing/2014/main" id="{5EB5E0AB-D14D-E443-ACD3-3F8F7023AB4F}"/>
                </a:ext>
              </a:extLst>
            </p:cNvPr>
            <p:cNvSpPr/>
            <p:nvPr/>
          </p:nvSpPr>
          <p:spPr>
            <a:xfrm>
              <a:off x="3686683" y="3951438"/>
              <a:ext cx="1302024" cy="6480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1200" dirty="0">
                  <a:solidFill>
                    <a:schemeClr val="bg1"/>
                  </a:solidFill>
                  <a:latin typeface="+mj-lt"/>
                  <a:ea typeface="Roboto Light" panose="02000000000000000000" pitchFamily="2" charset="0"/>
                  <a:cs typeface="Roboto Light" panose="02000000000000000000" pitchFamily="2" charset="0"/>
                </a:rPr>
                <a:t>Policy monitoring and evaluation</a:t>
              </a:r>
            </a:p>
          </p:txBody>
        </p:sp>
        <p:sp>
          <p:nvSpPr>
            <p:cNvPr id="47" name="Rectangle 46">
              <a:extLst>
                <a:ext uri="{FF2B5EF4-FFF2-40B4-BE49-F238E27FC236}">
                  <a16:creationId xmlns:a16="http://schemas.microsoft.com/office/drawing/2014/main" id="{B2FD0A15-09CF-2043-8CA7-CDDEC3185A5D}"/>
                </a:ext>
              </a:extLst>
            </p:cNvPr>
            <p:cNvSpPr/>
            <p:nvPr/>
          </p:nvSpPr>
          <p:spPr>
            <a:xfrm>
              <a:off x="4873939" y="5287878"/>
              <a:ext cx="1232268" cy="6480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1200" dirty="0">
                  <a:solidFill>
                    <a:schemeClr val="bg1"/>
                  </a:solidFill>
                  <a:latin typeface="+mj-lt"/>
                  <a:ea typeface="Roboto Light" panose="02000000000000000000" pitchFamily="2" charset="0"/>
                  <a:cs typeface="Roboto Light" panose="02000000000000000000" pitchFamily="2" charset="0"/>
                </a:rPr>
                <a:t>Policy implementation</a:t>
              </a:r>
            </a:p>
          </p:txBody>
        </p:sp>
        <p:sp>
          <p:nvSpPr>
            <p:cNvPr id="48" name="Rectangle 47">
              <a:extLst>
                <a:ext uri="{FF2B5EF4-FFF2-40B4-BE49-F238E27FC236}">
                  <a16:creationId xmlns:a16="http://schemas.microsoft.com/office/drawing/2014/main" id="{F6D9A4AB-5D92-3F42-A69A-5B2432727117}"/>
                </a:ext>
              </a:extLst>
            </p:cNvPr>
            <p:cNvSpPr/>
            <p:nvPr/>
          </p:nvSpPr>
          <p:spPr>
            <a:xfrm>
              <a:off x="6758329" y="4821796"/>
              <a:ext cx="1077040" cy="480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1200" dirty="0">
                  <a:solidFill>
                    <a:schemeClr val="bg1"/>
                  </a:solidFill>
                  <a:latin typeface="+mj-lt"/>
                  <a:ea typeface="Roboto Light" panose="02000000000000000000" pitchFamily="2" charset="0"/>
                  <a:cs typeface="Roboto Light" panose="02000000000000000000" pitchFamily="2" charset="0"/>
                </a:rPr>
                <a:t>Decision-making</a:t>
              </a:r>
            </a:p>
          </p:txBody>
        </p:sp>
      </p:grpSp>
      <p:sp>
        <p:nvSpPr>
          <p:cNvPr id="49" name="Slide Number Placeholder 4">
            <a:extLst>
              <a:ext uri="{FF2B5EF4-FFF2-40B4-BE49-F238E27FC236}">
                <a16:creationId xmlns:a16="http://schemas.microsoft.com/office/drawing/2014/main" id="{4825A0D2-A808-B94A-93A3-6D7C1E2B6DE9}"/>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8</a:t>
            </a:fld>
            <a:endParaRPr lang="en-US" sz="1100" noProof="0" dirty="0"/>
          </a:p>
        </p:txBody>
      </p:sp>
      <p:sp>
        <p:nvSpPr>
          <p:cNvPr id="50" name="Date Placeholder 3">
            <a:extLst>
              <a:ext uri="{FF2B5EF4-FFF2-40B4-BE49-F238E27FC236}">
                <a16:creationId xmlns:a16="http://schemas.microsoft.com/office/drawing/2014/main" id="{B4620A96-652D-664C-80A4-4B903E2FA6D5}"/>
              </a:ext>
            </a:extLst>
          </p:cNvPr>
          <p:cNvSpPr>
            <a:spLocks noGrp="1"/>
          </p:cNvSpPr>
          <p:nvPr>
            <p:ph type="dt" sz="half" idx="11"/>
          </p:nvPr>
        </p:nvSpPr>
        <p:spPr>
          <a:xfrm>
            <a:off x="418068" y="6356350"/>
            <a:ext cx="3664075" cy="365125"/>
          </a:xfrm>
        </p:spPr>
        <p:txBody>
          <a:bodyPr/>
          <a:lstStyle/>
          <a:p>
            <a:r>
              <a:rPr lang="en-US" sz="1100" dirty="0"/>
              <a:t>Module 2, Section 1: Introduction to IGE Indicators</a:t>
            </a:r>
            <a:endParaRPr lang="en-US" sz="1050" noProof="0" dirty="0"/>
          </a:p>
        </p:txBody>
      </p:sp>
      <p:sp>
        <p:nvSpPr>
          <p:cNvPr id="2" name="Rectangle 1">
            <a:extLst>
              <a:ext uri="{FF2B5EF4-FFF2-40B4-BE49-F238E27FC236}">
                <a16:creationId xmlns:a16="http://schemas.microsoft.com/office/drawing/2014/main" id="{356A5E7B-9CE5-D647-84D7-1C36F15CCA77}"/>
              </a:ext>
            </a:extLst>
          </p:cNvPr>
          <p:cNvSpPr/>
          <p:nvPr/>
        </p:nvSpPr>
        <p:spPr>
          <a:xfrm>
            <a:off x="314960" y="1480797"/>
            <a:ext cx="4655442" cy="338554"/>
          </a:xfrm>
          <a:prstGeom prst="rect">
            <a:avLst/>
          </a:prstGeom>
        </p:spPr>
        <p:txBody>
          <a:bodyPr wrap="none">
            <a:spAutoFit/>
          </a:bodyPr>
          <a:lstStyle/>
          <a:p>
            <a:r>
              <a:rPr lang="en-US" sz="1600" dirty="0"/>
              <a:t>Overview of the integrated policymaking process </a:t>
            </a:r>
            <a:endParaRPr lang="en-BR" sz="1600" dirty="0"/>
          </a:p>
        </p:txBody>
      </p:sp>
    </p:spTree>
    <p:extLst>
      <p:ext uri="{BB962C8B-B14F-4D97-AF65-F5344CB8AC3E}">
        <p14:creationId xmlns:p14="http://schemas.microsoft.com/office/powerpoint/2010/main" val="3527886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1">
            <a:extLst>
              <a:ext uri="{FF2B5EF4-FFF2-40B4-BE49-F238E27FC236}">
                <a16:creationId xmlns:a16="http://schemas.microsoft.com/office/drawing/2014/main" id="{6F19E24A-4241-714F-9228-4329F645A7DD}"/>
              </a:ext>
            </a:extLst>
          </p:cNvPr>
          <p:cNvSpPr txBox="1">
            <a:spLocks/>
          </p:cNvSpPr>
          <p:nvPr/>
        </p:nvSpPr>
        <p:spPr>
          <a:xfrm>
            <a:off x="1019175" y="3137132"/>
            <a:ext cx="638640" cy="805024"/>
          </a:xfrm>
          <a:prstGeom prst="rect">
            <a:avLst/>
          </a:prstGeom>
        </p:spPr>
        <p:txBody>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buNone/>
            </a:pPr>
            <a:r>
              <a:rPr lang="en-US" sz="2800" b="1" dirty="0">
                <a:solidFill>
                  <a:srgbClr val="71A522"/>
                </a:solidFill>
              </a:rPr>
              <a:t>2</a:t>
            </a:r>
          </a:p>
        </p:txBody>
      </p:sp>
      <p:sp>
        <p:nvSpPr>
          <p:cNvPr id="9" name="Titel 2">
            <a:extLst>
              <a:ext uri="{FF2B5EF4-FFF2-40B4-BE49-F238E27FC236}">
                <a16:creationId xmlns:a16="http://schemas.microsoft.com/office/drawing/2014/main" id="{20152C11-1452-CD46-A44C-F710BF88FC20}"/>
              </a:ext>
            </a:extLst>
          </p:cNvPr>
          <p:cNvSpPr txBox="1">
            <a:spLocks/>
          </p:cNvSpPr>
          <p:nvPr/>
        </p:nvSpPr>
        <p:spPr>
          <a:xfrm>
            <a:off x="1657815" y="3193776"/>
            <a:ext cx="5273863" cy="3046961"/>
          </a:xfrm>
          <a:prstGeom prst="rect">
            <a:avLst/>
          </a:prstGeom>
        </p:spPr>
        <p:txBody>
          <a:bodyPr/>
          <a:lstStyle>
            <a:lvl1pPr algn="l" defTabSz="914400" rtl="0" eaLnBrk="1" latinLnBrk="0" hangingPunct="1">
              <a:lnSpc>
                <a:spcPct val="90000"/>
              </a:lnSpc>
              <a:spcBef>
                <a:spcPct val="0"/>
              </a:spcBef>
              <a:buNone/>
              <a:defRPr sz="2800" b="1" kern="1200">
                <a:solidFill>
                  <a:srgbClr val="71A522"/>
                </a:solidFill>
                <a:latin typeface="+mj-lt"/>
                <a:ea typeface="+mj-ea"/>
                <a:cs typeface="+mj-cs"/>
              </a:defRPr>
            </a:lvl1pPr>
          </a:lstStyle>
          <a:p>
            <a:r>
              <a:rPr lang="en-US" dirty="0"/>
              <a:t>Issue Identification</a:t>
            </a:r>
          </a:p>
        </p:txBody>
      </p:sp>
      <p:sp>
        <p:nvSpPr>
          <p:cNvPr id="10" name="TextBox 9">
            <a:extLst>
              <a:ext uri="{FF2B5EF4-FFF2-40B4-BE49-F238E27FC236}">
                <a16:creationId xmlns:a16="http://schemas.microsoft.com/office/drawing/2014/main" id="{680EEA10-7477-D144-B464-283A72AC1D0D}"/>
              </a:ext>
            </a:extLst>
          </p:cNvPr>
          <p:cNvSpPr txBox="1"/>
          <p:nvPr/>
        </p:nvSpPr>
        <p:spPr>
          <a:xfrm rot="16200000">
            <a:off x="11193196" y="5664057"/>
            <a:ext cx="1103586" cy="184666"/>
          </a:xfrm>
          <a:prstGeom prst="rect">
            <a:avLst/>
          </a:prstGeom>
          <a:noFill/>
        </p:spPr>
        <p:txBody>
          <a:bodyPr wrap="square" rtlCol="0">
            <a:spAutoFit/>
          </a:bodyPr>
          <a:lstStyle/>
          <a:p>
            <a:r>
              <a:rPr lang="en-BR" sz="600" dirty="0">
                <a:solidFill>
                  <a:schemeClr val="bg1"/>
                </a:solidFill>
                <a:effectLst>
                  <a:outerShdw blurRad="50800" dist="38100" dir="2700000" algn="tl" rotWithShape="0">
                    <a:prstClr val="black">
                      <a:alpha val="70000"/>
                    </a:prstClr>
                  </a:outerShdw>
                </a:effectLst>
              </a:rPr>
              <a:t>@shutterstock</a:t>
            </a:r>
          </a:p>
        </p:txBody>
      </p:sp>
    </p:spTree>
    <p:extLst>
      <p:ext uri="{BB962C8B-B14F-4D97-AF65-F5344CB8AC3E}">
        <p14:creationId xmlns:p14="http://schemas.microsoft.com/office/powerpoint/2010/main" val="1154970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10103</Words>
  <Application>Microsoft Office PowerPoint</Application>
  <PresentationFormat>Widescreen</PresentationFormat>
  <Paragraphs>1011</Paragraphs>
  <Slides>71</Slides>
  <Notes>65</Notes>
  <HiddenSlides>8</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71</vt:i4>
      </vt:variant>
    </vt:vector>
  </HeadingPairs>
  <TitlesOfParts>
    <vt:vector size="79" baseType="lpstr">
      <vt:lpstr>Arial</vt:lpstr>
      <vt:lpstr>Arial-BoldMT</vt:lpstr>
      <vt:lpstr>Calibri</vt:lpstr>
      <vt:lpstr>Cambria Math</vt:lpstr>
      <vt:lpstr>Menlo-Regular</vt:lpstr>
      <vt:lpstr>Microsoft Sans Serif</vt:lpstr>
      <vt:lpstr>Segoe UI</vt:lpstr>
      <vt:lpstr>Office-Design</vt:lpstr>
      <vt:lpstr>Module 2 – Identifying indicators  for IGE modelling </vt:lpstr>
      <vt:lpstr>OVERVIEW</vt:lpstr>
      <vt:lpstr>PowerPoint Presentation</vt:lpstr>
      <vt:lpstr>Why are indicators important for an  inclusive green economy?</vt:lpstr>
      <vt:lpstr>INTRODUCTION</vt:lpstr>
      <vt:lpstr>POLICYMAKING AND INDICATORS</vt:lpstr>
      <vt:lpstr>PowerPoint Presentation</vt:lpstr>
      <vt:lpstr>POLICYMAKING AND INDICATORS</vt:lpstr>
      <vt:lpstr>PowerPoint Presentation</vt:lpstr>
      <vt:lpstr>INDICATORS FOR ISSUE IDENTIFICATION</vt:lpstr>
      <vt:lpstr>EXAMPLES OF INDICATORS FOR ISSUE IDENTIFICATION</vt:lpstr>
      <vt:lpstr>INDICATORS FOR ISSUE IDENTIFICATION - STEPS</vt:lpstr>
      <vt:lpstr>STEP 1 Identify potential worrying trends - Tasks</vt:lpstr>
      <vt:lpstr>KEY QUESTIONS</vt:lpstr>
      <vt:lpstr>STEP 2  Assess the issue and its relation to the natural environment - Tasks </vt:lpstr>
      <vt:lpstr>KEY QUESTIONS</vt:lpstr>
      <vt:lpstr>STEP 3 Analyze more fully the underlying causes of the issue - Tasks</vt:lpstr>
      <vt:lpstr>KEY QUESTIONS</vt:lpstr>
      <vt:lpstr>STEP 4 Analyze impacts on society, economy and the environment - Tasks</vt:lpstr>
      <vt:lpstr>KEY QUESTIONS</vt:lpstr>
      <vt:lpstr>THE DRIVERS, PRESSURES, STATE, IMPACT AND RESPONSE MODEL OF INTERVENTION </vt:lpstr>
      <vt:lpstr>EXAMPLE: SUSTAINABLE AGRICULTURE IN BOSNIA AND HERZEGOVINA </vt:lpstr>
      <vt:lpstr>PowerPoint Presentation</vt:lpstr>
      <vt:lpstr>PowerPoint Presentation</vt:lpstr>
      <vt:lpstr>INDICATORS FOR POLICY FORMULATION</vt:lpstr>
      <vt:lpstr>EXAMPLES OF INDICATORS FOR POLICY FORMULATION</vt:lpstr>
      <vt:lpstr>PowerPoint Presentation</vt:lpstr>
      <vt:lpstr>PowerPoint Presentation</vt:lpstr>
      <vt:lpstr>KEY QUESTIONS</vt:lpstr>
      <vt:lpstr>PowerPoint Presentation</vt:lpstr>
      <vt:lpstr>KEY QUESTIONS</vt:lpstr>
      <vt:lpstr>EXAMPLE: RENEWABLE ENERGY IN TUNISIA</vt:lpstr>
      <vt:lpstr>PowerPoint Presentation</vt:lpstr>
      <vt:lpstr>PowerPoint Presentation</vt:lpstr>
      <vt:lpstr>INDICATORS FOR POLICY ASSESSMENT</vt:lpstr>
      <vt:lpstr>INDICATORS FOR POLICY ASSESSMENT - STEPS</vt:lpstr>
      <vt:lpstr>STEP 1  Estimate policy impacts across sectors - Tasks</vt:lpstr>
      <vt:lpstr>KEY QUESTION</vt:lpstr>
      <vt:lpstr>EXAMPLE: FEED-IN TARIFFS IN KENYA</vt:lpstr>
      <vt:lpstr>STEP 2 Analyze impacts on the overall  well-being of the population - Tasks</vt:lpstr>
      <vt:lpstr>KEY QUESTION</vt:lpstr>
      <vt:lpstr>EXAMPLES OF INDICATORS FOR POLICY ASSESSMENT</vt:lpstr>
      <vt:lpstr>STEP 3:  Analyze advantages and disadvantages and inform decision-making - Tasks</vt:lpstr>
      <vt:lpstr>KEY QUESTIONS</vt:lpstr>
      <vt:lpstr>APPLICATION OF INDICATORS FRAMEWORK IN PRIORITY SECTORS AT COUNTRY LEVEL</vt:lpstr>
      <vt:lpstr>Indicators for policymaking process: Example from Ghana    </vt:lpstr>
      <vt:lpstr>PowerPoint Presentation</vt:lpstr>
      <vt:lpstr>PowerPoint Presentation</vt:lpstr>
      <vt:lpstr>PowerPoint Presentation</vt:lpstr>
      <vt:lpstr>PowerPoint Presentation</vt:lpstr>
      <vt:lpstr>INDICATORS FOR POLICY MONITORING &amp; EVALUATION</vt:lpstr>
      <vt:lpstr>PowerPoint Presentation</vt:lpstr>
      <vt:lpstr>KEY QUESTIONS</vt:lpstr>
      <vt:lpstr>QUIZ</vt:lpstr>
      <vt:lpstr>PowerPoint Presentation</vt:lpstr>
      <vt:lpstr>GEP MEASUREMENT FRAMEWORK: OBJECTIVES </vt:lpstr>
      <vt:lpstr>THE GEP MEASUREMENT FRAMEWORK</vt:lpstr>
      <vt:lpstr>INDICATORS</vt:lpstr>
      <vt:lpstr>MAPPING INDICATORS WITH SDGS</vt:lpstr>
      <vt:lpstr>MAPPING INDICATORS WITH SDGS</vt:lpstr>
      <vt:lpstr>MAPPING INDICATORS WITH SDGS</vt:lpstr>
      <vt:lpstr>GEP INDEX</vt:lpstr>
      <vt:lpstr>METHODOLOGY: PROGRESS</vt:lpstr>
      <vt:lpstr>METHODOLOGY: GEP INDEX</vt:lpstr>
      <vt:lpstr>OVERALL RANKING  Aggregating information in the GEP index and dashboard</vt:lpstr>
      <vt:lpstr>METHODOLOGY: TARGETS AND THRESHOLDS</vt:lpstr>
      <vt:lpstr>RESULTS GEP INDEX BY INDICATOR</vt:lpstr>
      <vt:lpstr>PowerPoint Presentation</vt:lpstr>
      <vt:lpstr>PowerPoint Presentation</vt:lpstr>
      <vt:lpstr>FINAL REMARKS</vt:lpstr>
      <vt:lpstr>End of Module 2.   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2020-09-01T15:55:34Z</dcterms:created>
  <dcterms:modified xsi:type="dcterms:W3CDTF">2020-09-09T06:45:35Z</dcterms:modified>
</cp:coreProperties>
</file>