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1.xml" ContentType="application/vnd.openxmlformats-officedocument.drawingml.chart+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2.xml" ContentType="application/vnd.openxmlformats-officedocument.drawingml.chart+xml"/>
  <Override PartName="/ppt/notesSlides/notesSlide96.xml" ContentType="application/vnd.openxmlformats-officedocument.presentationml.notesSlide+xml"/>
  <Override PartName="/ppt/charts/chart3.xml" ContentType="application/vnd.openxmlformats-officedocument.drawingml.chart+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4.xml" ContentType="application/vnd.openxmlformats-officedocument.drawingml.chart+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Lst>
  <p:notesMasterIdLst>
    <p:notesMasterId r:id="rId132"/>
  </p:notesMasterIdLst>
  <p:sldIdLst>
    <p:sldId id="256" r:id="rId2"/>
    <p:sldId id="330" r:id="rId3"/>
    <p:sldId id="258" r:id="rId4"/>
    <p:sldId id="524" r:id="rId5"/>
    <p:sldId id="541" r:id="rId6"/>
    <p:sldId id="296" r:id="rId7"/>
    <p:sldId id="542" r:id="rId8"/>
    <p:sldId id="451" r:id="rId9"/>
    <p:sldId id="543" r:id="rId10"/>
    <p:sldId id="452" r:id="rId11"/>
    <p:sldId id="544" r:id="rId12"/>
    <p:sldId id="551" r:id="rId13"/>
    <p:sldId id="444" r:id="rId14"/>
    <p:sldId id="445" r:id="rId15"/>
    <p:sldId id="446" r:id="rId16"/>
    <p:sldId id="447" r:id="rId17"/>
    <p:sldId id="448" r:id="rId18"/>
    <p:sldId id="449" r:id="rId19"/>
    <p:sldId id="300" r:id="rId20"/>
    <p:sldId id="302" r:id="rId21"/>
    <p:sldId id="555" r:id="rId22"/>
    <p:sldId id="556" r:id="rId23"/>
    <p:sldId id="266" r:id="rId24"/>
    <p:sldId id="316" r:id="rId25"/>
    <p:sldId id="306" r:id="rId26"/>
    <p:sldId id="545" r:id="rId27"/>
    <p:sldId id="271" r:id="rId28"/>
    <p:sldId id="527" r:id="rId29"/>
    <p:sldId id="318" r:id="rId30"/>
    <p:sldId id="553" r:id="rId31"/>
    <p:sldId id="275" r:id="rId32"/>
    <p:sldId id="320" r:id="rId33"/>
    <p:sldId id="546" r:id="rId34"/>
    <p:sldId id="281" r:id="rId35"/>
    <p:sldId id="323" r:id="rId36"/>
    <p:sldId id="547" r:id="rId37"/>
    <p:sldId id="285" r:id="rId38"/>
    <p:sldId id="325" r:id="rId39"/>
    <p:sldId id="528" r:id="rId40"/>
    <p:sldId id="549" r:id="rId41"/>
    <p:sldId id="557" r:id="rId42"/>
    <p:sldId id="303" r:id="rId43"/>
    <p:sldId id="554" r:id="rId44"/>
    <p:sldId id="538" r:id="rId45"/>
    <p:sldId id="454" r:id="rId46"/>
    <p:sldId id="455" r:id="rId47"/>
    <p:sldId id="485" r:id="rId48"/>
    <p:sldId id="478" r:id="rId49"/>
    <p:sldId id="479" r:id="rId50"/>
    <p:sldId id="480" r:id="rId51"/>
    <p:sldId id="481" r:id="rId52"/>
    <p:sldId id="482" r:id="rId53"/>
    <p:sldId id="484" r:id="rId54"/>
    <p:sldId id="539" r:id="rId55"/>
    <p:sldId id="483" r:id="rId56"/>
    <p:sldId id="487" r:id="rId57"/>
    <p:sldId id="550" r:id="rId58"/>
    <p:sldId id="605" r:id="rId59"/>
    <p:sldId id="491" r:id="rId60"/>
    <p:sldId id="492" r:id="rId61"/>
    <p:sldId id="493" r:id="rId62"/>
    <p:sldId id="497" r:id="rId63"/>
    <p:sldId id="498" r:id="rId64"/>
    <p:sldId id="501" r:id="rId65"/>
    <p:sldId id="507" r:id="rId66"/>
    <p:sldId id="508" r:id="rId67"/>
    <p:sldId id="509" r:id="rId68"/>
    <p:sldId id="510" r:id="rId69"/>
    <p:sldId id="512" r:id="rId70"/>
    <p:sldId id="523" r:id="rId71"/>
    <p:sldId id="540" r:id="rId72"/>
    <p:sldId id="264" r:id="rId73"/>
    <p:sldId id="558" r:id="rId74"/>
    <p:sldId id="559" r:id="rId75"/>
    <p:sldId id="560" r:id="rId76"/>
    <p:sldId id="561" r:id="rId77"/>
    <p:sldId id="562" r:id="rId78"/>
    <p:sldId id="563" r:id="rId79"/>
    <p:sldId id="564" r:id="rId80"/>
    <p:sldId id="565" r:id="rId81"/>
    <p:sldId id="566" r:id="rId82"/>
    <p:sldId id="567" r:id="rId83"/>
    <p:sldId id="568" r:id="rId84"/>
    <p:sldId id="569" r:id="rId85"/>
    <p:sldId id="570" r:id="rId86"/>
    <p:sldId id="571" r:id="rId87"/>
    <p:sldId id="572" r:id="rId88"/>
    <p:sldId id="573" r:id="rId89"/>
    <p:sldId id="310" r:id="rId90"/>
    <p:sldId id="274" r:id="rId91"/>
    <p:sldId id="290" r:id="rId92"/>
    <p:sldId id="594" r:id="rId93"/>
    <p:sldId id="595" r:id="rId94"/>
    <p:sldId id="574" r:id="rId95"/>
    <p:sldId id="575" r:id="rId96"/>
    <p:sldId id="576" r:id="rId97"/>
    <p:sldId id="577" r:id="rId98"/>
    <p:sldId id="578" r:id="rId99"/>
    <p:sldId id="579" r:id="rId100"/>
    <p:sldId id="580" r:id="rId101"/>
    <p:sldId id="581" r:id="rId102"/>
    <p:sldId id="582" r:id="rId103"/>
    <p:sldId id="583" r:id="rId104"/>
    <p:sldId id="584" r:id="rId105"/>
    <p:sldId id="585" r:id="rId106"/>
    <p:sldId id="586" r:id="rId107"/>
    <p:sldId id="587" r:id="rId108"/>
    <p:sldId id="588" r:id="rId109"/>
    <p:sldId id="589" r:id="rId110"/>
    <p:sldId id="590" r:id="rId111"/>
    <p:sldId id="591" r:id="rId112"/>
    <p:sldId id="592" r:id="rId113"/>
    <p:sldId id="529" r:id="rId114"/>
    <p:sldId id="530" r:id="rId115"/>
    <p:sldId id="531" r:id="rId116"/>
    <p:sldId id="532" r:id="rId117"/>
    <p:sldId id="533" r:id="rId118"/>
    <p:sldId id="534" r:id="rId119"/>
    <p:sldId id="535" r:id="rId120"/>
    <p:sldId id="536" r:id="rId121"/>
    <p:sldId id="537" r:id="rId122"/>
    <p:sldId id="593" r:id="rId123"/>
    <p:sldId id="596" r:id="rId124"/>
    <p:sldId id="597" r:id="rId125"/>
    <p:sldId id="598" r:id="rId126"/>
    <p:sldId id="599" r:id="rId127"/>
    <p:sldId id="600" r:id="rId128"/>
    <p:sldId id="601" r:id="rId129"/>
    <p:sldId id="602" r:id="rId130"/>
    <p:sldId id="603" r:id="rId131"/>
  </p:sldIdLst>
  <p:sldSz cx="12192000" cy="6858000"/>
  <p:notesSz cx="6858000" cy="13144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94"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522"/>
    <a:srgbClr val="DCF2BC"/>
    <a:srgbClr val="C6E29D"/>
    <a:srgbClr val="95C749"/>
    <a:srgbClr val="848484"/>
    <a:srgbClr val="818181"/>
    <a:srgbClr val="E8F1F4"/>
    <a:srgbClr val="D0ECFB"/>
    <a:srgbClr val="71A5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8" autoAdjust="0"/>
    <p:restoredTop sz="69728" autoAdjust="0"/>
  </p:normalViewPr>
  <p:slideViewPr>
    <p:cSldViewPr snapToGrid="0" snapToObjects="1">
      <p:cViewPr varScale="1">
        <p:scale>
          <a:sx n="87" d="100"/>
          <a:sy n="87" d="100"/>
        </p:scale>
        <p:origin x="2288" y="192"/>
      </p:cViewPr>
      <p:guideLst>
        <p:guide orient="horz" pos="2160"/>
        <p:guide pos="3840"/>
      </p:guideLst>
    </p:cSldViewPr>
  </p:slideViewPr>
  <p:notesTextViewPr>
    <p:cViewPr>
      <p:scale>
        <a:sx n="1" d="1"/>
        <a:sy n="1" d="1"/>
      </p:scale>
      <p:origin x="0" y="0"/>
    </p:cViewPr>
  </p:notesTextViewPr>
  <p:sorterViewPr>
    <p:cViewPr varScale="1">
      <p:scale>
        <a:sx n="1" d="1"/>
        <a:sy n="1" d="1"/>
      </p:scale>
      <p:origin x="0" y="-403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illenniuminstitute:Dropbox:Work%20Related:TEMP:Draft%204:Data:Big%20Tabl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illenniuminstitute:Dropbox:Work%20Related:TEMP:Draft%204:Data:Big%20Tabl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millenniuminstitute:Dropbox:Work%20Related:TEMP:Draft%204:Data:Big%20Tabl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millenniuminstitute:Dropbox:Work%20Related:TEMP:Draft%204:Data:Big%20Tab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'Fig_$2010'!$CR$22</c:f>
              <c:strCache>
                <c:ptCount val="1"/>
                <c:pt idx="0">
                  <c:v>2015</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'Fig_$2010'!$CQ$4:$CQ$9</c:f>
              <c:strCache>
                <c:ptCount val="6"/>
                <c:pt idx="0">
                  <c:v>Real GDP</c:v>
                </c:pt>
                <c:pt idx="1">
                  <c:v>Employment</c:v>
                </c:pt>
                <c:pt idx="2">
                  <c:v>% Poverty</c:v>
                </c:pt>
                <c:pt idx="3">
                  <c:v>Nutrition</c:v>
                </c:pt>
                <c:pt idx="4">
                  <c:v>Water stress</c:v>
                </c:pt>
                <c:pt idx="5">
                  <c:v>Footprint/ biocapacity</c:v>
                </c:pt>
              </c:strCache>
            </c:strRef>
          </c:cat>
          <c:val>
            <c:numRef>
              <c:f>'Fig_$2010'!$CR$4:$CR$9</c:f>
              <c:numCache>
                <c:formatCode>0</c:formatCode>
                <c:ptCount val="6"/>
                <c:pt idx="0">
                  <c:v>-0.33905022864188111</c:v>
                </c:pt>
                <c:pt idx="1">
                  <c:v>0.36942262549048621</c:v>
                </c:pt>
                <c:pt idx="2">
                  <c:v>0.31144141534791514</c:v>
                </c:pt>
                <c:pt idx="3">
                  <c:v>-1.7150712068908398</c:v>
                </c:pt>
                <c:pt idx="4">
                  <c:v>-4.4009789595321536</c:v>
                </c:pt>
                <c:pt idx="5">
                  <c:v>-4.9737072620921721</c:v>
                </c:pt>
              </c:numCache>
            </c:numRef>
          </c:val>
          <c:extLst>
            <c:ext xmlns:c16="http://schemas.microsoft.com/office/drawing/2014/chart" uri="{C3380CC4-5D6E-409C-BE32-E72D297353CC}">
              <c16:uniqueId val="{00000000-C1C5-4A07-8B36-D341954C26D4}"/>
            </c:ext>
          </c:extLst>
        </c:ser>
        <c:ser>
          <c:idx val="1"/>
          <c:order val="1"/>
          <c:tx>
            <c:strRef>
              <c:f>'Fig_$2010'!$CS$22</c:f>
              <c:strCache>
                <c:ptCount val="1"/>
                <c:pt idx="0">
                  <c:v>2030</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'Fig_$2010'!$CQ$4:$CQ$9</c:f>
              <c:strCache>
                <c:ptCount val="6"/>
                <c:pt idx="0">
                  <c:v>Real GDP</c:v>
                </c:pt>
                <c:pt idx="1">
                  <c:v>Employment</c:v>
                </c:pt>
                <c:pt idx="2">
                  <c:v>% Poverty</c:v>
                </c:pt>
                <c:pt idx="3">
                  <c:v>Nutrition</c:v>
                </c:pt>
                <c:pt idx="4">
                  <c:v>Water stress</c:v>
                </c:pt>
                <c:pt idx="5">
                  <c:v>Footprint/ biocapacity</c:v>
                </c:pt>
              </c:strCache>
            </c:strRef>
          </c:cat>
          <c:val>
            <c:numRef>
              <c:f>'Fig_$2010'!$CS$4:$CS$9</c:f>
              <c:numCache>
                <c:formatCode>0</c:formatCode>
                <c:ptCount val="6"/>
                <c:pt idx="0">
                  <c:v>1.4114072523219781</c:v>
                </c:pt>
                <c:pt idx="1">
                  <c:v>-0.70681670479773051</c:v>
                </c:pt>
                <c:pt idx="2">
                  <c:v>-1.269268309190807</c:v>
                </c:pt>
                <c:pt idx="3">
                  <c:v>-1.1521581437071835</c:v>
                </c:pt>
                <c:pt idx="4">
                  <c:v>-15.219111305433097</c:v>
                </c:pt>
                <c:pt idx="5">
                  <c:v>-12.81830582357914</c:v>
                </c:pt>
              </c:numCache>
            </c:numRef>
          </c:val>
          <c:extLst>
            <c:ext xmlns:c16="http://schemas.microsoft.com/office/drawing/2014/chart" uri="{C3380CC4-5D6E-409C-BE32-E72D297353CC}">
              <c16:uniqueId val="{00000001-C1C5-4A07-8B36-D341954C26D4}"/>
            </c:ext>
          </c:extLst>
        </c:ser>
        <c:ser>
          <c:idx val="2"/>
          <c:order val="2"/>
          <c:tx>
            <c:strRef>
              <c:f>'Fig_$2010'!$CT$22</c:f>
              <c:strCache>
                <c:ptCount val="1"/>
                <c:pt idx="0">
                  <c:v>2050</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'Fig_$2010'!$CQ$4:$CQ$9</c:f>
              <c:strCache>
                <c:ptCount val="6"/>
                <c:pt idx="0">
                  <c:v>Real GDP</c:v>
                </c:pt>
                <c:pt idx="1">
                  <c:v>Employment</c:v>
                </c:pt>
                <c:pt idx="2">
                  <c:v>% Poverty</c:v>
                </c:pt>
                <c:pt idx="3">
                  <c:v>Nutrition</c:v>
                </c:pt>
                <c:pt idx="4">
                  <c:v>Water stress</c:v>
                </c:pt>
                <c:pt idx="5">
                  <c:v>Footprint/ biocapacity</c:v>
                </c:pt>
              </c:strCache>
            </c:strRef>
          </c:cat>
          <c:val>
            <c:numRef>
              <c:f>'Fig_$2010'!$CT$4:$CT$9</c:f>
              <c:numCache>
                <c:formatCode>0</c:formatCode>
                <c:ptCount val="6"/>
                <c:pt idx="0">
                  <c:v>6.3267133201348136</c:v>
                </c:pt>
                <c:pt idx="1">
                  <c:v>0.49235265004763612</c:v>
                </c:pt>
                <c:pt idx="2">
                  <c:v>-6.0061421646821334</c:v>
                </c:pt>
                <c:pt idx="3">
                  <c:v>0.11898575315648004</c:v>
                </c:pt>
                <c:pt idx="4">
                  <c:v>-27.142402523400353</c:v>
                </c:pt>
                <c:pt idx="5">
                  <c:v>-37.770607881318533</c:v>
                </c:pt>
              </c:numCache>
            </c:numRef>
          </c:val>
          <c:extLst>
            <c:ext xmlns:c16="http://schemas.microsoft.com/office/drawing/2014/chart" uri="{C3380CC4-5D6E-409C-BE32-E72D297353CC}">
              <c16:uniqueId val="{00000002-C1C5-4A07-8B36-D341954C26D4}"/>
            </c:ext>
          </c:extLst>
        </c:ser>
        <c:dLbls>
          <c:showLegendKey val="0"/>
          <c:showVal val="1"/>
          <c:showCatName val="0"/>
          <c:showSerName val="0"/>
          <c:showPercent val="0"/>
          <c:showBubbleSize val="0"/>
        </c:dLbls>
        <c:gapWidth val="150"/>
        <c:axId val="132387584"/>
        <c:axId val="132389120"/>
      </c:barChart>
      <c:catAx>
        <c:axId val="132387584"/>
        <c:scaling>
          <c:orientation val="minMax"/>
        </c:scaling>
        <c:delete val="0"/>
        <c:axPos val="b"/>
        <c:numFmt formatCode="General" sourceLinked="1"/>
        <c:majorTickMark val="out"/>
        <c:minorTickMark val="none"/>
        <c:tickLblPos val="low"/>
        <c:txPr>
          <a:bodyPr/>
          <a:lstStyle/>
          <a:p>
            <a:pPr>
              <a:defRPr lang="en-US"/>
            </a:pPr>
            <a:endParaRPr lang="en-US"/>
          </a:p>
        </c:txPr>
        <c:crossAx val="132389120"/>
        <c:crosses val="autoZero"/>
        <c:auto val="1"/>
        <c:lblAlgn val="ctr"/>
        <c:lblOffset val="100"/>
        <c:noMultiLvlLbl val="0"/>
      </c:catAx>
      <c:valAx>
        <c:axId val="132389120"/>
        <c:scaling>
          <c:orientation val="minMax"/>
        </c:scaling>
        <c:delete val="0"/>
        <c:axPos val="l"/>
        <c:majorGridlines/>
        <c:numFmt formatCode="0" sourceLinked="1"/>
        <c:majorTickMark val="out"/>
        <c:minorTickMark val="none"/>
        <c:tickLblPos val="nextTo"/>
        <c:txPr>
          <a:bodyPr/>
          <a:lstStyle/>
          <a:p>
            <a:pPr>
              <a:defRPr lang="en-US"/>
            </a:pPr>
            <a:endParaRPr lang="en-US"/>
          </a:p>
        </c:txPr>
        <c:crossAx val="132387584"/>
        <c:crosses val="autoZero"/>
        <c:crossBetween val="between"/>
      </c:valAx>
    </c:plotArea>
    <c:legend>
      <c:legendPos val="b"/>
      <c:overlay val="0"/>
      <c:txPr>
        <a:bodyPr/>
        <a:lstStyle/>
        <a:p>
          <a:pPr>
            <a:defRPr lang="en-US"/>
          </a:pPr>
          <a:endParaRPr lang="en-US"/>
        </a:p>
      </c:txPr>
    </c:legend>
    <c:plotVisOnly val="1"/>
    <c:dispBlanksAs val="gap"/>
    <c:showDLblsOverMax val="0"/>
  </c:chart>
  <c:txPr>
    <a:bodyPr/>
    <a:lstStyle/>
    <a:p>
      <a:pPr>
        <a:defRPr sz="1200">
          <a:latin typeface="+mj-lt"/>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75089919315597"/>
          <c:y val="4.1239149183994156E-2"/>
          <c:w val="0.77500486050354844"/>
          <c:h val="0.67260127129534242"/>
        </c:manualLayout>
      </c:layout>
      <c:barChart>
        <c:barDir val="col"/>
        <c:grouping val="clustered"/>
        <c:varyColors val="0"/>
        <c:ser>
          <c:idx val="0"/>
          <c:order val="0"/>
          <c:tx>
            <c:strRef>
              <c:f>'Fig_$2010'!$CQ$47</c:f>
              <c:strCache>
                <c:ptCount val="1"/>
                <c:pt idx="0">
                  <c:v>Relative fish stock</c:v>
                </c:pt>
              </c:strCache>
            </c:strRef>
          </c:tx>
          <c:invertIfNegative val="0"/>
          <c:cat>
            <c:multiLvlStrRef>
              <c:f>'Fig_$2010'!$CR$45:$CY$46</c:f>
              <c:multiLvlStrCache>
                <c:ptCount val="8"/>
                <c:lvl>
                  <c:pt idx="0">
                    <c:v>1990</c:v>
                  </c:pt>
                  <c:pt idx="1">
                    <c:v>2010</c:v>
                  </c:pt>
                  <c:pt idx="2">
                    <c:v>2030</c:v>
                  </c:pt>
                  <c:pt idx="3">
                    <c:v>2050</c:v>
                  </c:pt>
                  <c:pt idx="4">
                    <c:v>1990</c:v>
                  </c:pt>
                  <c:pt idx="5">
                    <c:v>2010</c:v>
                  </c:pt>
                  <c:pt idx="6">
                    <c:v>2030</c:v>
                  </c:pt>
                  <c:pt idx="7">
                    <c:v>2050</c:v>
                  </c:pt>
                </c:lvl>
                <c:lvl>
                  <c:pt idx="0">
                    <c:v>BAU</c:v>
                  </c:pt>
                  <c:pt idx="4">
                    <c:v>G2</c:v>
                  </c:pt>
                </c:lvl>
              </c:multiLvlStrCache>
            </c:multiLvlStrRef>
          </c:cat>
          <c:val>
            <c:numRef>
              <c:f>'Fig_$2010'!$CR$47:$CY$47</c:f>
              <c:numCache>
                <c:formatCode>0.0</c:formatCode>
                <c:ptCount val="8"/>
                <c:pt idx="0">
                  <c:v>0.7958175053986638</c:v>
                </c:pt>
                <c:pt idx="1">
                  <c:v>0.60477388361340345</c:v>
                </c:pt>
                <c:pt idx="2">
                  <c:v>0.45620976610118091</c:v>
                </c:pt>
                <c:pt idx="3">
                  <c:v>0.34600265775414613</c:v>
                </c:pt>
                <c:pt idx="4">
                  <c:v>0.7958175053986638</c:v>
                </c:pt>
                <c:pt idx="5">
                  <c:v>0.60477388361340345</c:v>
                </c:pt>
                <c:pt idx="6">
                  <c:v>0.60024395815021203</c:v>
                </c:pt>
                <c:pt idx="7">
                  <c:v>0.712813420529263</c:v>
                </c:pt>
              </c:numCache>
            </c:numRef>
          </c:val>
          <c:extLst>
            <c:ext xmlns:c16="http://schemas.microsoft.com/office/drawing/2014/chart" uri="{C3380CC4-5D6E-409C-BE32-E72D297353CC}">
              <c16:uniqueId val="{00000000-7627-4994-B638-022AB4F8A8A5}"/>
            </c:ext>
          </c:extLst>
        </c:ser>
        <c:ser>
          <c:idx val="1"/>
          <c:order val="1"/>
          <c:tx>
            <c:strRef>
              <c:f>'Fig_$2010'!$CQ$48</c:f>
              <c:strCache>
                <c:ptCount val="1"/>
                <c:pt idx="0">
                  <c:v>Relative forest area</c:v>
                </c:pt>
              </c:strCache>
            </c:strRef>
          </c:tx>
          <c:invertIfNegative val="0"/>
          <c:cat>
            <c:multiLvlStrRef>
              <c:f>'Fig_$2010'!$CR$45:$CY$46</c:f>
              <c:multiLvlStrCache>
                <c:ptCount val="8"/>
                <c:lvl>
                  <c:pt idx="0">
                    <c:v>1990</c:v>
                  </c:pt>
                  <c:pt idx="1">
                    <c:v>2010</c:v>
                  </c:pt>
                  <c:pt idx="2">
                    <c:v>2030</c:v>
                  </c:pt>
                  <c:pt idx="3">
                    <c:v>2050</c:v>
                  </c:pt>
                  <c:pt idx="4">
                    <c:v>1990</c:v>
                  </c:pt>
                  <c:pt idx="5">
                    <c:v>2010</c:v>
                  </c:pt>
                  <c:pt idx="6">
                    <c:v>2030</c:v>
                  </c:pt>
                  <c:pt idx="7">
                    <c:v>2050</c:v>
                  </c:pt>
                </c:lvl>
                <c:lvl>
                  <c:pt idx="0">
                    <c:v>BAU</c:v>
                  </c:pt>
                  <c:pt idx="4">
                    <c:v>G2</c:v>
                  </c:pt>
                </c:lvl>
              </c:multiLvlStrCache>
            </c:multiLvlStrRef>
          </c:cat>
          <c:val>
            <c:numRef>
              <c:f>'Fig_$2010'!$CR$48:$CY$48</c:f>
              <c:numCache>
                <c:formatCode>0.0</c:formatCode>
                <c:ptCount val="8"/>
                <c:pt idx="0">
                  <c:v>0.98180962642689928</c:v>
                </c:pt>
                <c:pt idx="1">
                  <c:v>0.95056658353554779</c:v>
                </c:pt>
                <c:pt idx="2">
                  <c:v>0.92406367380244581</c:v>
                </c:pt>
                <c:pt idx="3">
                  <c:v>0.89317921598239503</c:v>
                </c:pt>
                <c:pt idx="4">
                  <c:v>0.98180963855421721</c:v>
                </c:pt>
                <c:pt idx="5">
                  <c:v>0.95056626506024056</c:v>
                </c:pt>
                <c:pt idx="6">
                  <c:v>0.99865060240963821</c:v>
                </c:pt>
                <c:pt idx="7">
                  <c:v>1.082653012048193</c:v>
                </c:pt>
              </c:numCache>
            </c:numRef>
          </c:val>
          <c:extLst>
            <c:ext xmlns:c16="http://schemas.microsoft.com/office/drawing/2014/chart" uri="{C3380CC4-5D6E-409C-BE32-E72D297353CC}">
              <c16:uniqueId val="{00000001-7627-4994-B638-022AB4F8A8A5}"/>
            </c:ext>
          </c:extLst>
        </c:ser>
        <c:ser>
          <c:idx val="2"/>
          <c:order val="2"/>
          <c:tx>
            <c:strRef>
              <c:f>'Fig_$2010'!$CQ$49</c:f>
              <c:strCache>
                <c:ptCount val="1"/>
                <c:pt idx="0">
                  <c:v>Relative oil reserves</c:v>
                </c:pt>
              </c:strCache>
            </c:strRef>
          </c:tx>
          <c:invertIfNegative val="0"/>
          <c:cat>
            <c:multiLvlStrRef>
              <c:f>'Fig_$2010'!$CR$45:$CY$46</c:f>
              <c:multiLvlStrCache>
                <c:ptCount val="8"/>
                <c:lvl>
                  <c:pt idx="0">
                    <c:v>1990</c:v>
                  </c:pt>
                  <c:pt idx="1">
                    <c:v>2010</c:v>
                  </c:pt>
                  <c:pt idx="2">
                    <c:v>2030</c:v>
                  </c:pt>
                  <c:pt idx="3">
                    <c:v>2050</c:v>
                  </c:pt>
                  <c:pt idx="4">
                    <c:v>1990</c:v>
                  </c:pt>
                  <c:pt idx="5">
                    <c:v>2010</c:v>
                  </c:pt>
                  <c:pt idx="6">
                    <c:v>2030</c:v>
                  </c:pt>
                  <c:pt idx="7">
                    <c:v>2050</c:v>
                  </c:pt>
                </c:lvl>
                <c:lvl>
                  <c:pt idx="0">
                    <c:v>BAU</c:v>
                  </c:pt>
                  <c:pt idx="4">
                    <c:v>G2</c:v>
                  </c:pt>
                </c:lvl>
              </c:multiLvlStrCache>
            </c:multiLvlStrRef>
          </c:cat>
          <c:val>
            <c:numRef>
              <c:f>'Fig_$2010'!$CR$49:$CY$49</c:f>
              <c:numCache>
                <c:formatCode>0.0</c:formatCode>
                <c:ptCount val="8"/>
                <c:pt idx="0">
                  <c:v>1.2186723684210534</c:v>
                </c:pt>
                <c:pt idx="1">
                  <c:v>1.2814948380566795</c:v>
                </c:pt>
                <c:pt idx="2">
                  <c:v>1.0568129554655874</c:v>
                </c:pt>
                <c:pt idx="3">
                  <c:v>0.74832424089068805</c:v>
                </c:pt>
                <c:pt idx="4">
                  <c:v>1.2186722672064778</c:v>
                </c:pt>
                <c:pt idx="5">
                  <c:v>1.2814948380566795</c:v>
                </c:pt>
                <c:pt idx="6">
                  <c:v>1.0983802631578949</c:v>
                </c:pt>
                <c:pt idx="7">
                  <c:v>0.89891204453441298</c:v>
                </c:pt>
              </c:numCache>
            </c:numRef>
          </c:val>
          <c:extLst>
            <c:ext xmlns:c16="http://schemas.microsoft.com/office/drawing/2014/chart" uri="{C3380CC4-5D6E-409C-BE32-E72D297353CC}">
              <c16:uniqueId val="{00000002-7627-4994-B638-022AB4F8A8A5}"/>
            </c:ext>
          </c:extLst>
        </c:ser>
        <c:dLbls>
          <c:showLegendKey val="0"/>
          <c:showVal val="0"/>
          <c:showCatName val="0"/>
          <c:showSerName val="0"/>
          <c:showPercent val="0"/>
          <c:showBubbleSize val="0"/>
        </c:dLbls>
        <c:gapWidth val="150"/>
        <c:axId val="132492672"/>
        <c:axId val="132506752"/>
      </c:barChart>
      <c:lineChart>
        <c:grouping val="standard"/>
        <c:varyColors val="0"/>
        <c:ser>
          <c:idx val="3"/>
          <c:order val="3"/>
          <c:tx>
            <c:strRef>
              <c:f>'Fig_$2010'!$CQ$50</c:f>
              <c:strCache>
                <c:ptCount val="1"/>
                <c:pt idx="0">
                  <c:v>GDP growth rate-BAU (right)</c:v>
                </c:pt>
              </c:strCache>
            </c:strRef>
          </c:tx>
          <c:spPr>
            <a:ln w="50800"/>
          </c:spPr>
          <c:marker>
            <c:symbol val="none"/>
          </c:marker>
          <c:cat>
            <c:numRef>
              <c:f>'Fig_$2010'!$CR$46:$CY$46</c:f>
              <c:numCache>
                <c:formatCode>0</c:formatCode>
                <c:ptCount val="8"/>
                <c:pt idx="0" formatCode="General">
                  <c:v>1990</c:v>
                </c:pt>
                <c:pt idx="1">
                  <c:v>2010</c:v>
                </c:pt>
                <c:pt idx="2" formatCode="General">
                  <c:v>2030</c:v>
                </c:pt>
                <c:pt idx="3">
                  <c:v>2050</c:v>
                </c:pt>
                <c:pt idx="4" formatCode="General">
                  <c:v>1990</c:v>
                </c:pt>
                <c:pt idx="5">
                  <c:v>2010</c:v>
                </c:pt>
                <c:pt idx="6" formatCode="General">
                  <c:v>2030</c:v>
                </c:pt>
                <c:pt idx="7">
                  <c:v>2050</c:v>
                </c:pt>
              </c:numCache>
            </c:numRef>
          </c:cat>
          <c:val>
            <c:numRef>
              <c:f>'Fig_$2010'!$CR$50:$CY$50</c:f>
              <c:numCache>
                <c:formatCode>0.00%</c:formatCode>
                <c:ptCount val="8"/>
                <c:pt idx="0">
                  <c:v>2.9938049472483512E-2</c:v>
                </c:pt>
                <c:pt idx="1">
                  <c:v>2.8514965473491308E-2</c:v>
                </c:pt>
                <c:pt idx="2">
                  <c:v>1.9215499104747305E-2</c:v>
                </c:pt>
                <c:pt idx="3">
                  <c:v>1.5995585619676306E-2</c:v>
                </c:pt>
              </c:numCache>
            </c:numRef>
          </c:val>
          <c:smooth val="0"/>
          <c:extLst>
            <c:ext xmlns:c16="http://schemas.microsoft.com/office/drawing/2014/chart" uri="{C3380CC4-5D6E-409C-BE32-E72D297353CC}">
              <c16:uniqueId val="{00000003-7627-4994-B638-022AB4F8A8A5}"/>
            </c:ext>
          </c:extLst>
        </c:ser>
        <c:ser>
          <c:idx val="4"/>
          <c:order val="4"/>
          <c:tx>
            <c:strRef>
              <c:f>'Fig_$2010'!$CQ$51</c:f>
              <c:strCache>
                <c:ptCount val="1"/>
                <c:pt idx="0">
                  <c:v>GDP growth rate-G2 (right)</c:v>
                </c:pt>
              </c:strCache>
            </c:strRef>
          </c:tx>
          <c:spPr>
            <a:ln w="50800"/>
          </c:spPr>
          <c:marker>
            <c:symbol val="none"/>
          </c:marker>
          <c:cat>
            <c:numRef>
              <c:f>'Fig_$2010'!$CR$46:$CY$46</c:f>
              <c:numCache>
                <c:formatCode>0</c:formatCode>
                <c:ptCount val="8"/>
                <c:pt idx="0" formatCode="General">
                  <c:v>1990</c:v>
                </c:pt>
                <c:pt idx="1">
                  <c:v>2010</c:v>
                </c:pt>
                <c:pt idx="2" formatCode="General">
                  <c:v>2030</c:v>
                </c:pt>
                <c:pt idx="3">
                  <c:v>2050</c:v>
                </c:pt>
                <c:pt idx="4" formatCode="General">
                  <c:v>1990</c:v>
                </c:pt>
                <c:pt idx="5">
                  <c:v>2010</c:v>
                </c:pt>
                <c:pt idx="6" formatCode="General">
                  <c:v>2030</c:v>
                </c:pt>
                <c:pt idx="7">
                  <c:v>2050</c:v>
                </c:pt>
              </c:numCache>
            </c:numRef>
          </c:cat>
          <c:val>
            <c:numRef>
              <c:f>'Fig_$2010'!$CR$51:$CY$51</c:f>
              <c:numCache>
                <c:formatCode>General</c:formatCode>
                <c:ptCount val="8"/>
                <c:pt idx="4" formatCode="0.00%">
                  <c:v>2.9938049472483512E-2</c:v>
                </c:pt>
                <c:pt idx="5" formatCode="0.00%">
                  <c:v>2.8514965473491308E-2</c:v>
                </c:pt>
                <c:pt idx="6" formatCode="0.00%">
                  <c:v>2.6619785488294617E-2</c:v>
                </c:pt>
                <c:pt idx="7" formatCode="0.00%">
                  <c:v>2.41149268766256E-2</c:v>
                </c:pt>
              </c:numCache>
            </c:numRef>
          </c:val>
          <c:smooth val="0"/>
          <c:extLst>
            <c:ext xmlns:c16="http://schemas.microsoft.com/office/drawing/2014/chart" uri="{C3380CC4-5D6E-409C-BE32-E72D297353CC}">
              <c16:uniqueId val="{00000004-7627-4994-B638-022AB4F8A8A5}"/>
            </c:ext>
          </c:extLst>
        </c:ser>
        <c:dLbls>
          <c:showLegendKey val="0"/>
          <c:showVal val="0"/>
          <c:showCatName val="0"/>
          <c:showSerName val="0"/>
          <c:showPercent val="0"/>
          <c:showBubbleSize val="0"/>
        </c:dLbls>
        <c:marker val="1"/>
        <c:smooth val="0"/>
        <c:axId val="132510848"/>
        <c:axId val="132508672"/>
      </c:lineChart>
      <c:catAx>
        <c:axId val="132492672"/>
        <c:scaling>
          <c:orientation val="minMax"/>
        </c:scaling>
        <c:delete val="0"/>
        <c:axPos val="b"/>
        <c:numFmt formatCode="General" sourceLinked="1"/>
        <c:majorTickMark val="none"/>
        <c:minorTickMark val="none"/>
        <c:tickLblPos val="nextTo"/>
        <c:txPr>
          <a:bodyPr/>
          <a:lstStyle/>
          <a:p>
            <a:pPr>
              <a:defRPr lang="en-US"/>
            </a:pPr>
            <a:endParaRPr lang="en-US"/>
          </a:p>
        </c:txPr>
        <c:crossAx val="132506752"/>
        <c:crosses val="autoZero"/>
        <c:auto val="1"/>
        <c:lblAlgn val="ctr"/>
        <c:lblOffset val="0"/>
        <c:tickLblSkip val="1"/>
        <c:tickMarkSkip val="1"/>
        <c:noMultiLvlLbl val="1"/>
      </c:catAx>
      <c:valAx>
        <c:axId val="132506752"/>
        <c:scaling>
          <c:orientation val="minMax"/>
        </c:scaling>
        <c:delete val="0"/>
        <c:axPos val="l"/>
        <c:majorGridlines>
          <c:spPr>
            <a:ln>
              <a:prstDash val="sysDot"/>
            </a:ln>
          </c:spPr>
        </c:majorGridlines>
        <c:title>
          <c:tx>
            <c:rich>
              <a:bodyPr/>
              <a:lstStyle/>
              <a:p>
                <a:pPr>
                  <a:defRPr lang="en-US"/>
                </a:pPr>
                <a:r>
                  <a:rPr lang="en-US"/>
                  <a:t>Natural resources, relative  to 1970</a:t>
                </a:r>
              </a:p>
            </c:rich>
          </c:tx>
          <c:layout>
            <c:manualLayout>
              <c:xMode val="edge"/>
              <c:yMode val="edge"/>
              <c:x val="8.5616164196972242E-3"/>
              <c:y val="0.14792868060434305"/>
            </c:manualLayout>
          </c:layout>
          <c:overlay val="0"/>
        </c:title>
        <c:numFmt formatCode="0.0" sourceLinked="1"/>
        <c:majorTickMark val="out"/>
        <c:minorTickMark val="none"/>
        <c:tickLblPos val="nextTo"/>
        <c:txPr>
          <a:bodyPr/>
          <a:lstStyle/>
          <a:p>
            <a:pPr>
              <a:defRPr lang="en-US"/>
            </a:pPr>
            <a:endParaRPr lang="en-US"/>
          </a:p>
        </c:txPr>
        <c:crossAx val="132492672"/>
        <c:crosses val="autoZero"/>
        <c:crossBetween val="between"/>
      </c:valAx>
      <c:valAx>
        <c:axId val="132508672"/>
        <c:scaling>
          <c:orientation val="minMax"/>
        </c:scaling>
        <c:delete val="0"/>
        <c:axPos val="r"/>
        <c:title>
          <c:tx>
            <c:rich>
              <a:bodyPr/>
              <a:lstStyle/>
              <a:p>
                <a:pPr>
                  <a:defRPr lang="en-US"/>
                </a:pPr>
                <a:r>
                  <a:rPr lang="en-US"/>
                  <a:t>Annual GDP growth rate</a:t>
                </a:r>
              </a:p>
            </c:rich>
          </c:tx>
          <c:layout>
            <c:manualLayout>
              <c:xMode val="edge"/>
              <c:yMode val="edge"/>
              <c:x val="0.96147272611136281"/>
              <c:y val="0.15623995353742418"/>
            </c:manualLayout>
          </c:layout>
          <c:overlay val="0"/>
        </c:title>
        <c:numFmt formatCode="0.0%" sourceLinked="0"/>
        <c:majorTickMark val="out"/>
        <c:minorTickMark val="none"/>
        <c:tickLblPos val="nextTo"/>
        <c:txPr>
          <a:bodyPr/>
          <a:lstStyle/>
          <a:p>
            <a:pPr>
              <a:defRPr lang="en-US"/>
            </a:pPr>
            <a:endParaRPr lang="en-US"/>
          </a:p>
        </c:txPr>
        <c:crossAx val="132510848"/>
        <c:crosses val="max"/>
        <c:crossBetween val="between"/>
      </c:valAx>
      <c:catAx>
        <c:axId val="132510848"/>
        <c:scaling>
          <c:orientation val="minMax"/>
        </c:scaling>
        <c:delete val="1"/>
        <c:axPos val="b"/>
        <c:numFmt formatCode="General" sourceLinked="1"/>
        <c:majorTickMark val="out"/>
        <c:minorTickMark val="none"/>
        <c:tickLblPos val="none"/>
        <c:crossAx val="132508672"/>
        <c:crosses val="autoZero"/>
        <c:auto val="1"/>
        <c:lblAlgn val="ctr"/>
        <c:lblOffset val="100"/>
        <c:noMultiLvlLbl val="0"/>
      </c:catAx>
    </c:plotArea>
    <c:legend>
      <c:legendPos val="b"/>
      <c:layout>
        <c:manualLayout>
          <c:xMode val="edge"/>
          <c:yMode val="edge"/>
          <c:x val="5.9760422469831341E-2"/>
          <c:y val="0.86343368096067796"/>
          <c:w val="0.92457213741719102"/>
          <c:h val="0.12277578863065905"/>
        </c:manualLayout>
      </c:layout>
      <c:overlay val="0"/>
      <c:txPr>
        <a:bodyPr/>
        <a:lstStyle/>
        <a:p>
          <a:pPr>
            <a:defRPr lang="en-US"/>
          </a:pPr>
          <a:endParaRPr lang="en-US"/>
        </a:p>
      </c:txPr>
    </c:legend>
    <c:plotVisOnly val="1"/>
    <c:dispBlanksAs val="gap"/>
    <c:showDLblsOverMax val="0"/>
  </c:chart>
  <c:spPr>
    <a:ln>
      <a:noFill/>
    </a:ln>
  </c:spPr>
  <c:txPr>
    <a:bodyPr/>
    <a:lstStyle/>
    <a:p>
      <a:pPr>
        <a:defRPr sz="1200">
          <a:latin typeface="+mj-lt"/>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3225675448430103E-2"/>
          <c:y val="3.4920643649704701E-2"/>
          <c:w val="0.81881639639996173"/>
          <c:h val="0.86517456947245797"/>
        </c:manualLayout>
      </c:layout>
      <c:barChart>
        <c:barDir val="col"/>
        <c:grouping val="clustered"/>
        <c:varyColors val="0"/>
        <c:ser>
          <c:idx val="1"/>
          <c:order val="0"/>
          <c:tx>
            <c:strRef>
              <c:f>'Fig_$2010'!$CQ$667</c:f>
              <c:strCache>
                <c:ptCount val="1"/>
                <c:pt idx="0">
                  <c:v>BAU1</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'Fig_$2010'!$CR$666:$CT$666</c:f>
              <c:numCache>
                <c:formatCode>General</c:formatCode>
                <c:ptCount val="3"/>
                <c:pt idx="0">
                  <c:v>2015</c:v>
                </c:pt>
                <c:pt idx="1">
                  <c:v>2030</c:v>
                </c:pt>
                <c:pt idx="2">
                  <c:v>2050</c:v>
                </c:pt>
              </c:numCache>
            </c:numRef>
          </c:cat>
          <c:val>
            <c:numRef>
              <c:f>'Fig_$2010'!$CR$667:$CT$667</c:f>
              <c:numCache>
                <c:formatCode>0%</c:formatCode>
                <c:ptCount val="3"/>
                <c:pt idx="0">
                  <c:v>1.2258214140256997E-2</c:v>
                </c:pt>
                <c:pt idx="1">
                  <c:v>4.4918676331370914E-2</c:v>
                </c:pt>
                <c:pt idx="2">
                  <c:v>8.0997700477051196E-2</c:v>
                </c:pt>
              </c:numCache>
            </c:numRef>
          </c:val>
          <c:extLst>
            <c:ext xmlns:c16="http://schemas.microsoft.com/office/drawing/2014/chart" uri="{C3380CC4-5D6E-409C-BE32-E72D297353CC}">
              <c16:uniqueId val="{00000000-FD26-44CC-AB3A-144A1069028C}"/>
            </c:ext>
          </c:extLst>
        </c:ser>
        <c:ser>
          <c:idx val="2"/>
          <c:order val="1"/>
          <c:tx>
            <c:strRef>
              <c:f>'Fig_$2010'!$CQ$668</c:f>
              <c:strCache>
                <c:ptCount val="1"/>
                <c:pt idx="0">
                  <c:v>BAU2</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'Fig_$2010'!$CR$666:$CT$666</c:f>
              <c:numCache>
                <c:formatCode>General</c:formatCode>
                <c:ptCount val="3"/>
                <c:pt idx="0">
                  <c:v>2015</c:v>
                </c:pt>
                <c:pt idx="1">
                  <c:v>2030</c:v>
                </c:pt>
                <c:pt idx="2">
                  <c:v>2050</c:v>
                </c:pt>
              </c:numCache>
            </c:numRef>
          </c:cat>
          <c:val>
            <c:numRef>
              <c:f>'Fig_$2010'!$CR$668:$CT$668</c:f>
              <c:numCache>
                <c:formatCode>0%</c:formatCode>
                <c:ptCount val="3"/>
                <c:pt idx="0">
                  <c:v>2.0996163899240597E-2</c:v>
                </c:pt>
                <c:pt idx="1">
                  <c:v>7.2244234426014603E-2</c:v>
                </c:pt>
                <c:pt idx="2">
                  <c:v>0.120885159683866</c:v>
                </c:pt>
              </c:numCache>
            </c:numRef>
          </c:val>
          <c:extLst>
            <c:ext xmlns:c16="http://schemas.microsoft.com/office/drawing/2014/chart" uri="{C3380CC4-5D6E-409C-BE32-E72D297353CC}">
              <c16:uniqueId val="{00000001-FD26-44CC-AB3A-144A1069028C}"/>
            </c:ext>
          </c:extLst>
        </c:ser>
        <c:ser>
          <c:idx val="3"/>
          <c:order val="2"/>
          <c:tx>
            <c:strRef>
              <c:f>'Fig_$2010'!$CQ$669</c:f>
              <c:strCache>
                <c:ptCount val="1"/>
                <c:pt idx="0">
                  <c:v>G1</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'Fig_$2010'!$CR$666:$CT$666</c:f>
              <c:numCache>
                <c:formatCode>General</c:formatCode>
                <c:ptCount val="3"/>
                <c:pt idx="0">
                  <c:v>2015</c:v>
                </c:pt>
                <c:pt idx="1">
                  <c:v>2030</c:v>
                </c:pt>
                <c:pt idx="2">
                  <c:v>2050</c:v>
                </c:pt>
              </c:numCache>
            </c:numRef>
          </c:cat>
          <c:val>
            <c:numRef>
              <c:f>'Fig_$2010'!$CR$669:$CT$669</c:f>
              <c:numCache>
                <c:formatCode>0%</c:formatCode>
                <c:ptCount val="3"/>
                <c:pt idx="0">
                  <c:v>-2.7400345071196618E-2</c:v>
                </c:pt>
                <c:pt idx="1">
                  <c:v>-0.12734633931245706</c:v>
                </c:pt>
                <c:pt idx="2">
                  <c:v>-0.39726257295534623</c:v>
                </c:pt>
              </c:numCache>
            </c:numRef>
          </c:val>
          <c:extLst>
            <c:ext xmlns:c16="http://schemas.microsoft.com/office/drawing/2014/chart" uri="{C3380CC4-5D6E-409C-BE32-E72D297353CC}">
              <c16:uniqueId val="{00000002-FD26-44CC-AB3A-144A1069028C}"/>
            </c:ext>
          </c:extLst>
        </c:ser>
        <c:ser>
          <c:idx val="4"/>
          <c:order val="3"/>
          <c:tx>
            <c:strRef>
              <c:f>'Fig_$2010'!$CQ$670</c:f>
              <c:strCache>
                <c:ptCount val="1"/>
                <c:pt idx="0">
                  <c:v>G2</c:v>
                </c:pt>
              </c:strCache>
            </c:strRef>
          </c:tx>
          <c:invertIfNegative val="0"/>
          <c:dLbls>
            <c:spPr>
              <a:noFill/>
              <a:ln>
                <a:noFill/>
              </a:ln>
              <a:effectLst/>
            </c:spPr>
            <c:txPr>
              <a:bodyPr/>
              <a:lstStyle/>
              <a:p>
                <a:pPr>
                  <a:defRPr lang="en-US"/>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'Fig_$2010'!$CR$666:$CT$666</c:f>
              <c:numCache>
                <c:formatCode>General</c:formatCode>
                <c:ptCount val="3"/>
                <c:pt idx="0">
                  <c:v>2015</c:v>
                </c:pt>
                <c:pt idx="1">
                  <c:v>2030</c:v>
                </c:pt>
                <c:pt idx="2">
                  <c:v>2050</c:v>
                </c:pt>
              </c:numCache>
            </c:numRef>
          </c:cat>
          <c:val>
            <c:numRef>
              <c:f>'Fig_$2010'!$CR$670:$CT$670</c:f>
              <c:numCache>
                <c:formatCode>0%</c:formatCode>
                <c:ptCount val="3"/>
                <c:pt idx="0">
                  <c:v>-6.450866805528252E-2</c:v>
                </c:pt>
                <c:pt idx="1">
                  <c:v>-0.266136420947722</c:v>
                </c:pt>
                <c:pt idx="2">
                  <c:v>-0.59662017675171197</c:v>
                </c:pt>
              </c:numCache>
            </c:numRef>
          </c:val>
          <c:extLst>
            <c:ext xmlns:c16="http://schemas.microsoft.com/office/drawing/2014/chart" uri="{C3380CC4-5D6E-409C-BE32-E72D297353CC}">
              <c16:uniqueId val="{00000003-FD26-44CC-AB3A-144A1069028C}"/>
            </c:ext>
          </c:extLst>
        </c:ser>
        <c:dLbls>
          <c:showLegendKey val="0"/>
          <c:showVal val="1"/>
          <c:showCatName val="0"/>
          <c:showSerName val="0"/>
          <c:showPercent val="0"/>
          <c:showBubbleSize val="0"/>
        </c:dLbls>
        <c:gapWidth val="150"/>
        <c:axId val="132616960"/>
        <c:axId val="132618496"/>
      </c:barChart>
      <c:catAx>
        <c:axId val="132616960"/>
        <c:scaling>
          <c:orientation val="minMax"/>
        </c:scaling>
        <c:delete val="0"/>
        <c:axPos val="b"/>
        <c:numFmt formatCode="General" sourceLinked="1"/>
        <c:majorTickMark val="out"/>
        <c:minorTickMark val="none"/>
        <c:tickLblPos val="low"/>
        <c:txPr>
          <a:bodyPr/>
          <a:lstStyle/>
          <a:p>
            <a:pPr>
              <a:defRPr lang="en-US"/>
            </a:pPr>
            <a:endParaRPr lang="en-US"/>
          </a:p>
        </c:txPr>
        <c:crossAx val="132618496"/>
        <c:crosses val="autoZero"/>
        <c:auto val="1"/>
        <c:lblAlgn val="ctr"/>
        <c:lblOffset val="0"/>
        <c:tickLblSkip val="1"/>
        <c:tickMarkSkip val="1"/>
        <c:noMultiLvlLbl val="0"/>
      </c:catAx>
      <c:valAx>
        <c:axId val="132618496"/>
        <c:scaling>
          <c:orientation val="minMax"/>
        </c:scaling>
        <c:delete val="0"/>
        <c:axPos val="l"/>
        <c:majorGridlines>
          <c:spPr>
            <a:ln>
              <a:prstDash val="sysDot"/>
            </a:ln>
          </c:spPr>
        </c:majorGridlines>
        <c:numFmt formatCode="0%" sourceLinked="1"/>
        <c:majorTickMark val="out"/>
        <c:minorTickMark val="none"/>
        <c:tickLblPos val="nextTo"/>
        <c:txPr>
          <a:bodyPr/>
          <a:lstStyle/>
          <a:p>
            <a:pPr>
              <a:defRPr lang="en-US"/>
            </a:pPr>
            <a:endParaRPr lang="en-US"/>
          </a:p>
        </c:txPr>
        <c:crossAx val="132616960"/>
        <c:crosses val="autoZero"/>
        <c:crossBetween val="between"/>
      </c:valAx>
    </c:plotArea>
    <c:legend>
      <c:legendPos val="r"/>
      <c:overlay val="0"/>
      <c:txPr>
        <a:bodyPr/>
        <a:lstStyle/>
        <a:p>
          <a:pPr>
            <a:defRPr lang="en-US"/>
          </a:pPr>
          <a:endParaRPr lang="en-US"/>
        </a:p>
      </c:txPr>
    </c:legend>
    <c:plotVisOnly val="1"/>
    <c:dispBlanksAs val="gap"/>
    <c:showDLblsOverMax val="0"/>
  </c:chart>
  <c:spPr>
    <a:ln>
      <a:noFill/>
    </a:ln>
  </c:spPr>
  <c:txPr>
    <a:bodyPr/>
    <a:lstStyle/>
    <a:p>
      <a:pPr>
        <a:defRPr sz="1200">
          <a:latin typeface="+mj-lt"/>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areaChart>
        <c:grouping val="stacked"/>
        <c:varyColors val="0"/>
        <c:ser>
          <c:idx val="0"/>
          <c:order val="0"/>
          <c:tx>
            <c:strRef>
              <c:f>'Results3+Fig'!$CQ$440</c:f>
              <c:strCache>
                <c:ptCount val="1"/>
                <c:pt idx="0">
                  <c:v>coal production</c:v>
                </c:pt>
              </c:strCache>
            </c:strRef>
          </c:tx>
          <c:dLbls>
            <c:delete val="1"/>
          </c:dLbls>
          <c:cat>
            <c:numRef>
              <c:f>'Results3+Fig'!$CR$439:$EZ$439</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'Results3+Fig'!$CR$440:$EZ$440</c:f>
              <c:numCache>
                <c:formatCode>0.0</c:formatCode>
                <c:ptCount val="61"/>
                <c:pt idx="0">
                  <c:v>7.7384199999999996</c:v>
                </c:pt>
                <c:pt idx="1">
                  <c:v>7.52379</c:v>
                </c:pt>
                <c:pt idx="2">
                  <c:v>7.1405630000000002</c:v>
                </c:pt>
                <c:pt idx="3">
                  <c:v>6.7632640000000004</c:v>
                </c:pt>
                <c:pt idx="4">
                  <c:v>6.6391914999999999</c:v>
                </c:pt>
                <c:pt idx="5">
                  <c:v>6.5708015</c:v>
                </c:pt>
                <c:pt idx="6">
                  <c:v>6.3725404999999986</c:v>
                </c:pt>
                <c:pt idx="7">
                  <c:v>6.1416459999999997</c:v>
                </c:pt>
                <c:pt idx="8">
                  <c:v>5.9186544999999997</c:v>
                </c:pt>
                <c:pt idx="9">
                  <c:v>5.8161879999999879</c:v>
                </c:pt>
                <c:pt idx="10">
                  <c:v>5.6769099999999977</c:v>
                </c:pt>
                <c:pt idx="11">
                  <c:v>5.5910174999999995</c:v>
                </c:pt>
                <c:pt idx="12">
                  <c:v>5.5326715000000002</c:v>
                </c:pt>
                <c:pt idx="13">
                  <c:v>5.6426344999999891</c:v>
                </c:pt>
                <c:pt idx="14">
                  <c:v>5.8536089999999996</c:v>
                </c:pt>
                <c:pt idx="15">
                  <c:v>6.0204694999999999</c:v>
                </c:pt>
                <c:pt idx="16">
                  <c:v>6.1381509999999979</c:v>
                </c:pt>
                <c:pt idx="17">
                  <c:v>6.1759214999999976</c:v>
                </c:pt>
                <c:pt idx="18">
                  <c:v>6.195497999999998</c:v>
                </c:pt>
                <c:pt idx="19">
                  <c:v>6.1920924999999976</c:v>
                </c:pt>
                <c:pt idx="20">
                  <c:v>6.1580264999999956</c:v>
                </c:pt>
                <c:pt idx="21">
                  <c:v>6.1371259999999879</c:v>
                </c:pt>
                <c:pt idx="22">
                  <c:v>6.0442665</c:v>
                </c:pt>
                <c:pt idx="23">
                  <c:v>5.9544094999999997</c:v>
                </c:pt>
                <c:pt idx="24">
                  <c:v>5.8374224999999997</c:v>
                </c:pt>
                <c:pt idx="25">
                  <c:v>5.7040099999999976</c:v>
                </c:pt>
                <c:pt idx="26">
                  <c:v>5.5538509999999981</c:v>
                </c:pt>
                <c:pt idx="27">
                  <c:v>5.397782999999988</c:v>
                </c:pt>
                <c:pt idx="28">
                  <c:v>5.2419384999999998</c:v>
                </c:pt>
                <c:pt idx="29">
                  <c:v>5.0922229999999997</c:v>
                </c:pt>
                <c:pt idx="30">
                  <c:v>4.9230244999999986</c:v>
                </c:pt>
                <c:pt idx="31">
                  <c:v>4.7454390000000002</c:v>
                </c:pt>
                <c:pt idx="32">
                  <c:v>4.562637999999998</c:v>
                </c:pt>
                <c:pt idx="33">
                  <c:v>4.3781074999999996</c:v>
                </c:pt>
                <c:pt idx="34">
                  <c:v>4.1897510000000002</c:v>
                </c:pt>
                <c:pt idx="35">
                  <c:v>3.9923682499999997</c:v>
                </c:pt>
                <c:pt idx="36">
                  <c:v>3.79281925</c:v>
                </c:pt>
                <c:pt idx="37">
                  <c:v>3.589153</c:v>
                </c:pt>
                <c:pt idx="38">
                  <c:v>3.3761604999999992</c:v>
                </c:pt>
                <c:pt idx="39">
                  <c:v>3.1590644999999991</c:v>
                </c:pt>
                <c:pt idx="40">
                  <c:v>2.928428499999999</c:v>
                </c:pt>
                <c:pt idx="41">
                  <c:v>2.7848937500000011</c:v>
                </c:pt>
                <c:pt idx="42">
                  <c:v>2.6511260000000001</c:v>
                </c:pt>
                <c:pt idx="43">
                  <c:v>2.5250407500000001</c:v>
                </c:pt>
                <c:pt idx="44">
                  <c:v>2.4094604999999989</c:v>
                </c:pt>
                <c:pt idx="45">
                  <c:v>2.3009779999999997</c:v>
                </c:pt>
                <c:pt idx="46">
                  <c:v>2.1977920000000002</c:v>
                </c:pt>
                <c:pt idx="47">
                  <c:v>2.0957431249999972</c:v>
                </c:pt>
                <c:pt idx="48">
                  <c:v>1.9896642499999986</c:v>
                </c:pt>
                <c:pt idx="49">
                  <c:v>1.8832291249999999</c:v>
                </c:pt>
                <c:pt idx="50">
                  <c:v>1.7763515000000001</c:v>
                </c:pt>
                <c:pt idx="51">
                  <c:v>1.6734256249999999</c:v>
                </c:pt>
                <c:pt idx="52">
                  <c:v>1.5567470000000001</c:v>
                </c:pt>
                <c:pt idx="53">
                  <c:v>1.4361372499999998</c:v>
                </c:pt>
                <c:pt idx="54">
                  <c:v>1.3242218749999999</c:v>
                </c:pt>
                <c:pt idx="55">
                  <c:v>1.2219103749999998</c:v>
                </c:pt>
                <c:pt idx="56">
                  <c:v>1.1275063749999998</c:v>
                </c:pt>
                <c:pt idx="57">
                  <c:v>1.0392916249999995</c:v>
                </c:pt>
                <c:pt idx="58">
                  <c:v>0.95630475000000004</c:v>
                </c:pt>
                <c:pt idx="59">
                  <c:v>0.87952293750000021</c:v>
                </c:pt>
                <c:pt idx="60">
                  <c:v>0.80827156250000021</c:v>
                </c:pt>
              </c:numCache>
            </c:numRef>
          </c:val>
          <c:extLst>
            <c:ext xmlns:c16="http://schemas.microsoft.com/office/drawing/2014/chart" uri="{C3380CC4-5D6E-409C-BE32-E72D297353CC}">
              <c16:uniqueId val="{00000000-66D2-46BC-A5FB-5C7ED4FF84F5}"/>
            </c:ext>
          </c:extLst>
        </c:ser>
        <c:ser>
          <c:idx val="1"/>
          <c:order val="1"/>
          <c:tx>
            <c:strRef>
              <c:f>'Results3+Fig'!$CQ$441</c:f>
              <c:strCache>
                <c:ptCount val="1"/>
                <c:pt idx="0">
                  <c:v>oil production</c:v>
                </c:pt>
              </c:strCache>
            </c:strRef>
          </c:tx>
          <c:dLbls>
            <c:delete val="1"/>
          </c:dLbls>
          <c:cat>
            <c:numRef>
              <c:f>'Results3+Fig'!$CR$439:$EZ$439</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'Results3+Fig'!$CR$441:$EZ$441</c:f>
              <c:numCache>
                <c:formatCode>0.0</c:formatCode>
                <c:ptCount val="61"/>
                <c:pt idx="0">
                  <c:v>2.788507500000001</c:v>
                </c:pt>
                <c:pt idx="1">
                  <c:v>2.80308</c:v>
                </c:pt>
                <c:pt idx="2">
                  <c:v>2.82931825</c:v>
                </c:pt>
                <c:pt idx="3">
                  <c:v>2.8501227500000001</c:v>
                </c:pt>
                <c:pt idx="4">
                  <c:v>2.88121925</c:v>
                </c:pt>
                <c:pt idx="5">
                  <c:v>2.9258894999999989</c:v>
                </c:pt>
                <c:pt idx="6">
                  <c:v>2.9545810000000001</c:v>
                </c:pt>
                <c:pt idx="7">
                  <c:v>2.965303</c:v>
                </c:pt>
                <c:pt idx="8">
                  <c:v>2.9650052499999999</c:v>
                </c:pt>
                <c:pt idx="9">
                  <c:v>2.9648352500000001</c:v>
                </c:pt>
                <c:pt idx="10">
                  <c:v>2.9721115</c:v>
                </c:pt>
                <c:pt idx="11">
                  <c:v>2.9883472500000008</c:v>
                </c:pt>
                <c:pt idx="12">
                  <c:v>3.0114959999999993</c:v>
                </c:pt>
                <c:pt idx="13">
                  <c:v>3.0510597499999998</c:v>
                </c:pt>
                <c:pt idx="14">
                  <c:v>3.109424750000001</c:v>
                </c:pt>
                <c:pt idx="15">
                  <c:v>3.1290407500000001</c:v>
                </c:pt>
                <c:pt idx="16">
                  <c:v>3.1189667500000002</c:v>
                </c:pt>
                <c:pt idx="17">
                  <c:v>3.1294710000000001</c:v>
                </c:pt>
                <c:pt idx="18">
                  <c:v>3.2304037500000002</c:v>
                </c:pt>
                <c:pt idx="19">
                  <c:v>3.34415225</c:v>
                </c:pt>
                <c:pt idx="20">
                  <c:v>3.4008717500000007</c:v>
                </c:pt>
                <c:pt idx="21">
                  <c:v>3.4053900000000001</c:v>
                </c:pt>
                <c:pt idx="22">
                  <c:v>3.3652562499999998</c:v>
                </c:pt>
                <c:pt idx="23">
                  <c:v>3.3054464999999893</c:v>
                </c:pt>
                <c:pt idx="24">
                  <c:v>3.2467185000000001</c:v>
                </c:pt>
                <c:pt idx="25">
                  <c:v>3.193971250000001</c:v>
                </c:pt>
                <c:pt idx="26">
                  <c:v>3.1470482500000001</c:v>
                </c:pt>
                <c:pt idx="27">
                  <c:v>3.1046532500000001</c:v>
                </c:pt>
                <c:pt idx="28">
                  <c:v>3.0642519999999998</c:v>
                </c:pt>
                <c:pt idx="29">
                  <c:v>3.0265344999999999</c:v>
                </c:pt>
                <c:pt idx="30">
                  <c:v>2.9926782499999987</c:v>
                </c:pt>
                <c:pt idx="31">
                  <c:v>2.9601415000000002</c:v>
                </c:pt>
                <c:pt idx="32">
                  <c:v>2.9272227500000008</c:v>
                </c:pt>
                <c:pt idx="33">
                  <c:v>2.8940099999999993</c:v>
                </c:pt>
                <c:pt idx="34">
                  <c:v>2.8595857499999999</c:v>
                </c:pt>
                <c:pt idx="35">
                  <c:v>2.824015999999999</c:v>
                </c:pt>
                <c:pt idx="36">
                  <c:v>2.7947442500000008</c:v>
                </c:pt>
                <c:pt idx="37">
                  <c:v>2.7751804999999998</c:v>
                </c:pt>
                <c:pt idx="38">
                  <c:v>2.7593795000000001</c:v>
                </c:pt>
                <c:pt idx="39">
                  <c:v>2.7420562500000001</c:v>
                </c:pt>
                <c:pt idx="40">
                  <c:v>2.7210342500000015</c:v>
                </c:pt>
                <c:pt idx="41">
                  <c:v>2.69528525</c:v>
                </c:pt>
                <c:pt idx="42">
                  <c:v>2.6663867500000009</c:v>
                </c:pt>
                <c:pt idx="43">
                  <c:v>2.63560075</c:v>
                </c:pt>
                <c:pt idx="44">
                  <c:v>2.6009827500000009</c:v>
                </c:pt>
                <c:pt idx="45">
                  <c:v>2.562201</c:v>
                </c:pt>
                <c:pt idx="46">
                  <c:v>2.5233585000000001</c:v>
                </c:pt>
                <c:pt idx="47">
                  <c:v>2.4850947500000009</c:v>
                </c:pt>
                <c:pt idx="48">
                  <c:v>2.44526025</c:v>
                </c:pt>
                <c:pt idx="49">
                  <c:v>2.4031757500000008</c:v>
                </c:pt>
                <c:pt idx="50">
                  <c:v>2.3584269999999989</c:v>
                </c:pt>
                <c:pt idx="51">
                  <c:v>2.3127882499999997</c:v>
                </c:pt>
                <c:pt idx="52">
                  <c:v>2.2666162500000002</c:v>
                </c:pt>
                <c:pt idx="53">
                  <c:v>2.2189107500000009</c:v>
                </c:pt>
                <c:pt idx="54">
                  <c:v>2.1695220000000002</c:v>
                </c:pt>
                <c:pt idx="55">
                  <c:v>2.118204</c:v>
                </c:pt>
                <c:pt idx="56">
                  <c:v>2.0657122500000002</c:v>
                </c:pt>
                <c:pt idx="57">
                  <c:v>2.0124073749999991</c:v>
                </c:pt>
                <c:pt idx="58">
                  <c:v>1.9575617499999998</c:v>
                </c:pt>
                <c:pt idx="59">
                  <c:v>1.9002885000000005</c:v>
                </c:pt>
                <c:pt idx="60">
                  <c:v>1.8401069999999999</c:v>
                </c:pt>
              </c:numCache>
            </c:numRef>
          </c:val>
          <c:extLst>
            <c:ext xmlns:c16="http://schemas.microsoft.com/office/drawing/2014/chart" uri="{C3380CC4-5D6E-409C-BE32-E72D297353CC}">
              <c16:uniqueId val="{00000001-66D2-46BC-A5FB-5C7ED4FF84F5}"/>
            </c:ext>
          </c:extLst>
        </c:ser>
        <c:ser>
          <c:idx val="2"/>
          <c:order val="2"/>
          <c:tx>
            <c:strRef>
              <c:f>'Results3+Fig'!$CQ$442</c:f>
              <c:strCache>
                <c:ptCount val="1"/>
                <c:pt idx="0">
                  <c:v>gas production</c:v>
                </c:pt>
              </c:strCache>
            </c:strRef>
          </c:tx>
          <c:dLbls>
            <c:delete val="1"/>
          </c:dLbls>
          <c:cat>
            <c:numRef>
              <c:f>'Results3+Fig'!$CR$439:$EZ$439</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'Results3+Fig'!$CR$442:$EZ$442</c:f>
              <c:numCache>
                <c:formatCode>0.0</c:formatCode>
                <c:ptCount val="61"/>
                <c:pt idx="0">
                  <c:v>1.2453043749999995</c:v>
                </c:pt>
                <c:pt idx="1">
                  <c:v>1.248336125</c:v>
                </c:pt>
                <c:pt idx="2">
                  <c:v>1.2647377499999999</c:v>
                </c:pt>
                <c:pt idx="3">
                  <c:v>1.284262375</c:v>
                </c:pt>
                <c:pt idx="4">
                  <c:v>1.3382594999999999</c:v>
                </c:pt>
                <c:pt idx="5">
                  <c:v>1.3890162499999998</c:v>
                </c:pt>
                <c:pt idx="6">
                  <c:v>1.4126112499999994</c:v>
                </c:pt>
                <c:pt idx="7">
                  <c:v>1.4384812499999995</c:v>
                </c:pt>
                <c:pt idx="8">
                  <c:v>1.4482899999999999</c:v>
                </c:pt>
                <c:pt idx="9">
                  <c:v>1.4761173750000001</c:v>
                </c:pt>
                <c:pt idx="10">
                  <c:v>1.4957452499999995</c:v>
                </c:pt>
                <c:pt idx="11">
                  <c:v>1.5146948749999998</c:v>
                </c:pt>
                <c:pt idx="12">
                  <c:v>1.5348842499999995</c:v>
                </c:pt>
                <c:pt idx="13">
                  <c:v>1.581135875</c:v>
                </c:pt>
                <c:pt idx="14">
                  <c:v>1.6234252499999995</c:v>
                </c:pt>
                <c:pt idx="15">
                  <c:v>1.6346801250000005</c:v>
                </c:pt>
                <c:pt idx="16">
                  <c:v>1.6668455000000004</c:v>
                </c:pt>
                <c:pt idx="17">
                  <c:v>1.7434697499999994</c:v>
                </c:pt>
                <c:pt idx="18">
                  <c:v>1.8719371250000001</c:v>
                </c:pt>
                <c:pt idx="19">
                  <c:v>1.9937888750000001</c:v>
                </c:pt>
                <c:pt idx="20">
                  <c:v>2.0723438749999992</c:v>
                </c:pt>
                <c:pt idx="21">
                  <c:v>2.0956538749999991</c:v>
                </c:pt>
                <c:pt idx="22">
                  <c:v>2.0976762500000001</c:v>
                </c:pt>
                <c:pt idx="23">
                  <c:v>2.099995499999999</c:v>
                </c:pt>
                <c:pt idx="24">
                  <c:v>2.0989882500000001</c:v>
                </c:pt>
                <c:pt idx="25">
                  <c:v>2.1019929999999998</c:v>
                </c:pt>
                <c:pt idx="26">
                  <c:v>2.1165629999999993</c:v>
                </c:pt>
                <c:pt idx="27">
                  <c:v>2.13283625</c:v>
                </c:pt>
                <c:pt idx="28">
                  <c:v>2.1425517500000009</c:v>
                </c:pt>
                <c:pt idx="29">
                  <c:v>2.1544647500000007</c:v>
                </c:pt>
                <c:pt idx="30">
                  <c:v>2.1637707500000016</c:v>
                </c:pt>
                <c:pt idx="31">
                  <c:v>2.1778262500000007</c:v>
                </c:pt>
                <c:pt idx="32">
                  <c:v>2.190753</c:v>
                </c:pt>
                <c:pt idx="33">
                  <c:v>2.2021062500000008</c:v>
                </c:pt>
                <c:pt idx="34">
                  <c:v>2.2069392500000009</c:v>
                </c:pt>
                <c:pt idx="35">
                  <c:v>2.2068754999999993</c:v>
                </c:pt>
                <c:pt idx="36">
                  <c:v>2.2055697500000009</c:v>
                </c:pt>
                <c:pt idx="37">
                  <c:v>2.2026945000000002</c:v>
                </c:pt>
                <c:pt idx="38">
                  <c:v>2.1989477500000008</c:v>
                </c:pt>
                <c:pt idx="39">
                  <c:v>2.1952689999999992</c:v>
                </c:pt>
                <c:pt idx="40">
                  <c:v>2.1903002500000008</c:v>
                </c:pt>
                <c:pt idx="41">
                  <c:v>2.1866079999999997</c:v>
                </c:pt>
                <c:pt idx="42">
                  <c:v>2.1801562500000009</c:v>
                </c:pt>
                <c:pt idx="43">
                  <c:v>2.1707542500000008</c:v>
                </c:pt>
                <c:pt idx="44">
                  <c:v>2.1602192500000008</c:v>
                </c:pt>
                <c:pt idx="45">
                  <c:v>2.1492339999999999</c:v>
                </c:pt>
                <c:pt idx="46">
                  <c:v>2.13696675</c:v>
                </c:pt>
                <c:pt idx="47">
                  <c:v>2.1235317500000019</c:v>
                </c:pt>
                <c:pt idx="48">
                  <c:v>2.1088707500000008</c:v>
                </c:pt>
                <c:pt idx="49">
                  <c:v>2.0927641249999991</c:v>
                </c:pt>
                <c:pt idx="50">
                  <c:v>2.0750099999999989</c:v>
                </c:pt>
                <c:pt idx="51">
                  <c:v>2.0614567500000001</c:v>
                </c:pt>
                <c:pt idx="52">
                  <c:v>2.0468238749999998</c:v>
                </c:pt>
                <c:pt idx="53">
                  <c:v>2.03121675</c:v>
                </c:pt>
                <c:pt idx="54">
                  <c:v>2.0151319999999999</c:v>
                </c:pt>
                <c:pt idx="55">
                  <c:v>1.9983721250000008</c:v>
                </c:pt>
                <c:pt idx="56">
                  <c:v>1.9807751250000005</c:v>
                </c:pt>
                <c:pt idx="57">
                  <c:v>1.9622630000000001</c:v>
                </c:pt>
                <c:pt idx="58">
                  <c:v>1.9428061250000004</c:v>
                </c:pt>
                <c:pt idx="59">
                  <c:v>1.9225602499999999</c:v>
                </c:pt>
                <c:pt idx="60">
                  <c:v>1.901512375</c:v>
                </c:pt>
              </c:numCache>
            </c:numRef>
          </c:val>
          <c:extLst>
            <c:ext xmlns:c16="http://schemas.microsoft.com/office/drawing/2014/chart" uri="{C3380CC4-5D6E-409C-BE32-E72D297353CC}">
              <c16:uniqueId val="{00000002-66D2-46BC-A5FB-5C7ED4FF84F5}"/>
            </c:ext>
          </c:extLst>
        </c:ser>
        <c:ser>
          <c:idx val="3"/>
          <c:order val="3"/>
          <c:tx>
            <c:strRef>
              <c:f>'Results3+Fig'!$CQ$443</c:f>
              <c:strCache>
                <c:ptCount val="1"/>
                <c:pt idx="0">
                  <c:v>biofuel</c:v>
                </c:pt>
              </c:strCache>
            </c:strRef>
          </c:tx>
          <c:dLbls>
            <c:delete val="1"/>
          </c:dLbls>
          <c:cat>
            <c:numRef>
              <c:f>'Results3+Fig'!$CR$439:$EZ$439</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'Results3+Fig'!$CR$443:$EZ$443</c:f>
              <c:numCache>
                <c:formatCode>0.0</c:formatCode>
                <c:ptCount val="61"/>
                <c:pt idx="0">
                  <c:v>7.5661991075839999E-2</c:v>
                </c:pt>
                <c:pt idx="1">
                  <c:v>7.7830197719040026E-2</c:v>
                </c:pt>
                <c:pt idx="2">
                  <c:v>8.0024300062720058E-2</c:v>
                </c:pt>
                <c:pt idx="3">
                  <c:v>8.2243624120319964E-2</c:v>
                </c:pt>
                <c:pt idx="4">
                  <c:v>8.4488372899840028E-2</c:v>
                </c:pt>
                <c:pt idx="5">
                  <c:v>8.6758838732800062E-2</c:v>
                </c:pt>
                <c:pt idx="6">
                  <c:v>9.7061291724800006E-2</c:v>
                </c:pt>
                <c:pt idx="7">
                  <c:v>0.10752336584704</c:v>
                </c:pt>
                <c:pt idx="8">
                  <c:v>0.11814338831360002</c:v>
                </c:pt>
                <c:pt idx="9">
                  <c:v>0.12892191130624001</c:v>
                </c:pt>
                <c:pt idx="10">
                  <c:v>0.13986089994240006</c:v>
                </c:pt>
                <c:pt idx="11">
                  <c:v>0.15095913617408008</c:v>
                </c:pt>
                <c:pt idx="12">
                  <c:v>0.16221584857088006</c:v>
                </c:pt>
                <c:pt idx="13">
                  <c:v>0.17363027382272006</c:v>
                </c:pt>
                <c:pt idx="14">
                  <c:v>0.2748056931942402</c:v>
                </c:pt>
                <c:pt idx="15">
                  <c:v>0.37753189879808002</c:v>
                </c:pt>
                <c:pt idx="16">
                  <c:v>0.48179976339456021</c:v>
                </c:pt>
                <c:pt idx="17">
                  <c:v>0.58760357027840004</c:v>
                </c:pt>
                <c:pt idx="18">
                  <c:v>0.69492308361216004</c:v>
                </c:pt>
                <c:pt idx="19">
                  <c:v>0.80374583058432048</c:v>
                </c:pt>
                <c:pt idx="20">
                  <c:v>0.91405953327103995</c:v>
                </c:pt>
                <c:pt idx="21">
                  <c:v>1.0167326688563201</c:v>
                </c:pt>
                <c:pt idx="22">
                  <c:v>1.2510831361966084</c:v>
                </c:pt>
                <c:pt idx="23">
                  <c:v>1.4627143332372479</c:v>
                </c:pt>
                <c:pt idx="24">
                  <c:v>1.5915242453893101</c:v>
                </c:pt>
                <c:pt idx="25">
                  <c:v>1.6681802084147201</c:v>
                </c:pt>
                <c:pt idx="26">
                  <c:v>1.7230407775027199</c:v>
                </c:pt>
                <c:pt idx="27">
                  <c:v>1.7693069489971198</c:v>
                </c:pt>
                <c:pt idx="28">
                  <c:v>1.8113144394874878</c:v>
                </c:pt>
                <c:pt idx="29">
                  <c:v>1.850193545334784</c:v>
                </c:pt>
                <c:pt idx="30">
                  <c:v>1.8861115112652804</c:v>
                </c:pt>
                <c:pt idx="31">
                  <c:v>1.918973310578687</c:v>
                </c:pt>
                <c:pt idx="32">
                  <c:v>1.9486148206919685</c:v>
                </c:pt>
                <c:pt idx="33">
                  <c:v>1.9748864382607358</c:v>
                </c:pt>
                <c:pt idx="34">
                  <c:v>1.9976654156759031</c:v>
                </c:pt>
                <c:pt idx="35">
                  <c:v>2.0168278401024002</c:v>
                </c:pt>
                <c:pt idx="36">
                  <c:v>2.0322709592473589</c:v>
                </c:pt>
                <c:pt idx="37">
                  <c:v>2.0439470615183359</c:v>
                </c:pt>
                <c:pt idx="38">
                  <c:v>2.0518010263961588</c:v>
                </c:pt>
                <c:pt idx="39">
                  <c:v>2.0557849336627187</c:v>
                </c:pt>
                <c:pt idx="40">
                  <c:v>2.0558092908953589</c:v>
                </c:pt>
                <c:pt idx="41">
                  <c:v>2.12056040521728</c:v>
                </c:pt>
                <c:pt idx="42">
                  <c:v>2.1717882336051191</c:v>
                </c:pt>
                <c:pt idx="43">
                  <c:v>2.2234357265203211</c:v>
                </c:pt>
                <c:pt idx="44">
                  <c:v>2.2755752139161598</c:v>
                </c:pt>
                <c:pt idx="45">
                  <c:v>2.3281877906227209</c:v>
                </c:pt>
                <c:pt idx="46">
                  <c:v>2.3812436547993592</c:v>
                </c:pt>
                <c:pt idx="47">
                  <c:v>2.4347745124352</c:v>
                </c:pt>
                <c:pt idx="48">
                  <c:v>2.48879677456384</c:v>
                </c:pt>
                <c:pt idx="49">
                  <c:v>2.5433388202393608</c:v>
                </c:pt>
                <c:pt idx="50">
                  <c:v>2.5984120913919999</c:v>
                </c:pt>
                <c:pt idx="51">
                  <c:v>2.6540072334131182</c:v>
                </c:pt>
                <c:pt idx="52">
                  <c:v>2.7101355497881601</c:v>
                </c:pt>
                <c:pt idx="53">
                  <c:v>2.7667826742067199</c:v>
                </c:pt>
                <c:pt idx="54">
                  <c:v>2.8239696673177601</c:v>
                </c:pt>
                <c:pt idx="55">
                  <c:v>2.8797502295244781</c:v>
                </c:pt>
                <c:pt idx="56">
                  <c:v>2.9296300208947197</c:v>
                </c:pt>
                <c:pt idx="57">
                  <c:v>2.9750713060556797</c:v>
                </c:pt>
                <c:pt idx="58">
                  <c:v>3.0185236719206401</c:v>
                </c:pt>
                <c:pt idx="59">
                  <c:v>3.0612191920127998</c:v>
                </c:pt>
                <c:pt idx="60">
                  <c:v>3.1036065382400002</c:v>
                </c:pt>
              </c:numCache>
            </c:numRef>
          </c:val>
          <c:extLst>
            <c:ext xmlns:c16="http://schemas.microsoft.com/office/drawing/2014/chart" uri="{C3380CC4-5D6E-409C-BE32-E72D297353CC}">
              <c16:uniqueId val="{00000003-66D2-46BC-A5FB-5C7ED4FF84F5}"/>
            </c:ext>
          </c:extLst>
        </c:ser>
        <c:ser>
          <c:idx val="5"/>
          <c:order val="4"/>
          <c:tx>
            <c:strRef>
              <c:f>'Results3+Fig'!$CQ$454</c:f>
              <c:strCache>
                <c:ptCount val="1"/>
                <c:pt idx="0">
                  <c:v>thermal power</c:v>
                </c:pt>
              </c:strCache>
            </c:strRef>
          </c:tx>
          <c:dLbls>
            <c:delete val="1"/>
          </c:dLbls>
          <c:cat>
            <c:numRef>
              <c:f>'Results3+Fig'!$CR$439:$EZ$439</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'Results3+Fig'!$CR$454:$EZ$454</c:f>
              <c:numCache>
                <c:formatCode>0.0</c:formatCode>
                <c:ptCount val="61"/>
                <c:pt idx="0">
                  <c:v>3.6393369999999998</c:v>
                </c:pt>
                <c:pt idx="1">
                  <c:v>3.7352365000000001</c:v>
                </c:pt>
                <c:pt idx="2">
                  <c:v>3.8189107500000001</c:v>
                </c:pt>
                <c:pt idx="3">
                  <c:v>3.907669499999999</c:v>
                </c:pt>
                <c:pt idx="4">
                  <c:v>4.0098580000000004</c:v>
                </c:pt>
                <c:pt idx="5">
                  <c:v>4.1165584999999956</c:v>
                </c:pt>
                <c:pt idx="6">
                  <c:v>4.217432999999998</c:v>
                </c:pt>
                <c:pt idx="7">
                  <c:v>4.3213280000000003</c:v>
                </c:pt>
                <c:pt idx="8">
                  <c:v>4.4281439999999996</c:v>
                </c:pt>
                <c:pt idx="9">
                  <c:v>4.5473464999999997</c:v>
                </c:pt>
                <c:pt idx="10">
                  <c:v>4.670986999999986</c:v>
                </c:pt>
                <c:pt idx="11">
                  <c:v>4.7980795000000001</c:v>
                </c:pt>
                <c:pt idx="12">
                  <c:v>4.9147894999999986</c:v>
                </c:pt>
                <c:pt idx="13">
                  <c:v>5.0446549999999979</c:v>
                </c:pt>
                <c:pt idx="14">
                  <c:v>5.1857799999999976</c:v>
                </c:pt>
                <c:pt idx="15">
                  <c:v>5.3290299999999986</c:v>
                </c:pt>
                <c:pt idx="16">
                  <c:v>5.4716165000000014</c:v>
                </c:pt>
                <c:pt idx="17">
                  <c:v>5.608124999999986</c:v>
                </c:pt>
                <c:pt idx="18">
                  <c:v>5.7325104999999956</c:v>
                </c:pt>
                <c:pt idx="19">
                  <c:v>5.8570899999999879</c:v>
                </c:pt>
                <c:pt idx="20">
                  <c:v>5.2146410000000003</c:v>
                </c:pt>
                <c:pt idx="21">
                  <c:v>5.8777059999999981</c:v>
                </c:pt>
                <c:pt idx="22">
                  <c:v>5.8284089999999882</c:v>
                </c:pt>
                <c:pt idx="23">
                  <c:v>5.7871889999999979</c:v>
                </c:pt>
                <c:pt idx="24">
                  <c:v>5.7454080000000003</c:v>
                </c:pt>
                <c:pt idx="25">
                  <c:v>5.7023950000000001</c:v>
                </c:pt>
                <c:pt idx="26">
                  <c:v>5.6605459999999859</c:v>
                </c:pt>
                <c:pt idx="27">
                  <c:v>5.6204774999999891</c:v>
                </c:pt>
                <c:pt idx="28">
                  <c:v>5.5819210000000004</c:v>
                </c:pt>
                <c:pt idx="29">
                  <c:v>5.5442719999999985</c:v>
                </c:pt>
                <c:pt idx="30">
                  <c:v>5.5059064999999956</c:v>
                </c:pt>
                <c:pt idx="31">
                  <c:v>5.4740880000000001</c:v>
                </c:pt>
                <c:pt idx="32">
                  <c:v>5.4426360000000003</c:v>
                </c:pt>
                <c:pt idx="33">
                  <c:v>5.4120714999999997</c:v>
                </c:pt>
                <c:pt idx="34">
                  <c:v>5.3826149999999888</c:v>
                </c:pt>
                <c:pt idx="35">
                  <c:v>5.3515949999999979</c:v>
                </c:pt>
                <c:pt idx="36">
                  <c:v>5.3224734999999956</c:v>
                </c:pt>
                <c:pt idx="37">
                  <c:v>5.2930325000000007</c:v>
                </c:pt>
                <c:pt idx="38">
                  <c:v>5.2618274999999999</c:v>
                </c:pt>
                <c:pt idx="39">
                  <c:v>5.2291564999999975</c:v>
                </c:pt>
                <c:pt idx="40">
                  <c:v>5.1918924999999998</c:v>
                </c:pt>
                <c:pt idx="41">
                  <c:v>5.210979</c:v>
                </c:pt>
                <c:pt idx="42">
                  <c:v>5.2338979999999999</c:v>
                </c:pt>
                <c:pt idx="43">
                  <c:v>5.2605624999999998</c:v>
                </c:pt>
                <c:pt idx="44">
                  <c:v>5.2920829999999981</c:v>
                </c:pt>
                <c:pt idx="45">
                  <c:v>5.327196999999984</c:v>
                </c:pt>
                <c:pt idx="46">
                  <c:v>5.3657964999999956</c:v>
                </c:pt>
                <c:pt idx="47">
                  <c:v>5.4064399999999999</c:v>
                </c:pt>
                <c:pt idx="48">
                  <c:v>5.4470720000000004</c:v>
                </c:pt>
                <c:pt idx="49">
                  <c:v>5.4890770000000018</c:v>
                </c:pt>
                <c:pt idx="50">
                  <c:v>5.5322380000000004</c:v>
                </c:pt>
                <c:pt idx="51">
                  <c:v>5.5775664999999996</c:v>
                </c:pt>
                <c:pt idx="52">
                  <c:v>5.617758999999988</c:v>
                </c:pt>
                <c:pt idx="53">
                  <c:v>5.6570929999999979</c:v>
                </c:pt>
                <c:pt idx="54">
                  <c:v>5.7015890000000002</c:v>
                </c:pt>
                <c:pt idx="55">
                  <c:v>5.7520034999999998</c:v>
                </c:pt>
                <c:pt idx="56">
                  <c:v>5.8077024999999987</c:v>
                </c:pt>
                <c:pt idx="57">
                  <c:v>5.8680414999999986</c:v>
                </c:pt>
                <c:pt idx="58">
                  <c:v>5.9328114999999997</c:v>
                </c:pt>
                <c:pt idx="59">
                  <c:v>6.002974499999989</c:v>
                </c:pt>
                <c:pt idx="60">
                  <c:v>6.0790249999999997</c:v>
                </c:pt>
              </c:numCache>
            </c:numRef>
          </c:val>
          <c:extLst>
            <c:ext xmlns:c16="http://schemas.microsoft.com/office/drawing/2014/chart" uri="{C3380CC4-5D6E-409C-BE32-E72D297353CC}">
              <c16:uniqueId val="{00000004-66D2-46BC-A5FB-5C7ED4FF84F5}"/>
            </c:ext>
          </c:extLst>
        </c:ser>
        <c:ser>
          <c:idx val="4"/>
          <c:order val="5"/>
          <c:tx>
            <c:strRef>
              <c:f>'Results3+Fig'!$CQ$453</c:f>
              <c:strCache>
                <c:ptCount val="1"/>
                <c:pt idx="0">
                  <c:v>RE power</c:v>
                </c:pt>
              </c:strCache>
            </c:strRef>
          </c:tx>
          <c:dLbls>
            <c:delete val="1"/>
          </c:dLbls>
          <c:cat>
            <c:numRef>
              <c:f>'Results3+Fig'!$CR$439:$EZ$439</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'Results3+Fig'!$CR$453:$EZ$453</c:f>
              <c:numCache>
                <c:formatCode>0.0</c:formatCode>
                <c:ptCount val="61"/>
                <c:pt idx="0">
                  <c:v>0.97879350000000021</c:v>
                </c:pt>
                <c:pt idx="1">
                  <c:v>1.006122</c:v>
                </c:pt>
                <c:pt idx="2">
                  <c:v>1.0452598124999997</c:v>
                </c:pt>
                <c:pt idx="3">
                  <c:v>1.0702505000000004</c:v>
                </c:pt>
                <c:pt idx="4">
                  <c:v>1.096346375</c:v>
                </c:pt>
                <c:pt idx="5">
                  <c:v>1.1257759999999999</c:v>
                </c:pt>
                <c:pt idx="6">
                  <c:v>1.157095875</c:v>
                </c:pt>
                <c:pt idx="7">
                  <c:v>1.1893682499999998</c:v>
                </c:pt>
                <c:pt idx="8">
                  <c:v>1.224125125</c:v>
                </c:pt>
                <c:pt idx="9">
                  <c:v>1.2685966249999998</c:v>
                </c:pt>
                <c:pt idx="10">
                  <c:v>1.36821025</c:v>
                </c:pt>
                <c:pt idx="11">
                  <c:v>1.4604729999999999</c:v>
                </c:pt>
                <c:pt idx="12">
                  <c:v>1.5508881250000004</c:v>
                </c:pt>
                <c:pt idx="13">
                  <c:v>1.6438431250000001</c:v>
                </c:pt>
                <c:pt idx="14">
                  <c:v>1.7381575000000005</c:v>
                </c:pt>
                <c:pt idx="15">
                  <c:v>1.8327222499999998</c:v>
                </c:pt>
                <c:pt idx="16">
                  <c:v>1.927997</c:v>
                </c:pt>
                <c:pt idx="17">
                  <c:v>2.0243350000000002</c:v>
                </c:pt>
                <c:pt idx="18">
                  <c:v>2.1194529999999987</c:v>
                </c:pt>
                <c:pt idx="19">
                  <c:v>2.2154867500000002</c:v>
                </c:pt>
                <c:pt idx="20">
                  <c:v>2.8711437499999999</c:v>
                </c:pt>
                <c:pt idx="21">
                  <c:v>4.2262829999999996</c:v>
                </c:pt>
                <c:pt idx="22">
                  <c:v>4.1801317499999859</c:v>
                </c:pt>
                <c:pt idx="23">
                  <c:v>4.1157589999999979</c:v>
                </c:pt>
                <c:pt idx="24">
                  <c:v>4.0572660000000003</c:v>
                </c:pt>
                <c:pt idx="25">
                  <c:v>4.0013922500000003</c:v>
                </c:pt>
                <c:pt idx="26">
                  <c:v>3.980947</c:v>
                </c:pt>
                <c:pt idx="27">
                  <c:v>3.9991715000000001</c:v>
                </c:pt>
                <c:pt idx="28">
                  <c:v>4.0135412499999878</c:v>
                </c:pt>
                <c:pt idx="29">
                  <c:v>4.020149</c:v>
                </c:pt>
                <c:pt idx="30">
                  <c:v>4.0194704999999997</c:v>
                </c:pt>
                <c:pt idx="31">
                  <c:v>4.0764542499999878</c:v>
                </c:pt>
                <c:pt idx="32">
                  <c:v>4.1318857499999879</c:v>
                </c:pt>
                <c:pt idx="33">
                  <c:v>4.1631604999999956</c:v>
                </c:pt>
                <c:pt idx="34">
                  <c:v>4.187038999999988</c:v>
                </c:pt>
                <c:pt idx="35">
                  <c:v>4.2071559999999879</c:v>
                </c:pt>
                <c:pt idx="36">
                  <c:v>4.2193335000000003</c:v>
                </c:pt>
                <c:pt idx="37">
                  <c:v>4.2282595000000001</c:v>
                </c:pt>
                <c:pt idx="38">
                  <c:v>4.2343535000000001</c:v>
                </c:pt>
                <c:pt idx="39">
                  <c:v>4.2374364999999976</c:v>
                </c:pt>
                <c:pt idx="40">
                  <c:v>4.2218644999999997</c:v>
                </c:pt>
                <c:pt idx="41">
                  <c:v>4.2850780000000004</c:v>
                </c:pt>
                <c:pt idx="42">
                  <c:v>4.3472739999999996</c:v>
                </c:pt>
                <c:pt idx="43">
                  <c:v>4.4082455000000014</c:v>
                </c:pt>
                <c:pt idx="44">
                  <c:v>4.4680030000000004</c:v>
                </c:pt>
                <c:pt idx="45">
                  <c:v>4.5266000000000002</c:v>
                </c:pt>
                <c:pt idx="46">
                  <c:v>4.5841134999999946</c:v>
                </c:pt>
                <c:pt idx="47">
                  <c:v>4.6406289999999997</c:v>
                </c:pt>
                <c:pt idx="48">
                  <c:v>4.6962020000000004</c:v>
                </c:pt>
                <c:pt idx="49">
                  <c:v>4.7496369999999999</c:v>
                </c:pt>
                <c:pt idx="50">
                  <c:v>4.8021109999999858</c:v>
                </c:pt>
                <c:pt idx="51">
                  <c:v>4.8536514999999998</c:v>
                </c:pt>
                <c:pt idx="52">
                  <c:v>4.9042760000000003</c:v>
                </c:pt>
                <c:pt idx="53">
                  <c:v>4.9540849999999859</c:v>
                </c:pt>
                <c:pt idx="54">
                  <c:v>5.0031159999999879</c:v>
                </c:pt>
                <c:pt idx="55">
                  <c:v>5.0513574999999999</c:v>
                </c:pt>
                <c:pt idx="56">
                  <c:v>5.0987685000000003</c:v>
                </c:pt>
                <c:pt idx="57">
                  <c:v>5.1453534999999997</c:v>
                </c:pt>
                <c:pt idx="58">
                  <c:v>5.1911614999999998</c:v>
                </c:pt>
                <c:pt idx="59">
                  <c:v>5.2362495000000022</c:v>
                </c:pt>
                <c:pt idx="60">
                  <c:v>5.2806829999999998</c:v>
                </c:pt>
              </c:numCache>
            </c:numRef>
          </c:val>
          <c:extLst>
            <c:ext xmlns:c16="http://schemas.microsoft.com/office/drawing/2014/chart" uri="{C3380CC4-5D6E-409C-BE32-E72D297353CC}">
              <c16:uniqueId val="{00000005-66D2-46BC-A5FB-5C7ED4FF84F5}"/>
            </c:ext>
          </c:extLst>
        </c:ser>
        <c:ser>
          <c:idx val="8"/>
          <c:order val="6"/>
          <c:tx>
            <c:strRef>
              <c:f>'Results3+Fig'!$CQ$448</c:f>
              <c:strCache>
                <c:ptCount val="1"/>
                <c:pt idx="0">
                  <c:v>energy efficiency</c:v>
                </c:pt>
              </c:strCache>
            </c:strRef>
          </c:tx>
          <c:dLbls>
            <c:delete val="1"/>
          </c:dLbls>
          <c:cat>
            <c:numRef>
              <c:f>'Results3+Fig'!$CR$439:$EZ$439</c:f>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cat>
          <c:val>
            <c:numRef>
              <c:f>'Results3+Fig'!$CR$448:$EZ$448</c:f>
              <c:numCache>
                <c:formatCode>0.0</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4.3848999999999999E-2</c:v>
                </c:pt>
                <c:pt idx="25">
                  <c:v>0.12161100000000002</c:v>
                </c:pt>
                <c:pt idx="26">
                  <c:v>0.21596000000000007</c:v>
                </c:pt>
                <c:pt idx="27">
                  <c:v>0.31684100000000015</c:v>
                </c:pt>
                <c:pt idx="28">
                  <c:v>0.41800500000000002</c:v>
                </c:pt>
                <c:pt idx="29">
                  <c:v>0.51683999999999997</c:v>
                </c:pt>
                <c:pt idx="30">
                  <c:v>0.61608300000000005</c:v>
                </c:pt>
                <c:pt idx="31">
                  <c:v>0.74181699999999973</c:v>
                </c:pt>
                <c:pt idx="32">
                  <c:v>0.86857200000000001</c:v>
                </c:pt>
                <c:pt idx="33">
                  <c:v>0.98952699999999971</c:v>
                </c:pt>
                <c:pt idx="34">
                  <c:v>1.11188</c:v>
                </c:pt>
                <c:pt idx="35">
                  <c:v>1.2438999999999996</c:v>
                </c:pt>
                <c:pt idx="36">
                  <c:v>1.39097</c:v>
                </c:pt>
                <c:pt idx="37">
                  <c:v>1.5434899999999998</c:v>
                </c:pt>
                <c:pt idx="38">
                  <c:v>1.6961800000000005</c:v>
                </c:pt>
                <c:pt idx="39">
                  <c:v>1.8506400000000001</c:v>
                </c:pt>
                <c:pt idx="40">
                  <c:v>2.0219399999999998</c:v>
                </c:pt>
                <c:pt idx="41">
                  <c:v>2.195619999999999</c:v>
                </c:pt>
                <c:pt idx="42">
                  <c:v>2.3631199999999999</c:v>
                </c:pt>
                <c:pt idx="43">
                  <c:v>2.5181800000000001</c:v>
                </c:pt>
                <c:pt idx="44">
                  <c:v>2.6615500000000001</c:v>
                </c:pt>
                <c:pt idx="45">
                  <c:v>2.7949799999999998</c:v>
                </c:pt>
                <c:pt idx="46">
                  <c:v>2.9081000000000001</c:v>
                </c:pt>
                <c:pt idx="47">
                  <c:v>3.0160399999999972</c:v>
                </c:pt>
                <c:pt idx="48">
                  <c:v>3.122469999999999</c:v>
                </c:pt>
                <c:pt idx="49">
                  <c:v>3.23325</c:v>
                </c:pt>
                <c:pt idx="50">
                  <c:v>3.3439199999999998</c:v>
                </c:pt>
                <c:pt idx="51">
                  <c:v>3.4516499999999892</c:v>
                </c:pt>
                <c:pt idx="52">
                  <c:v>3.578419999999999</c:v>
                </c:pt>
                <c:pt idx="53">
                  <c:v>3.7545500000000001</c:v>
                </c:pt>
                <c:pt idx="54">
                  <c:v>3.9327899999999989</c:v>
                </c:pt>
                <c:pt idx="55">
                  <c:v>4.114569999999989</c:v>
                </c:pt>
                <c:pt idx="56">
                  <c:v>4.3016899999999998</c:v>
                </c:pt>
                <c:pt idx="57">
                  <c:v>4.4906100000000002</c:v>
                </c:pt>
                <c:pt idx="58">
                  <c:v>4.6805299999999956</c:v>
                </c:pt>
                <c:pt idx="59">
                  <c:v>4.8673399999999889</c:v>
                </c:pt>
                <c:pt idx="60">
                  <c:v>5.0525199999999879</c:v>
                </c:pt>
              </c:numCache>
            </c:numRef>
          </c:val>
          <c:extLst>
            <c:ext xmlns:c16="http://schemas.microsoft.com/office/drawing/2014/chart" uri="{C3380CC4-5D6E-409C-BE32-E72D297353CC}">
              <c16:uniqueId val="{00000006-66D2-46BC-A5FB-5C7ED4FF84F5}"/>
            </c:ext>
          </c:extLst>
        </c:ser>
        <c:dLbls>
          <c:showLegendKey val="0"/>
          <c:showVal val="1"/>
          <c:showCatName val="0"/>
          <c:showSerName val="0"/>
          <c:showPercent val="0"/>
          <c:showBubbleSize val="0"/>
        </c:dLbls>
        <c:axId val="132782720"/>
        <c:axId val="132804992"/>
      </c:areaChart>
      <c:catAx>
        <c:axId val="132782720"/>
        <c:scaling>
          <c:orientation val="minMax"/>
        </c:scaling>
        <c:delete val="0"/>
        <c:axPos val="b"/>
        <c:numFmt formatCode="General" sourceLinked="1"/>
        <c:majorTickMark val="out"/>
        <c:minorTickMark val="none"/>
        <c:tickLblPos val="nextTo"/>
        <c:txPr>
          <a:bodyPr/>
          <a:lstStyle/>
          <a:p>
            <a:pPr>
              <a:defRPr lang="en-US"/>
            </a:pPr>
            <a:endParaRPr lang="en-US"/>
          </a:p>
        </c:txPr>
        <c:crossAx val="132804992"/>
        <c:crosses val="autoZero"/>
        <c:auto val="1"/>
        <c:lblAlgn val="ctr"/>
        <c:lblOffset val="100"/>
        <c:tickLblSkip val="10"/>
        <c:tickMarkSkip val="1"/>
        <c:noMultiLvlLbl val="1"/>
      </c:catAx>
      <c:valAx>
        <c:axId val="132804992"/>
        <c:scaling>
          <c:orientation val="minMax"/>
        </c:scaling>
        <c:delete val="0"/>
        <c:axPos val="l"/>
        <c:majorGridlines>
          <c:spPr>
            <a:ln>
              <a:prstDash val="sysDot"/>
            </a:ln>
          </c:spPr>
        </c:majorGridlines>
        <c:title>
          <c:tx>
            <c:rich>
              <a:bodyPr/>
              <a:lstStyle/>
              <a:p>
                <a:pPr>
                  <a:defRPr lang="en-US"/>
                </a:pPr>
                <a:r>
                  <a:rPr lang="en-US"/>
                  <a:t>Mn persons</a:t>
                </a:r>
              </a:p>
            </c:rich>
          </c:tx>
          <c:overlay val="0"/>
        </c:title>
        <c:numFmt formatCode="General" sourceLinked="0"/>
        <c:majorTickMark val="out"/>
        <c:minorTickMark val="none"/>
        <c:tickLblPos val="nextTo"/>
        <c:spPr>
          <a:ln>
            <a:prstDash val="sysDot"/>
          </a:ln>
        </c:spPr>
        <c:txPr>
          <a:bodyPr/>
          <a:lstStyle/>
          <a:p>
            <a:pPr>
              <a:defRPr lang="en-US"/>
            </a:pPr>
            <a:endParaRPr lang="en-US"/>
          </a:p>
        </c:txPr>
        <c:crossAx val="132782720"/>
        <c:crosses val="autoZero"/>
        <c:crossBetween val="midCat"/>
      </c:valAx>
    </c:plotArea>
    <c:legend>
      <c:legendPos val="b"/>
      <c:overlay val="0"/>
      <c:txPr>
        <a:bodyPr/>
        <a:lstStyle/>
        <a:p>
          <a:pPr>
            <a:defRPr lang="en-US"/>
          </a:pPr>
          <a:endParaRPr lang="en-US"/>
        </a:p>
      </c:txPr>
    </c:legend>
    <c:plotVisOnly val="1"/>
    <c:dispBlanksAs val="zero"/>
    <c:showDLblsOverMax val="0"/>
  </c:chart>
  <c:spPr>
    <a:ln>
      <a:noFill/>
    </a:ln>
  </c:spPr>
  <c:txPr>
    <a:bodyPr/>
    <a:lstStyle/>
    <a:p>
      <a:pPr>
        <a:defRPr sz="1200">
          <a:latin typeface="+mj-lt"/>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495B922-6FB4-754A-BD3B-D6D86EFF2C82}" type="datetimeFigureOut">
              <a:rPr lang="de-DE" smtClean="0"/>
              <a:pPr/>
              <a:t>14.09.20</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6CB1BC0-3BBB-5148-866E-5F72B0D631B6}" type="slidenum">
              <a:rPr lang="de-DE" smtClean="0"/>
              <a:pPr/>
              <a:t>‹#›</a:t>
            </a:fld>
            <a:endParaRPr lang="de-DE" dirty="0"/>
          </a:p>
        </p:txBody>
      </p:sp>
    </p:spTree>
    <p:extLst>
      <p:ext uri="{BB962C8B-B14F-4D97-AF65-F5344CB8AC3E}">
        <p14:creationId xmlns:p14="http://schemas.microsoft.com/office/powerpoint/2010/main" val="105050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e3mgmodel.co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are constructs that aim at explaining</a:t>
            </a:r>
            <a:r>
              <a:rPr lang="en-US" baseline="0" dirty="0"/>
              <a:t> reality, in a simplified way. They are made of variables and equations and use data for parametrization, calibration and validation.</a:t>
            </a:r>
          </a:p>
          <a:p>
            <a:endParaRPr lang="en-US" baseline="0" dirty="0"/>
          </a:p>
          <a:p>
            <a:r>
              <a:rPr lang="en-US" baseline="0" dirty="0"/>
              <a:t>There are three main methods used to “solve” models and generate results: optimization, econometrics and simulation.</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4</a:t>
            </a:fld>
            <a:endParaRPr lang="de-DE"/>
          </a:p>
        </p:txBody>
      </p:sp>
    </p:spTree>
    <p:extLst>
      <p:ext uri="{BB962C8B-B14F-4D97-AF65-F5344CB8AC3E}">
        <p14:creationId xmlns:p14="http://schemas.microsoft.com/office/powerpoint/2010/main" val="285672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main types of assessments that are used in the policymaking process and that can be supported by the use of simulation models. </a:t>
            </a:r>
          </a:p>
        </p:txBody>
      </p:sp>
      <p:sp>
        <p:nvSpPr>
          <p:cNvPr id="4" name="Slide Number Placeholder 3"/>
          <p:cNvSpPr>
            <a:spLocks noGrp="1"/>
          </p:cNvSpPr>
          <p:nvPr>
            <p:ph type="sldNum" sz="quarter" idx="10"/>
          </p:nvPr>
        </p:nvSpPr>
        <p:spPr/>
        <p:txBody>
          <a:bodyPr/>
          <a:lstStyle/>
          <a:p>
            <a:fld id="{46CB1BC0-3BBB-5148-866E-5F72B0D631B6}" type="slidenum">
              <a:rPr lang="de-DE" smtClean="0"/>
              <a:pPr/>
              <a:t>13</a:t>
            </a:fld>
            <a:endParaRPr lang="de-DE"/>
          </a:p>
        </p:txBody>
      </p:sp>
    </p:spTree>
    <p:extLst>
      <p:ext uri="{BB962C8B-B14F-4D97-AF65-F5344CB8AC3E}">
        <p14:creationId xmlns:p14="http://schemas.microsoft.com/office/powerpoint/2010/main" val="20491096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124</a:t>
            </a:fld>
            <a:endParaRPr lang="en-GB">
              <a:solidFill>
                <a:prstClr val="black"/>
              </a:solidFill>
            </a:endParaRPr>
          </a:p>
        </p:txBody>
      </p:sp>
    </p:spTree>
    <p:extLst>
      <p:ext uri="{BB962C8B-B14F-4D97-AF65-F5344CB8AC3E}">
        <p14:creationId xmlns:p14="http://schemas.microsoft.com/office/powerpoint/2010/main" val="40360688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Source: </a:t>
            </a:r>
            <a:r>
              <a:rPr lang="en-CA" sz="1200" kern="1200" dirty="0">
                <a:solidFill>
                  <a:schemeClr val="tx1"/>
                </a:solidFill>
                <a:effectLst/>
                <a:ea typeface="+mn-ea"/>
                <a:cs typeface="+mn-cs"/>
              </a:rPr>
              <a:t>PAGE, 2017: The Integrated Green Economy Modelling Framework – Technical Document.</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125</a:t>
            </a:fld>
            <a:endParaRPr lang="en-GB">
              <a:solidFill>
                <a:prstClr val="black"/>
              </a:solidFill>
            </a:endParaRPr>
          </a:p>
        </p:txBody>
      </p:sp>
    </p:spTree>
    <p:extLst>
      <p:ext uri="{BB962C8B-B14F-4D97-AF65-F5344CB8AC3E}">
        <p14:creationId xmlns:p14="http://schemas.microsoft.com/office/powerpoint/2010/main" val="3248361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Source: </a:t>
            </a:r>
            <a:r>
              <a:rPr lang="en-CA" sz="1200" kern="1200" dirty="0">
                <a:solidFill>
                  <a:schemeClr val="tx1"/>
                </a:solidFill>
                <a:effectLst/>
                <a:ea typeface="+mn-ea"/>
                <a:cs typeface="+mn-cs"/>
              </a:rPr>
              <a:t>PAGE, 2017: The Integrated Green Economy Modelling Framework – Technical Document.</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126</a:t>
            </a:fld>
            <a:endParaRPr lang="en-GB">
              <a:solidFill>
                <a:prstClr val="black"/>
              </a:solidFill>
            </a:endParaRPr>
          </a:p>
        </p:txBody>
      </p:sp>
    </p:spTree>
    <p:extLst>
      <p:ext uri="{BB962C8B-B14F-4D97-AF65-F5344CB8AC3E}">
        <p14:creationId xmlns:p14="http://schemas.microsoft.com/office/powerpoint/2010/main" val="17136054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Source: </a:t>
            </a:r>
            <a:r>
              <a:rPr lang="en-CA" sz="1200" kern="1200" dirty="0">
                <a:solidFill>
                  <a:schemeClr val="tx1"/>
                </a:solidFill>
                <a:effectLst/>
                <a:ea typeface="+mn-ea"/>
                <a:cs typeface="+mn-cs"/>
              </a:rPr>
              <a:t>PAGE, 2017: The Integrated Green Economy Modelling Framework – Technical Document.</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127</a:t>
            </a:fld>
            <a:endParaRPr lang="en-GB">
              <a:solidFill>
                <a:prstClr val="black"/>
              </a:solidFill>
            </a:endParaRPr>
          </a:p>
        </p:txBody>
      </p:sp>
    </p:spTree>
    <p:extLst>
      <p:ext uri="{BB962C8B-B14F-4D97-AF65-F5344CB8AC3E}">
        <p14:creationId xmlns:p14="http://schemas.microsoft.com/office/powerpoint/2010/main" val="27982743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indent="0">
              <a:defRPr/>
            </a:pPr>
            <a:r>
              <a:rPr lang="en-US" sz="1200" dirty="0"/>
              <a:t>The IGEM simulated the dynamic CGE model in conjunction with the SD model, and used output gathered from the SD model to supplement and adjust the CGE input parameters. </a:t>
            </a:r>
          </a:p>
          <a:p>
            <a:pPr marL="0" indent="0">
              <a:defRPr/>
            </a:pPr>
            <a:r>
              <a:rPr lang="en-US" sz="1200" dirty="0"/>
              <a:t>It is estimated that, since the burning of fossil fuels generates particulates and other harmful waste, a carbon tax would have positive impacts on the health of the population, which in turn should increase productivity as healthier individuals typically work more and produce more. </a:t>
            </a:r>
          </a:p>
          <a:p>
            <a:pPr marL="0" indent="0">
              <a:defRPr/>
            </a:pPr>
            <a:r>
              <a:rPr lang="en-US" sz="1200" dirty="0"/>
              <a:t>Based on these assumptions, the IGEM was applied considering </a:t>
            </a:r>
            <a:r>
              <a:rPr lang="en-US" sz="1200" b="1" dirty="0"/>
              <a:t>any increase in longevity equal to an increase in productivity.</a:t>
            </a:r>
          </a:p>
          <a:p>
            <a:pPr>
              <a:defRPr/>
            </a:pPr>
            <a:endParaRPr lang="en-US" sz="1200" dirty="0">
              <a:cs typeface="Arial" panose="020B0604020202020204" pitchFamily="34" charset="0"/>
            </a:endParaRPr>
          </a:p>
          <a:p>
            <a:endParaRPr lang="en-US" sz="1400" dirty="0">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128</a:t>
            </a:fld>
            <a:endParaRPr lang="en-GB">
              <a:solidFill>
                <a:prstClr val="black"/>
              </a:solidFill>
            </a:endParaRPr>
          </a:p>
        </p:txBody>
      </p:sp>
    </p:spTree>
    <p:extLst>
      <p:ext uri="{BB962C8B-B14F-4D97-AF65-F5344CB8AC3E}">
        <p14:creationId xmlns:p14="http://schemas.microsoft.com/office/powerpoint/2010/main" val="1367604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129</a:t>
            </a:fld>
            <a:endParaRPr lang="en-GB">
              <a:solidFill>
                <a:prstClr val="black"/>
              </a:solidFill>
            </a:endParaRPr>
          </a:p>
        </p:txBody>
      </p:sp>
    </p:spTree>
    <p:extLst>
      <p:ext uri="{BB962C8B-B14F-4D97-AF65-F5344CB8AC3E}">
        <p14:creationId xmlns:p14="http://schemas.microsoft.com/office/powerpoint/2010/main" val="24324969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Source: </a:t>
            </a:r>
            <a:r>
              <a:rPr lang="en-CA" sz="1200" kern="1200" dirty="0">
                <a:solidFill>
                  <a:schemeClr val="tx1"/>
                </a:solidFill>
                <a:effectLst/>
                <a:ea typeface="+mn-ea"/>
                <a:cs typeface="+mn-cs"/>
              </a:rPr>
              <a:t>PAGE, 2017: The Integrated Green Economy Modelling Framework – Technical Document.</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130</a:t>
            </a:fld>
            <a:endParaRPr lang="en-GB">
              <a:solidFill>
                <a:prstClr val="black"/>
              </a:solidFill>
            </a:endParaRPr>
          </a:p>
        </p:txBody>
      </p:sp>
    </p:spTree>
    <p:extLst>
      <p:ext uri="{BB962C8B-B14F-4D97-AF65-F5344CB8AC3E}">
        <p14:creationId xmlns:p14="http://schemas.microsoft.com/office/powerpoint/2010/main" val="112044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An economic assessment is an assessment framework designed to support the analysis of policies, projects and investments with respect to their expected economic outcome. An example of this type of framework is the methodology for conducting feasibility studies</a:t>
            </a:r>
            <a:r>
              <a:rPr lang="en-US" sz="1200" kern="1200" dirty="0">
                <a:solidFill>
                  <a:schemeClr val="tx1"/>
                </a:solidFill>
                <a:effectLs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Feasibility study refers to an evaluation of the likelihood that a given policy, project, investment or business achieves stated objectives. These studies are commonly used to assess the economic soundness of projects/policies by quantifying the expected return on investment. Feasibility studies are conducted using a variety of methodologies and tools, including cost-benefit analysis, life-cycle analysis, and simulation models.</a:t>
            </a:r>
            <a:endParaRPr lang="it-IT" dirty="0"/>
          </a:p>
          <a:p>
            <a:endParaRPr lang="it-IT" dirty="0"/>
          </a:p>
          <a:p>
            <a:r>
              <a:rPr lang="it-IT" dirty="0"/>
              <a:t>Source: </a:t>
            </a:r>
            <a:r>
              <a:rPr lang="en-US" dirty="0"/>
              <a:t>ILO, 2016: The enabling environment for sustainable enterprises in South Africa. International Labour Office, Geneva.</a:t>
            </a:r>
          </a:p>
        </p:txBody>
      </p:sp>
      <p:sp>
        <p:nvSpPr>
          <p:cNvPr id="4" name="Slide Number Placeholder 3"/>
          <p:cNvSpPr>
            <a:spLocks noGrp="1"/>
          </p:cNvSpPr>
          <p:nvPr>
            <p:ph type="sldNum" sz="quarter" idx="10"/>
          </p:nvPr>
        </p:nvSpPr>
        <p:spPr/>
        <p:txBody>
          <a:bodyPr/>
          <a:lstStyle/>
          <a:p>
            <a:fld id="{46CB1BC0-3BBB-5148-866E-5F72B0D631B6}" type="slidenum">
              <a:rPr lang="de-DE" smtClean="0"/>
              <a:pPr/>
              <a:t>14</a:t>
            </a:fld>
            <a:endParaRPr lang="de-DE"/>
          </a:p>
        </p:txBody>
      </p:sp>
    </p:spTree>
    <p:extLst>
      <p:ext uri="{BB962C8B-B14F-4D97-AF65-F5344CB8AC3E}">
        <p14:creationId xmlns:p14="http://schemas.microsoft.com/office/powerpoint/2010/main" val="464972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 social assessment is a framework that provides guidance to decision makers on how to evaluate policy impacts, such as inclusiveness, on different social groups, as well as reviewing and monitoring key governance indicators in relation to policy objectives, as a means of identifying gaps and capacity building needs. A widely used methodology for conducting social assessments is </a:t>
            </a:r>
            <a:r>
              <a:rPr lang="en-US" sz="1200" kern="1200" dirty="0">
                <a:solidFill>
                  <a:schemeClr val="tx1"/>
                </a:solidFill>
                <a:effectLst/>
                <a:ea typeface="+mn-ea"/>
                <a:cs typeface="+mn-cs"/>
              </a:rPr>
              <a:t>Poverty and Social Impact Analysis (PSIA), which facilitates the assessment of policy inclusiveness and pro-poor orientation.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Source: </a:t>
            </a:r>
            <a:r>
              <a:rPr lang="en-US" dirty="0"/>
              <a:t>ILO, 2016: The enabling environment for sustainable enterprises in South Africa. International Labour Office, Geneva.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An example dedicated to the analysis of social and distributive impacts of fiscal policies is </a:t>
            </a:r>
            <a:r>
              <a:rPr lang="en-CA" sz="1200" u="none" strike="noStrike" kern="1200" baseline="0" dirty="0">
                <a:solidFill>
                  <a:schemeClr val="tx1"/>
                </a:solidFill>
                <a:ea typeface="+mn-ea"/>
                <a:cs typeface="+mn-cs"/>
              </a:rPr>
              <a:t>Gabriela </a:t>
            </a:r>
            <a:r>
              <a:rPr lang="en-CA" sz="1200" u="none" strike="noStrike" kern="1200" baseline="0" dirty="0" err="1">
                <a:solidFill>
                  <a:schemeClr val="tx1"/>
                </a:solidFill>
                <a:ea typeface="+mn-ea"/>
                <a:cs typeface="+mn-cs"/>
              </a:rPr>
              <a:t>Inchauste</a:t>
            </a:r>
            <a:r>
              <a:rPr lang="en-CA" sz="1200" u="none" strike="noStrike" kern="1200" baseline="0" dirty="0">
                <a:solidFill>
                  <a:schemeClr val="tx1"/>
                </a:solidFill>
                <a:ea typeface="+mn-ea"/>
                <a:cs typeface="+mn-cs"/>
              </a:rPr>
              <a:t> and Nora Lustig, Editors, 2017: The Distributional Impact of Taxes and Transfers: Evidence from Eight Low- and Middle-Income Countries. Available at: </a:t>
            </a:r>
            <a:r>
              <a:rPr lang="en-GB" sz="1200" dirty="0">
                <a:latin typeface="Segoe UI" panose="020B0502040204020203" pitchFamily="34" charset="0"/>
              </a:rPr>
              <a:t>https://elibrary.worldbank.org/doi/abs/10.1596/978-1-4648-1091-6_ch1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15</a:t>
            </a:fld>
            <a:endParaRPr lang="de-DE"/>
          </a:p>
        </p:txBody>
      </p:sp>
    </p:spTree>
    <p:extLst>
      <p:ext uri="{BB962C8B-B14F-4D97-AF65-F5344CB8AC3E}">
        <p14:creationId xmlns:p14="http://schemas.microsoft.com/office/powerpoint/2010/main" val="207082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Environmental assessment: this category includes methodological frameworks that combine tools for the evaluation of the environmental impacts of development strategies, policies and projects, such as audits, and investments. They </a:t>
            </a:r>
            <a:r>
              <a:rPr lang="en-GB" sz="1200" kern="1200" dirty="0">
                <a:solidFill>
                  <a:schemeClr val="tx1"/>
                </a:solidFill>
                <a:effectLst/>
                <a:ea typeface="+mn-ea"/>
                <a:cs typeface="+mn-cs"/>
              </a:rPr>
              <a:t>include: (1) </a:t>
            </a:r>
            <a:r>
              <a:rPr lang="en-US" sz="1200" kern="1200" dirty="0">
                <a:solidFill>
                  <a:schemeClr val="tx1"/>
                </a:solidFill>
                <a:effectLst/>
                <a:ea typeface="+mn-ea"/>
                <a:cs typeface="+mn-cs"/>
              </a:rPr>
              <a:t>Strategic Environmental Assessments (SEA), for strategies/policies; (2) Environmental Impact Assessments (EIA), for projects; and (3) environmental audits, primarily for existing assets, such as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Source: </a:t>
            </a:r>
            <a:r>
              <a:rPr lang="en-US" dirty="0"/>
              <a:t>ILO, 2016: The enabling environment for sustainable enterprises in South Africa. International Labour Office, Geneva.</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16</a:t>
            </a:fld>
            <a:endParaRPr lang="de-DE"/>
          </a:p>
        </p:txBody>
      </p:sp>
    </p:spTree>
    <p:extLst>
      <p:ext uri="{BB962C8B-B14F-4D97-AF65-F5344CB8AC3E}">
        <p14:creationId xmlns:p14="http://schemas.microsoft.com/office/powerpoint/2010/main" val="1341902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Governance assessment: the formulation, implementation, monitoring and evaluation of integrated IGE policies requires efficient and transparent institutional frameworks and processes at both the national and local levels. In order to conduct governance assessments, decision makers can adopt specific methodological frameworks, such as UNDP’s governance assessment.</a:t>
            </a:r>
            <a:endParaRPr lang="it-IT" dirty="0"/>
          </a:p>
          <a:p>
            <a:endParaRPr lang="it-IT" dirty="0"/>
          </a:p>
          <a:p>
            <a:r>
              <a:rPr lang="it-IT" dirty="0"/>
              <a:t>Source: </a:t>
            </a:r>
            <a:r>
              <a:rPr lang="en-US" dirty="0"/>
              <a:t>GGBP, 2014: Green Growth in Practice - Lessons from Country Experience. Green Growth Best Practice.</a:t>
            </a:r>
          </a:p>
        </p:txBody>
      </p:sp>
      <p:sp>
        <p:nvSpPr>
          <p:cNvPr id="4" name="Slide Number Placeholder 3"/>
          <p:cNvSpPr>
            <a:spLocks noGrp="1"/>
          </p:cNvSpPr>
          <p:nvPr>
            <p:ph type="sldNum" sz="quarter" idx="10"/>
          </p:nvPr>
        </p:nvSpPr>
        <p:spPr/>
        <p:txBody>
          <a:bodyPr/>
          <a:lstStyle/>
          <a:p>
            <a:fld id="{46CB1BC0-3BBB-5148-866E-5F72B0D631B6}" type="slidenum">
              <a:rPr lang="de-DE" smtClean="0"/>
              <a:pPr/>
              <a:t>17</a:t>
            </a:fld>
            <a:endParaRPr lang="de-DE"/>
          </a:p>
        </p:txBody>
      </p:sp>
    </p:spTree>
    <p:extLst>
      <p:ext uri="{BB962C8B-B14F-4D97-AF65-F5344CB8AC3E}">
        <p14:creationId xmlns:p14="http://schemas.microsoft.com/office/powerpoint/2010/main" val="2862086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Integrated assessment: the methodological frameworks listed up</a:t>
            </a:r>
            <a:r>
              <a:rPr lang="en-US" sz="1200" kern="1200" baseline="0" dirty="0">
                <a:solidFill>
                  <a:schemeClr val="tx1"/>
                </a:solidFill>
                <a:effectLst/>
                <a:ea typeface="+mn-ea"/>
                <a:cs typeface="+mn-cs"/>
              </a:rPr>
              <a:t> to now </a:t>
            </a:r>
            <a:r>
              <a:rPr lang="en-US" sz="1200" kern="1200" dirty="0">
                <a:solidFill>
                  <a:schemeClr val="tx1"/>
                </a:solidFill>
                <a:effectLst/>
                <a:ea typeface="+mn-ea"/>
                <a:cs typeface="+mn-cs"/>
              </a:rPr>
              <a:t>allow the assessment of different dimensions of IGE. On the other hand, approaches exist to conduct a more comprehensive (or integrated) IGE assessment. As an example, by integrating multiple data and tools in a unique assessment framework, Decision Support Systems (DSS) provide valuable guidance to decision makers for the integrated evaluation of IGE policies. An example is the IGEM model, which integrates all dimensions of development in the modelling framework.</a:t>
            </a:r>
          </a:p>
          <a:p>
            <a:endParaRPr lang="it-IT" dirty="0"/>
          </a:p>
          <a:p>
            <a:r>
              <a:rPr lang="it-IT" dirty="0"/>
              <a:t>Source: </a:t>
            </a:r>
            <a:r>
              <a:rPr lang="en-US" dirty="0"/>
              <a:t>UNEP, 2017: The Integrated Green Economy Modelling Framework - An overview. United Nations Environment Programme 2017, on behalf of PAGE. Available here: https://www.un-page.org/files/public/20170728_report-layout-online.pdf</a:t>
            </a:r>
          </a:p>
        </p:txBody>
      </p:sp>
      <p:sp>
        <p:nvSpPr>
          <p:cNvPr id="4" name="Slide Number Placeholder 3"/>
          <p:cNvSpPr>
            <a:spLocks noGrp="1"/>
          </p:cNvSpPr>
          <p:nvPr>
            <p:ph type="sldNum" sz="quarter" idx="10"/>
          </p:nvPr>
        </p:nvSpPr>
        <p:spPr/>
        <p:txBody>
          <a:bodyPr/>
          <a:lstStyle/>
          <a:p>
            <a:fld id="{46CB1BC0-3BBB-5148-866E-5F72B0D631B6}" type="slidenum">
              <a:rPr lang="de-DE" smtClean="0"/>
              <a:pPr/>
              <a:t>18</a:t>
            </a:fld>
            <a:endParaRPr lang="de-DE"/>
          </a:p>
        </p:txBody>
      </p:sp>
    </p:spTree>
    <p:extLst>
      <p:ext uri="{BB962C8B-B14F-4D97-AF65-F5344CB8AC3E}">
        <p14:creationId xmlns:p14="http://schemas.microsoft.com/office/powerpoint/2010/main" val="286742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US" dirty="0"/>
              <a:t>The following slides focus on selected examples:</a:t>
            </a:r>
          </a:p>
          <a:p>
            <a:pPr marL="180000" lvl="1" indent="-180000">
              <a:buFont typeface="Arial" panose="020B0604020202020204" pitchFamily="34" charset="0"/>
              <a:buChar char="•"/>
            </a:pPr>
            <a:r>
              <a:rPr lang="en-US" dirty="0"/>
              <a:t>Qualitative: Delphi analysis, decision tree and causal loop diagrams.</a:t>
            </a:r>
          </a:p>
          <a:p>
            <a:pPr marL="180000" lvl="1" indent="-180000">
              <a:buFont typeface="Arial" panose="020B0604020202020204" pitchFamily="34" charset="0"/>
              <a:buChar char="•"/>
            </a:pPr>
            <a:r>
              <a:rPr lang="en-US" dirty="0"/>
              <a:t>Quantitative: Income and expenditure surveys, input-output tables, Social Accounting Matrix (SAM), partial equilibrium models, Computable General Equilibrium Models (CGE), </a:t>
            </a:r>
            <a:r>
              <a:rPr lang="en-US" dirty="0" err="1"/>
              <a:t>macroeconometrics</a:t>
            </a:r>
            <a:r>
              <a:rPr lang="en-US" dirty="0"/>
              <a:t> and System Dynamics (SD).</a:t>
            </a:r>
          </a:p>
          <a:p>
            <a:endParaRPr lang="x-none"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20</a:t>
            </a:fld>
            <a:endParaRPr lang="de-DE"/>
          </a:p>
        </p:txBody>
      </p:sp>
    </p:spTree>
    <p:extLst>
      <p:ext uri="{BB962C8B-B14F-4D97-AF65-F5344CB8AC3E}">
        <p14:creationId xmlns:p14="http://schemas.microsoft.com/office/powerpoint/2010/main" val="2429788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effectLst/>
                <a:latin typeface="Arial" panose="020B0604020202020204" pitchFamily="34" charset="0"/>
              </a:rPr>
              <a:t>Modelling approaches refer to the underlying mathematical theories and frameworks that can be used to create and simulate (or solve) quantitative simulation models. These methodologies could therefore be considered “dynamic”, as they allow for generating future projections: a) forecasting</a:t>
            </a:r>
            <a:r>
              <a:rPr lang="en-CA" dirty="0">
                <a:latin typeface="Arial" panose="020B0604020202020204" pitchFamily="34" charset="0"/>
              </a:rPr>
              <a:t>; b) scenario building.</a:t>
            </a:r>
          </a:p>
          <a:p>
            <a:pPr marL="342900" indent="-342900"/>
            <a:endParaRPr lang="en-CA" b="0" i="0" dirty="0">
              <a:effectLst/>
              <a:latin typeface="Arial" panose="020B0604020202020204" pitchFamily="34" charset="0"/>
            </a:endParaRPr>
          </a:p>
          <a:p>
            <a:pPr rtl="0"/>
            <a:r>
              <a:rPr lang="en-CA" dirty="0">
                <a:effectLst/>
                <a:latin typeface="Arial" panose="020B0604020202020204" pitchFamily="34" charset="0"/>
              </a:rPr>
              <a:t>An important criteria for understanding the usefulness of models is to explore their match to the definition of a green economy, which would vary depending on the national context, and the quantitative outputs required to effectively inform decision-making. As a result, the main criteria to be considered include the capability of models to represent the social, economic and environmental dimensions of the problems and opportunities analysed, as well as their capability to carry out investment and policy analysis. As an additional layer of the analysis, models are assessed for their ease of customization and use. This is relevant for specific country implementation, where data, time and financial resources may be scarce, and trade-offs need to be addressed.</a:t>
            </a:r>
            <a:endParaRPr lang="en-CA" dirty="0">
              <a:effectLst/>
            </a:endParaRPr>
          </a:p>
          <a:p>
            <a:br>
              <a:rPr lang="en-CA" b="0" i="0" dirty="0">
                <a:solidFill>
                  <a:srgbClr val="000000"/>
                </a:solidFill>
                <a:effectLst/>
                <a:latin typeface="Arial" panose="020B0604020202020204" pitchFamily="34" charset="0"/>
              </a:rPr>
            </a:br>
            <a:endParaRPr lang="x-none"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21</a:t>
            </a:fld>
            <a:endParaRPr lang="de-DE"/>
          </a:p>
        </p:txBody>
      </p:sp>
    </p:spTree>
    <p:extLst>
      <p:ext uri="{BB962C8B-B14F-4D97-AF65-F5344CB8AC3E}">
        <p14:creationId xmlns:p14="http://schemas.microsoft.com/office/powerpoint/2010/main" val="3480514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r>
              <a:rPr lang="en-CA" b="0" i="0" dirty="0">
                <a:effectLst/>
                <a:latin typeface="Arial" panose="020B0604020202020204" pitchFamily="34" charset="0"/>
              </a:rPr>
              <a:t>Ex-ante modelling can generate “what if” projections on scenarios with no action, and on the expected (and unexpected) impacts of proposed policy options on a variety of key indicators. In addition, various methodologies can assist in the cost-benefit and multi-criteria analysis, and subsequent prioritization of policy options. Ex-post modelling can support impact evaluation by improving the understanding of the relations among key variables in the system and by comparing the projected performance with initial conditions and historical data. This can be done by considering individual interventions or a policy package. Improvements to the model and updated projections allow decision makers to refine targets and objectives, building on synergies and positive spillovers across sectors.</a:t>
            </a:r>
            <a:br>
              <a:rPr lang="en-CA" b="0" i="0" dirty="0">
                <a:solidFill>
                  <a:srgbClr val="000000"/>
                </a:solidFill>
                <a:effectLst/>
                <a:latin typeface="Arial" panose="020B0604020202020204" pitchFamily="34" charset="0"/>
              </a:rPr>
            </a:br>
            <a:endParaRPr lang="x-none"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22</a:t>
            </a:fld>
            <a:endParaRPr lang="de-DE"/>
          </a:p>
        </p:txBody>
      </p:sp>
    </p:spTree>
    <p:extLst>
      <p:ext uri="{BB962C8B-B14F-4D97-AF65-F5344CB8AC3E}">
        <p14:creationId xmlns:p14="http://schemas.microsoft.com/office/powerpoint/2010/main" val="2018923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Delphi Analysis is a method to elicit knowledge through the use of surveys. Delphi was developed in the early 1960’s by the RAND Corporation (European Commission, 2006). It has since been applied in many foresight activities at the national level, as well as in numerous industrial/commercial strategic assessments. The core of the Delphi method is a multi-round survey. The underlying hypothesis of this method is that experts in a field have expectations for the likely future development (expert knowledge) of their field, and it is possible to identify outliers by involving a large enough group of participants and sharing the result of each survey. Practically, at every round following the first one, the participating experts are given the results of the previous rounds. Thus, the participants are asked to reconsider their judgments based on the opinions of their peers. As a result, Delphi could be considered an anonymous group discussion. While introducing some of the advantages of a discussion into the survey, the anonymity of the process ensures that the opinions of influential individuals do not dominate the findings. Instead the most likely or convincing developments are identified based on rational arguments (European Commission, 2006).</a:t>
            </a:r>
            <a:endParaRPr lang="en-US" sz="1200" kern="1200" dirty="0">
              <a:solidFill>
                <a:schemeClr val="tx1"/>
              </a:solidFill>
              <a:effectLst/>
              <a:ea typeface="+mn-ea"/>
              <a:cs typeface="+mn-cs"/>
            </a:endParaRPr>
          </a:p>
          <a:p>
            <a:endParaRPr lang="it-IT" dirty="0"/>
          </a:p>
          <a:p>
            <a:r>
              <a:rPr lang="it-IT" dirty="0"/>
              <a:t>Source: </a:t>
            </a:r>
            <a:r>
              <a:rPr lang="en-US" dirty="0"/>
              <a:t>Rivière, M., 2018: What is the Delphi method and what is it used for? Last accessed: Dec 12, 2019 https://blog.mesydel.com/what-is-the-delphi-method-and-what-is-it-used-for-feb2d26f917a</a:t>
            </a:r>
          </a:p>
        </p:txBody>
      </p:sp>
      <p:sp>
        <p:nvSpPr>
          <p:cNvPr id="4" name="Slide Number Placeholder 3"/>
          <p:cNvSpPr>
            <a:spLocks noGrp="1"/>
          </p:cNvSpPr>
          <p:nvPr>
            <p:ph type="sldNum" sz="quarter" idx="10"/>
          </p:nvPr>
        </p:nvSpPr>
        <p:spPr/>
        <p:txBody>
          <a:bodyPr/>
          <a:lstStyle/>
          <a:p>
            <a:fld id="{46CB1BC0-3BBB-5148-866E-5F72B0D631B6}" type="slidenum">
              <a:rPr lang="de-DE" smtClean="0"/>
              <a:pPr/>
              <a:t>23</a:t>
            </a:fld>
            <a:endParaRPr lang="de-DE"/>
          </a:p>
        </p:txBody>
      </p:sp>
    </p:spTree>
    <p:extLst>
      <p:ext uri="{BB962C8B-B14F-4D97-AF65-F5344CB8AC3E}">
        <p14:creationId xmlns:p14="http://schemas.microsoft.com/office/powerpoint/2010/main" val="225404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allows students to share their experience with models. Hopefully, the students have worked with, or heard of, various models in various sectors. This will show that there are many models, and that these may be used in the same way in different sectors. </a:t>
            </a:r>
          </a:p>
        </p:txBody>
      </p:sp>
      <p:sp>
        <p:nvSpPr>
          <p:cNvPr id="4" name="Slide Number Placeholder 3"/>
          <p:cNvSpPr>
            <a:spLocks noGrp="1"/>
          </p:cNvSpPr>
          <p:nvPr>
            <p:ph type="sldNum" sz="quarter" idx="10"/>
          </p:nvPr>
        </p:nvSpPr>
        <p:spPr/>
        <p:txBody>
          <a:bodyPr/>
          <a:lstStyle/>
          <a:p>
            <a:fld id="{46CB1BC0-3BBB-5148-866E-5F72B0D631B6}" type="slidenum">
              <a:rPr lang="de-DE" smtClean="0"/>
              <a:pPr/>
              <a:t>5</a:t>
            </a:fld>
            <a:endParaRPr lang="de-DE"/>
          </a:p>
        </p:txBody>
      </p:sp>
    </p:spTree>
    <p:extLst>
      <p:ext uri="{BB962C8B-B14F-4D97-AF65-F5344CB8AC3E}">
        <p14:creationId xmlns:p14="http://schemas.microsoft.com/office/powerpoint/2010/main" val="3510666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ea typeface="+mn-ea"/>
                <a:cs typeface="+mn-cs"/>
              </a:rPr>
              <a:t>EurEnDel</a:t>
            </a:r>
            <a:r>
              <a:rPr lang="en-GB" sz="1200" kern="1200" dirty="0">
                <a:solidFill>
                  <a:schemeClr val="tx1"/>
                </a:solidFill>
                <a:effectLst/>
                <a:ea typeface="+mn-ea"/>
                <a:cs typeface="+mn-cs"/>
              </a:rPr>
              <a:t> is the largest energy Delphi study that was ever conducted in Europe, with around 3,000 experts participating over a time frame of 30 years </a:t>
            </a:r>
            <a:r>
              <a:rPr lang="en-US" sz="1200" kern="1200" dirty="0">
                <a:solidFill>
                  <a:schemeClr val="tx1"/>
                </a:solidFill>
                <a:effectLst/>
                <a:ea typeface="+mn-ea"/>
                <a:cs typeface="+mn-cs"/>
              </a:rPr>
              <a:t>(European Commission, 2006)</a:t>
            </a:r>
            <a:r>
              <a:rPr lang="en-GB" sz="1200" kern="1200" dirty="0">
                <a:solidFill>
                  <a:schemeClr val="tx1"/>
                </a:solidFill>
                <a:effectLst/>
                <a:ea typeface="+mn-ea"/>
                <a:cs typeface="+mn-cs"/>
              </a:rPr>
              <a:t>. The focus of the study was the technological development of the energy sector. The aim of the </a:t>
            </a:r>
            <a:r>
              <a:rPr lang="en-GB" sz="1200" kern="1200" dirty="0" err="1">
                <a:solidFill>
                  <a:schemeClr val="tx1"/>
                </a:solidFill>
                <a:effectLst/>
                <a:ea typeface="+mn-ea"/>
                <a:cs typeface="+mn-cs"/>
              </a:rPr>
              <a:t>EurEnDel</a:t>
            </a:r>
            <a:r>
              <a:rPr lang="en-GB" sz="1200" kern="1200" dirty="0">
                <a:solidFill>
                  <a:schemeClr val="tx1"/>
                </a:solidFill>
                <a:effectLst/>
                <a:ea typeface="+mn-ea"/>
                <a:cs typeface="+mn-cs"/>
              </a:rPr>
              <a:t> Delphi study is to describe trends in the development of energy technologies, and to identify research and development needs in the energy sector </a:t>
            </a:r>
            <a:r>
              <a:rPr lang="en-US" sz="1200" kern="1200" dirty="0">
                <a:solidFill>
                  <a:schemeClr val="tx1"/>
                </a:solidFill>
                <a:effectLst/>
                <a:ea typeface="+mn-ea"/>
                <a:cs typeface="+mn-cs"/>
              </a:rPr>
              <a:t>(</a:t>
            </a:r>
            <a:r>
              <a:rPr lang="en-US" sz="1200" kern="1200" dirty="0" err="1">
                <a:solidFill>
                  <a:schemeClr val="tx1"/>
                </a:solidFill>
                <a:effectLst/>
                <a:ea typeface="+mn-ea"/>
                <a:cs typeface="+mn-cs"/>
              </a:rPr>
              <a:t>EurEnDel</a:t>
            </a:r>
            <a:r>
              <a:rPr lang="en-US" sz="1200" kern="1200" dirty="0">
                <a:solidFill>
                  <a:schemeClr val="tx1"/>
                </a:solidFill>
                <a:effectLst/>
                <a:ea typeface="+mn-ea"/>
                <a:cs typeface="+mn-cs"/>
              </a:rPr>
              <a:t>, 2004)</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EurEnDel</a:t>
            </a:r>
            <a:r>
              <a:rPr lang="en-GB" sz="1200" kern="1200" dirty="0">
                <a:solidFill>
                  <a:schemeClr val="tx1"/>
                </a:solidFill>
                <a:effectLst/>
                <a:ea typeface="+mn-ea"/>
                <a:cs typeface="+mn-cs"/>
              </a:rPr>
              <a:t> achieves its goal by combining prospective and normative foresight elements, and hence focusses on likely developments and future requirements of the energy market. Over the years, </a:t>
            </a:r>
            <a:r>
              <a:rPr lang="en-GB" sz="1200" kern="1200" dirty="0" err="1">
                <a:solidFill>
                  <a:schemeClr val="tx1"/>
                </a:solidFill>
                <a:effectLst/>
                <a:ea typeface="+mn-ea"/>
                <a:cs typeface="+mn-cs"/>
              </a:rPr>
              <a:t>EurEnDel</a:t>
            </a:r>
            <a:r>
              <a:rPr lang="en-GB" sz="1200" kern="1200" dirty="0">
                <a:solidFill>
                  <a:schemeClr val="tx1"/>
                </a:solidFill>
                <a:effectLst/>
                <a:ea typeface="+mn-ea"/>
                <a:cs typeface="+mn-cs"/>
              </a:rPr>
              <a:t> has developed a multitude of social and technological perspectives, scenarios and policy recommendations. </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24</a:t>
            </a:fld>
            <a:endParaRPr lang="de-DE"/>
          </a:p>
        </p:txBody>
      </p:sp>
    </p:spTree>
    <p:extLst>
      <p:ext uri="{BB962C8B-B14F-4D97-AF65-F5344CB8AC3E}">
        <p14:creationId xmlns:p14="http://schemas.microsoft.com/office/powerpoint/2010/main" val="1292397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kern="1200" dirty="0">
                <a:solidFill>
                  <a:schemeClr val="tx1"/>
                </a:solidFill>
                <a:effectLst/>
                <a:ea typeface="+mn-ea"/>
                <a:cs typeface="+mn-cs"/>
              </a:rPr>
              <a:t>Source: </a:t>
            </a:r>
            <a:r>
              <a:rPr lang="en-CA" dirty="0"/>
              <a:t>Cheng, Yu-Tien &amp; Chou, Han-</a:t>
            </a:r>
            <a:r>
              <a:rPr lang="en-CA" dirty="0" err="1"/>
              <a:t>Hsin</a:t>
            </a:r>
            <a:r>
              <a:rPr lang="en-CA" dirty="0"/>
              <a:t> &amp; Cheng, Ching-</a:t>
            </a:r>
            <a:r>
              <a:rPr lang="en-CA" dirty="0" err="1"/>
              <a:t>Hsue</a:t>
            </a:r>
            <a:r>
              <a:rPr lang="en-CA" dirty="0"/>
              <a:t>, 2011: Extracting key performance indicators (KPIs) new product development using mind map and Decision-Making Trial and Evaluation Laboratory (DEMATEL) methods. African Journal of Business Management.</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25</a:t>
            </a:fld>
            <a:endParaRPr lang="de-DE"/>
          </a:p>
        </p:txBody>
      </p:sp>
    </p:spTree>
    <p:extLst>
      <p:ext uri="{BB962C8B-B14F-4D97-AF65-F5344CB8AC3E}">
        <p14:creationId xmlns:p14="http://schemas.microsoft.com/office/powerpoint/2010/main" val="2547384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aims to address the extent to which models can support an IGE assessment, beginning with qualitative models, which help frame and contextualize the problem</a:t>
            </a:r>
            <a:r>
              <a:rPr lang="en-GB" baseline="0" dirty="0"/>
              <a:t> or future issue</a:t>
            </a:r>
            <a:r>
              <a:rPr lang="en-GB" dirty="0"/>
              <a:t>.</a:t>
            </a:r>
          </a:p>
        </p:txBody>
      </p:sp>
      <p:sp>
        <p:nvSpPr>
          <p:cNvPr id="4" name="Slide Number Placeholder 3"/>
          <p:cNvSpPr>
            <a:spLocks noGrp="1"/>
          </p:cNvSpPr>
          <p:nvPr>
            <p:ph type="sldNum" sz="quarter" idx="10"/>
          </p:nvPr>
        </p:nvSpPr>
        <p:spPr/>
        <p:txBody>
          <a:bodyPr/>
          <a:lstStyle/>
          <a:p>
            <a:fld id="{46CB1BC0-3BBB-5148-866E-5F72B0D631B6}" type="slidenum">
              <a:rPr lang="de-DE" smtClean="0"/>
              <a:pPr/>
              <a:t>26</a:t>
            </a:fld>
            <a:endParaRPr lang="de-DE"/>
          </a:p>
        </p:txBody>
      </p:sp>
    </p:spTree>
    <p:extLst>
      <p:ext uri="{BB962C8B-B14F-4D97-AF65-F5344CB8AC3E}">
        <p14:creationId xmlns:p14="http://schemas.microsoft.com/office/powerpoint/2010/main" val="1537954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 causal loop diagram (CLD) is a map of the system analysed, or, better, a way to explore and represent the interconnections between the key indicators in the analysed sector or system (Probst &amp; Bassi, 2014). As indicated by John </a:t>
            </a:r>
            <a:r>
              <a:rPr lang="en-GB" sz="1200" kern="1200" dirty="0" err="1">
                <a:solidFill>
                  <a:schemeClr val="tx1"/>
                </a:solidFill>
                <a:effectLst/>
                <a:ea typeface="+mn-ea"/>
                <a:cs typeface="+mn-cs"/>
              </a:rPr>
              <a:t>Sterman</a:t>
            </a:r>
            <a:r>
              <a:rPr lang="en-GB" sz="1200" kern="1200" dirty="0">
                <a:solidFill>
                  <a:schemeClr val="tx1"/>
                </a:solidFill>
                <a:effectLst/>
                <a:ea typeface="+mn-ea"/>
                <a:cs typeface="+mn-cs"/>
              </a:rPr>
              <a:t>, “A causal diagram consists of variables connected by arrows denoting the causal influences among the variables. The important feedback loops are also identified in the diagram. Variables are related by causal links, shown by arrows. Link polarities describe the structure of the system. They do not describe the behaviour of the variables. That is, they describe what would happen if there were a change. They do not describe what actually happens. Rather, it tells you what would happen if the variable were to change.” (</a:t>
            </a:r>
            <a:r>
              <a:rPr lang="en-GB" sz="1200" kern="1200" dirty="0" err="1">
                <a:solidFill>
                  <a:schemeClr val="tx1"/>
                </a:solidFill>
                <a:effectLst/>
                <a:ea typeface="+mn-ea"/>
                <a:cs typeface="+mn-cs"/>
              </a:rPr>
              <a:t>Sterman</a:t>
            </a:r>
            <a:r>
              <a:rPr lang="en-GB" sz="1200" kern="1200" dirty="0">
                <a:solidFill>
                  <a:schemeClr val="tx1"/>
                </a:solidFill>
                <a:effectLst/>
                <a:ea typeface="+mn-ea"/>
                <a:cs typeface="+mn-cs"/>
              </a:rPr>
              <a:t>, 2000) </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27</a:t>
            </a:fld>
            <a:endParaRPr lang="de-DE"/>
          </a:p>
        </p:txBody>
      </p:sp>
    </p:spTree>
    <p:extLst>
      <p:ext uri="{BB962C8B-B14F-4D97-AF65-F5344CB8AC3E}">
        <p14:creationId xmlns:p14="http://schemas.microsoft.com/office/powerpoint/2010/main" val="3563783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In the </a:t>
            </a:r>
            <a:r>
              <a:rPr lang="en-US" sz="1200" u="none" kern="1200" dirty="0">
                <a:solidFill>
                  <a:schemeClr val="tx1"/>
                </a:solidFill>
                <a:effectLst/>
                <a:ea typeface="+mn-ea"/>
                <a:cs typeface="+mn-cs"/>
              </a:rPr>
              <a:t>Heart of Borneo study carried out by WWF, CLDs were developed through a participatory exercise as part of a cross-sectoral modelling exercise. The CLD was used to guide the development of a suite of interconnected mathematical models (Land Change Modeler, System Dynamics and InVEST), and led to the identification of relevant feedback loops and policy entry points (Van </a:t>
            </a:r>
            <a:r>
              <a:rPr lang="en-US" sz="1200" u="none" kern="1200" dirty="0" err="1">
                <a:solidFill>
                  <a:schemeClr val="tx1"/>
                </a:solidFill>
                <a:effectLst/>
                <a:ea typeface="+mn-ea"/>
                <a:cs typeface="+mn-cs"/>
              </a:rPr>
              <a:t>Paddenburg</a:t>
            </a:r>
            <a:r>
              <a:rPr lang="en-US" sz="1200" u="none" kern="1200" dirty="0">
                <a:solidFill>
                  <a:schemeClr val="tx1"/>
                </a:solidFill>
                <a:effectLst/>
                <a:ea typeface="+mn-ea"/>
                <a:cs typeface="+mn-cs"/>
              </a:rPr>
              <a:t>, Bassi, Buter, Cosslett, &amp; Dean, 2012).</a:t>
            </a:r>
            <a:r>
              <a:rPr lang="en-US" sz="1200" u="none" kern="1200" baseline="0" dirty="0">
                <a:solidFill>
                  <a:schemeClr val="tx1"/>
                </a:solidFill>
                <a:effectLst/>
                <a:ea typeface="+mn-ea"/>
                <a:cs typeface="+mn-cs"/>
              </a:rPr>
              <a:t> </a:t>
            </a:r>
            <a:r>
              <a:rPr lang="en-US" sz="1200" u="none" kern="1200" dirty="0">
                <a:solidFill>
                  <a:schemeClr val="tx1"/>
                </a:solidFill>
                <a:effectLst/>
                <a:ea typeface="+mn-ea"/>
                <a:cs typeface="+mn-cs"/>
              </a:rPr>
              <a:t>The CLD shows the central role of GDP and natural capital for the Heart of Borneo, as well the important set of interconnections existing between GDP and natural capital. What emerges from this exercise is that natural capital is a key enabler of economic activity and social development, as well as that economic activity has so far represented a threat to the natural capital. A critical balancing loop underlies the development path of the Hearth of Borneo, indicating that maintaining natural capital is the most effective option to sustain the economy and society.</a:t>
            </a:r>
          </a:p>
          <a:p>
            <a:endParaRPr lang="en-US" sz="1200" u="none" kern="1200" dirty="0">
              <a:solidFill>
                <a:schemeClr val="tx1"/>
              </a:solidFill>
              <a:effectLst/>
              <a:ea typeface="+mn-ea"/>
              <a:cs typeface="+mn-cs"/>
            </a:endParaRPr>
          </a:p>
          <a:p>
            <a:r>
              <a:rPr lang="en-US" sz="1200" b="0" u="none" kern="1200" dirty="0">
                <a:solidFill>
                  <a:schemeClr val="tx1"/>
                </a:solidFill>
                <a:effectLst/>
                <a:ea typeface="+mn-ea"/>
                <a:cs typeface="+mn-cs"/>
              </a:rPr>
              <a:t>Source: Van </a:t>
            </a:r>
            <a:r>
              <a:rPr lang="en-US" sz="1200" b="0" u="none" kern="1200" dirty="0" err="1">
                <a:solidFill>
                  <a:schemeClr val="tx1"/>
                </a:solidFill>
                <a:effectLst/>
                <a:ea typeface="+mn-ea"/>
                <a:cs typeface="+mn-cs"/>
              </a:rPr>
              <a:t>Paddenburg</a:t>
            </a:r>
            <a:r>
              <a:rPr lang="en-US" sz="1200" b="0" u="none" kern="1200" dirty="0">
                <a:solidFill>
                  <a:schemeClr val="tx1"/>
                </a:solidFill>
                <a:effectLst/>
                <a:ea typeface="+mn-ea"/>
                <a:cs typeface="+mn-cs"/>
              </a:rPr>
              <a:t>, Bassi, Buter, Cosslett, &amp; Dean, 2012:</a:t>
            </a:r>
            <a:r>
              <a:rPr lang="en-US" sz="1200" b="0" u="none" kern="1200" baseline="0" dirty="0">
                <a:solidFill>
                  <a:schemeClr val="tx1"/>
                </a:solidFill>
                <a:effectLst/>
                <a:ea typeface="+mn-ea"/>
                <a:cs typeface="+mn-cs"/>
              </a:rPr>
              <a:t> </a:t>
            </a:r>
            <a:r>
              <a:rPr lang="en-CA" sz="1200" b="0" i="0" kern="1200" dirty="0">
                <a:solidFill>
                  <a:schemeClr val="tx1"/>
                </a:solidFill>
                <a:effectLst/>
                <a:latin typeface="Arial" panose="020B0604020202020204" pitchFamily="34" charset="0"/>
                <a:ea typeface="+mn-ea"/>
                <a:cs typeface="+mn-cs"/>
              </a:rPr>
              <a:t>Heart of Borneo: Investing in Nature for a Green Economy.</a:t>
            </a:r>
            <a:r>
              <a:rPr lang="en-CA" sz="1200" b="0" i="0" kern="1200" baseline="0" dirty="0">
                <a:solidFill>
                  <a:schemeClr val="tx1"/>
                </a:solidFill>
                <a:effectLst/>
                <a:latin typeface="Arial" panose="020B0604020202020204" pitchFamily="34" charset="0"/>
                <a:ea typeface="+mn-ea"/>
                <a:cs typeface="+mn-cs"/>
              </a:rPr>
              <a:t> WWF. </a:t>
            </a:r>
            <a:r>
              <a:rPr lang="en-CA" sz="1200" b="0" i="0" kern="1200" dirty="0">
                <a:solidFill>
                  <a:schemeClr val="tx1"/>
                </a:solidFill>
                <a:effectLst/>
                <a:latin typeface="Arial" panose="020B0604020202020204" pitchFamily="34" charset="0"/>
                <a:ea typeface="+mn-ea"/>
                <a:cs typeface="+mn-cs"/>
              </a:rPr>
              <a:t>Heart of Borneo Global Initiative. </a:t>
            </a:r>
          </a:p>
          <a:p>
            <a:endParaRPr lang="en-US" u="none"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28</a:t>
            </a:fld>
            <a:endParaRPr lang="de-DE"/>
          </a:p>
        </p:txBody>
      </p:sp>
    </p:spTree>
    <p:extLst>
      <p:ext uri="{BB962C8B-B14F-4D97-AF65-F5344CB8AC3E}">
        <p14:creationId xmlns:p14="http://schemas.microsoft.com/office/powerpoint/2010/main" val="9684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UN Environment has also used CLDs to map the complexity of the eco-agri-food system in their </a:t>
            </a:r>
            <a:r>
              <a:rPr lang="en-US" sz="1200" u="none" kern="1200" dirty="0">
                <a:solidFill>
                  <a:schemeClr val="tx1"/>
                </a:solidFill>
                <a:effectLst/>
                <a:ea typeface="+mn-ea"/>
                <a:cs typeface="+mn-cs"/>
              </a:rPr>
              <a:t>latest TEEB report for agriculture and food (Zhang, 2018). The CLD highlights several reinforcing loops, such as demand driving production, production leading to income creation and income stimulating demand, as well as various balancing loops, such as the more agricultural land there is, the more deforestation, the lower biodiversity and land productivity, leading to a greater need for agricultural land. Further, it shows how human health is central to the realization of a sustainable eco-agri-food system.</a:t>
            </a:r>
            <a:endParaRPr lang="en-US" u="none" dirty="0"/>
          </a:p>
          <a:p>
            <a:endParaRPr lang="en-US" dirty="0"/>
          </a:p>
          <a:p>
            <a:r>
              <a:rPr lang="en-US" dirty="0"/>
              <a:t>Source: TEEB, 2018: </a:t>
            </a:r>
            <a:r>
              <a:rPr lang="en-US" sz="1200" u="none" strike="noStrike" kern="1200" baseline="0" dirty="0">
                <a:solidFill>
                  <a:schemeClr val="tx1"/>
                </a:solidFill>
                <a:ea typeface="+mn-ea"/>
                <a:cs typeface="+mn-cs"/>
              </a:rPr>
              <a:t>Measuring what matters in agriculture and food systems. A synthesis of the results and recommendations of TEEB for Agriculture and Food’s Scientific and Economic Foundations Report.</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29</a:t>
            </a:fld>
            <a:endParaRPr lang="de-DE"/>
          </a:p>
        </p:txBody>
      </p:sp>
    </p:spTree>
    <p:extLst>
      <p:ext uri="{BB962C8B-B14F-4D97-AF65-F5344CB8AC3E}">
        <p14:creationId xmlns:p14="http://schemas.microsoft.com/office/powerpoint/2010/main" val="4268652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allows students to reflect on their</a:t>
            </a:r>
            <a:r>
              <a:rPr lang="en-GB" baseline="0" dirty="0"/>
              <a:t> experience of creating a CLD in modules 1 and 2.  It would be good to discuss the implementation process of the CLDs, such as what leads to the co-creation of the model and the creation of a shared understanding, and the content, such as the potential to identify entry points for investments and policy interventions.</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30</a:t>
            </a:fld>
            <a:endParaRPr lang="de-DE"/>
          </a:p>
        </p:txBody>
      </p:sp>
    </p:spTree>
    <p:extLst>
      <p:ext uri="{BB962C8B-B14F-4D97-AF65-F5344CB8AC3E}">
        <p14:creationId xmlns:p14="http://schemas.microsoft.com/office/powerpoint/2010/main" val="2253447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Input-output tables (Leontief, 1951) represent inputs and outputs of several economic activities. These inputs and outputs can be physical and/or monetary. Input-output tables are frequently used to estimate physical and monetary flows across value chains.</a:t>
            </a:r>
            <a:endParaRPr lang="en-US" sz="1200" kern="1200" dirty="0">
              <a:solidFill>
                <a:schemeClr val="tx1"/>
              </a:solidFill>
              <a:effectLst/>
              <a:ea typeface="+mn-ea"/>
              <a:cs typeface="+mn-cs"/>
            </a:endParaRPr>
          </a:p>
          <a:p>
            <a:r>
              <a:rPr lang="en-GB" sz="1200" kern="1200" dirty="0">
                <a:solidFill>
                  <a:schemeClr val="tx1"/>
                </a:solidFill>
                <a:effectLst/>
                <a:ea typeface="+mn-ea"/>
                <a:cs typeface="+mn-cs"/>
              </a:rPr>
              <a:t>An input-output model of production and distribution of goods and services replaces the data in an input-output table with equations. These equations explain the relationship between inputs and outputs of a given process. In other words, the model uses productivity multipliers that serve for the calculation of the output values given a specific set and quantity of inputs, or it estimates the required inputs for a given value of output (</a:t>
            </a:r>
            <a:r>
              <a:rPr lang="en-GB" sz="1200" kern="1200" dirty="0" err="1">
                <a:solidFill>
                  <a:schemeClr val="tx1"/>
                </a:solidFill>
                <a:effectLst/>
                <a:ea typeface="+mn-ea"/>
                <a:cs typeface="+mn-cs"/>
              </a:rPr>
              <a:t>Tcheremnykh</a:t>
            </a:r>
            <a:r>
              <a:rPr lang="en-GB" sz="1200" kern="1200" dirty="0">
                <a:solidFill>
                  <a:schemeClr val="tx1"/>
                </a:solidFill>
                <a:effectLst/>
                <a:ea typeface="+mn-ea"/>
                <a:cs typeface="+mn-cs"/>
              </a:rPr>
              <a:t>, 2003).</a:t>
            </a:r>
          </a:p>
          <a:p>
            <a:pPr marL="1062900" lvl="1" indent="-342900"/>
            <a:endParaRPr lang="en-GB" sz="1200" kern="1200" dirty="0">
              <a:solidFill>
                <a:schemeClr val="tx1"/>
              </a:solidFill>
              <a:effectLst/>
              <a:ea typeface="+mn-ea"/>
              <a:cs typeface="+mn-cs"/>
            </a:endParaRPr>
          </a:p>
          <a:p>
            <a:pPr marL="180000" lvl="1" indent="-180000">
              <a:buFont typeface="Arial" panose="020B0604020202020204" pitchFamily="34" charset="0"/>
              <a:buChar char="•"/>
            </a:pPr>
            <a:r>
              <a:rPr lang="en-US" dirty="0"/>
              <a:t>Descriptive I-O models generate information about the current state of the economy (production, employment, imports/exports and gross value added). </a:t>
            </a:r>
          </a:p>
          <a:p>
            <a:pPr marL="180000" lvl="1" indent="-180000">
              <a:buFont typeface="Arial" panose="020B0604020202020204" pitchFamily="34" charset="0"/>
              <a:buChar char="•"/>
            </a:pPr>
            <a:r>
              <a:rPr lang="en-US" dirty="0"/>
              <a:t>Predictive I-O models look forward to evaluate policy impacts.</a:t>
            </a:r>
          </a:p>
          <a:p>
            <a:endParaRPr lang="en-US" dirty="0"/>
          </a:p>
          <a:p>
            <a:r>
              <a:rPr lang="en-US" dirty="0"/>
              <a:t>Source:</a:t>
            </a:r>
            <a:r>
              <a:rPr lang="en-US" baseline="0" dirty="0"/>
              <a:t> </a:t>
            </a:r>
            <a:r>
              <a:rPr lang="en-US" dirty="0"/>
              <a:t>ILO, 2017: How to measure and model social and employment outcomes of climate and sustainable development policies. Training guidebook.</a:t>
            </a:r>
          </a:p>
        </p:txBody>
      </p:sp>
      <p:sp>
        <p:nvSpPr>
          <p:cNvPr id="4" name="Slide Number Placeholder 3"/>
          <p:cNvSpPr>
            <a:spLocks noGrp="1"/>
          </p:cNvSpPr>
          <p:nvPr>
            <p:ph type="sldNum" sz="quarter" idx="10"/>
          </p:nvPr>
        </p:nvSpPr>
        <p:spPr/>
        <p:txBody>
          <a:bodyPr/>
          <a:lstStyle/>
          <a:p>
            <a:fld id="{46CB1BC0-3BBB-5148-866E-5F72B0D631B6}" type="slidenum">
              <a:rPr lang="de-DE" smtClean="0"/>
              <a:pPr/>
              <a:t>31</a:t>
            </a:fld>
            <a:endParaRPr lang="de-DE"/>
          </a:p>
        </p:txBody>
      </p:sp>
    </p:spTree>
    <p:extLst>
      <p:ext uri="{BB962C8B-B14F-4D97-AF65-F5344CB8AC3E}">
        <p14:creationId xmlns:p14="http://schemas.microsoft.com/office/powerpoint/2010/main" val="250765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Cruz </a:t>
            </a:r>
            <a:r>
              <a:rPr lang="en-US" sz="1200" kern="1200" dirty="0">
                <a:solidFill>
                  <a:schemeClr val="tx1"/>
                </a:solidFill>
                <a:effectLst/>
                <a:ea typeface="+mn-ea"/>
                <a:cs typeface="+mn-cs"/>
              </a:rPr>
              <a:t>(2002)</a:t>
            </a:r>
            <a:r>
              <a:rPr lang="en-GB" sz="1200" kern="1200" dirty="0">
                <a:solidFill>
                  <a:schemeClr val="tx1"/>
                </a:solidFill>
                <a:effectLst/>
                <a:ea typeface="+mn-ea"/>
                <a:cs typeface="+mn-cs"/>
              </a:rPr>
              <a:t> applied the I-O methodology to analyse energy flows and CO2 emissions in the Portuguese economy. The I-O model distinguishes between energy demand by final consumers (direct consumption demand) and direct and indirect energy requirements from industries (production demand). It is an extension of a traditional I-O model of the economy that is capable of capturing the impact of economic actions on the environment (CO2 emissions) and energy demand (fossil fuels).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Source: </a:t>
            </a:r>
            <a:r>
              <a:rPr lang="en-US" sz="1200" kern="1200" dirty="0">
                <a:solidFill>
                  <a:schemeClr val="tx1"/>
                </a:solidFill>
                <a:effectLst/>
                <a:ea typeface="+mn-ea"/>
                <a:cs typeface="+mn-cs"/>
              </a:rPr>
              <a:t>Cruz, 2002: </a:t>
            </a:r>
            <a:r>
              <a:rPr lang="en-US" dirty="0"/>
              <a:t>Energy-Environment-Economy Interactions: An Input-Output Approach Applied to the Portuguese Case. 7th Biennial Conference of the International Society for Ecological Economics, “Environment and Development: </a:t>
            </a:r>
            <a:r>
              <a:rPr lang="en-US" dirty="0" err="1"/>
              <a:t>Globalisation</a:t>
            </a:r>
            <a:r>
              <a:rPr lang="en-US" dirty="0"/>
              <a:t> &amp; the Challenges for Local &amp; International Governance”, Sousse (Tunisia), 6–9 March 2002. </a:t>
            </a:r>
          </a:p>
        </p:txBody>
      </p:sp>
      <p:sp>
        <p:nvSpPr>
          <p:cNvPr id="4" name="Slide Number Placeholder 3"/>
          <p:cNvSpPr>
            <a:spLocks noGrp="1"/>
          </p:cNvSpPr>
          <p:nvPr>
            <p:ph type="sldNum" sz="quarter" idx="10"/>
          </p:nvPr>
        </p:nvSpPr>
        <p:spPr/>
        <p:txBody>
          <a:bodyPr/>
          <a:lstStyle/>
          <a:p>
            <a:fld id="{46CB1BC0-3BBB-5148-866E-5F72B0D631B6}" type="slidenum">
              <a:rPr lang="de-DE" smtClean="0"/>
              <a:pPr/>
              <a:t>32</a:t>
            </a:fld>
            <a:endParaRPr lang="de-DE"/>
          </a:p>
        </p:txBody>
      </p:sp>
    </p:spTree>
    <p:extLst>
      <p:ext uri="{BB962C8B-B14F-4D97-AF65-F5344CB8AC3E}">
        <p14:creationId xmlns:p14="http://schemas.microsoft.com/office/powerpoint/2010/main" val="93980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provides an opportunity to discuss I-O models in more depth. They are frequently used for a variety of policy assessments, at sectoral level for economic performance, for employment estimates and emissions.</a:t>
            </a:r>
          </a:p>
        </p:txBody>
      </p:sp>
      <p:sp>
        <p:nvSpPr>
          <p:cNvPr id="4" name="Slide Number Placeholder 3"/>
          <p:cNvSpPr>
            <a:spLocks noGrp="1"/>
          </p:cNvSpPr>
          <p:nvPr>
            <p:ph type="sldNum" sz="quarter" idx="10"/>
          </p:nvPr>
        </p:nvSpPr>
        <p:spPr/>
        <p:txBody>
          <a:bodyPr/>
          <a:lstStyle/>
          <a:p>
            <a:fld id="{46CB1BC0-3BBB-5148-866E-5F72B0D631B6}" type="slidenum">
              <a:rPr lang="de-DE" smtClean="0"/>
              <a:pPr/>
              <a:t>33</a:t>
            </a:fld>
            <a:endParaRPr lang="de-DE"/>
          </a:p>
        </p:txBody>
      </p:sp>
    </p:spTree>
    <p:extLst>
      <p:ext uri="{BB962C8B-B14F-4D97-AF65-F5344CB8AC3E}">
        <p14:creationId xmlns:p14="http://schemas.microsoft.com/office/powerpoint/2010/main" val="32695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Optimization models are used to find the</a:t>
            </a:r>
            <a:r>
              <a:rPr lang="en-US" baseline="0" dirty="0"/>
              <a:t> optimal intervention, based on a set of constraints. </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6</a:t>
            </a:fld>
            <a:endParaRPr lang="de-DE"/>
          </a:p>
        </p:txBody>
      </p:sp>
    </p:spTree>
    <p:extLst>
      <p:ext uri="{BB962C8B-B14F-4D97-AF65-F5344CB8AC3E}">
        <p14:creationId xmlns:p14="http://schemas.microsoft.com/office/powerpoint/2010/main" val="636849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A general equilibrium approach models supply and demand behaviour across all markets in an economy. Analysis is typically conducted using computable general equilibrium (CGE) models (see, for instance, Lofgren &amp; Diaz-Bonilla (2010)). CGE models are a standard tool of empirical analysis, and are widely used to analyse the aggregate welfare and distributional impacts of policies whose effects may be transmitted through multiple markets, or contain menus of different tax, subsidy, quota or transfer instruments (Sue Wing, 2004).</a:t>
            </a:r>
            <a:endParaRPr lang="en-US" sz="1200" kern="1200" dirty="0">
              <a:solidFill>
                <a:schemeClr val="tx1"/>
              </a:solidFill>
              <a:effectLst/>
              <a:ea typeface="+mn-ea"/>
              <a:cs typeface="+mn-cs"/>
            </a:endParaRPr>
          </a:p>
          <a:p>
            <a:r>
              <a:rPr lang="en-GB" sz="1200" kern="1200" dirty="0">
                <a:solidFill>
                  <a:schemeClr val="tx1"/>
                </a:solidFill>
                <a:effectLst/>
                <a:ea typeface="+mn-ea"/>
                <a:cs typeface="+mn-cs"/>
              </a:rPr>
              <a:t> </a:t>
            </a:r>
            <a:endParaRPr lang="en-US" sz="1200" kern="1200" dirty="0">
              <a:solidFill>
                <a:schemeClr val="tx1"/>
              </a:solidFill>
              <a:effectLst/>
              <a:ea typeface="+mn-ea"/>
              <a:cs typeface="+mn-cs"/>
            </a:endParaRPr>
          </a:p>
          <a:p>
            <a:r>
              <a:rPr lang="en-GB" sz="1200" kern="1200" dirty="0">
                <a:solidFill>
                  <a:schemeClr val="tx1"/>
                </a:solidFill>
                <a:effectLst/>
                <a:ea typeface="+mn-ea"/>
                <a:cs typeface="+mn-cs"/>
              </a:rPr>
              <a:t>CGE models optimize utility for economic actors. The three conditions of market clearance, zero profit and income balance are employed to simultaneously solve the setting of prices and the allocation of goods and factors that support general equilibrium.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Source: Sue Wing, I., 2004: Computable General Equilibrium Models  and Their Use in Economy-Wide Policy Analysis: Everything You Ever Wanted to Know (But Were Afraid to Ask). Joint Program on the Science and Policy of Global Change MIT. </a:t>
            </a:r>
            <a:r>
              <a:rPr lang="it-IT" sz="1200" kern="1200" dirty="0">
                <a:solidFill>
                  <a:schemeClr val="tx1"/>
                </a:solidFill>
                <a:effectLst/>
                <a:ea typeface="+mn-ea"/>
                <a:cs typeface="+mn-cs"/>
              </a:rPr>
              <a:t>Cambridge, MA, USA.</a:t>
            </a:r>
            <a:endParaRPr lang="en-US" sz="1200" kern="1200" dirty="0">
              <a:solidFill>
                <a:schemeClr val="tx1"/>
              </a:solidFill>
              <a:effectLst/>
              <a:ea typeface="+mn-ea"/>
              <a:cs typeface="+mn-cs"/>
            </a:endParaRPr>
          </a:p>
          <a:p>
            <a:endParaRPr lang="en-US" dirty="0"/>
          </a:p>
          <a:p>
            <a:r>
              <a:rPr lang="en-US" dirty="0"/>
              <a:t>Source: Banerjee, </a:t>
            </a:r>
            <a:r>
              <a:rPr lang="en-US" dirty="0" err="1"/>
              <a:t>Onil</a:t>
            </a:r>
            <a:r>
              <a:rPr lang="en-US" dirty="0"/>
              <a:t> &amp; </a:t>
            </a:r>
            <a:r>
              <a:rPr lang="en-US" dirty="0" err="1"/>
              <a:t>Cicowiez</a:t>
            </a:r>
            <a:r>
              <a:rPr lang="en-US" dirty="0"/>
              <a:t>, Martin &amp; Horridge, Jonathan &amp; Vargas, Renato, 2016: A Conceptual Framework for Integrated Economic–Environmental Modeling. The Journal of Environment &amp; Development. </a:t>
            </a:r>
          </a:p>
        </p:txBody>
      </p:sp>
      <p:sp>
        <p:nvSpPr>
          <p:cNvPr id="4" name="Slide Number Placeholder 3"/>
          <p:cNvSpPr>
            <a:spLocks noGrp="1"/>
          </p:cNvSpPr>
          <p:nvPr>
            <p:ph type="sldNum" sz="quarter" idx="10"/>
          </p:nvPr>
        </p:nvSpPr>
        <p:spPr/>
        <p:txBody>
          <a:bodyPr/>
          <a:lstStyle/>
          <a:p>
            <a:fld id="{46CB1BC0-3BBB-5148-866E-5F72B0D631B6}" type="slidenum">
              <a:rPr lang="de-DE" smtClean="0"/>
              <a:pPr/>
              <a:t>34</a:t>
            </a:fld>
            <a:endParaRPr lang="de-DE"/>
          </a:p>
        </p:txBody>
      </p:sp>
    </p:spTree>
    <p:extLst>
      <p:ext uri="{BB962C8B-B14F-4D97-AF65-F5344CB8AC3E}">
        <p14:creationId xmlns:p14="http://schemas.microsoft.com/office/powerpoint/2010/main" val="1392130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The OECD model is a multi-sectoral and multi-regional dynamic CGE model, based on microeconomic foundations. ENV-Linkages is the successor to the OECD GREEN model, and is used to generate the results for the OECD Environment Outlook to 2050 (OECD, 2012), which examines likely future economic, environmental and social developments up to 2050, given the current state of policy. In the context of response measures, the greater disaggregation is useful for analysing existing policies that are sector-specific. For example, the model can be used to simulate sector-, region- and pollutant-specific taxes. It is also useful for looking at policies of emission permit trading.</a:t>
            </a:r>
            <a:endParaRPr lang="en-US" sz="1200" kern="1200" dirty="0">
              <a:solidFill>
                <a:schemeClr val="tx1"/>
              </a:solidFill>
              <a:effectLst/>
              <a:ea typeface="+mn-ea"/>
              <a:cs typeface="+mn-cs"/>
            </a:endParaRPr>
          </a:p>
          <a:p>
            <a:endParaRPr lang="en-US" dirty="0"/>
          </a:p>
          <a:p>
            <a:r>
              <a:rPr lang="en-US" dirty="0"/>
              <a:t>Source: OECD, 2012: OECD Environmental Outlook to 2050: The Consequences of Inaction. Paris.</a:t>
            </a:r>
          </a:p>
        </p:txBody>
      </p:sp>
      <p:sp>
        <p:nvSpPr>
          <p:cNvPr id="4" name="Slide Number Placeholder 3"/>
          <p:cNvSpPr>
            <a:spLocks noGrp="1"/>
          </p:cNvSpPr>
          <p:nvPr>
            <p:ph type="sldNum" sz="quarter" idx="10"/>
          </p:nvPr>
        </p:nvSpPr>
        <p:spPr/>
        <p:txBody>
          <a:bodyPr/>
          <a:lstStyle/>
          <a:p>
            <a:fld id="{46CB1BC0-3BBB-5148-866E-5F72B0D631B6}" type="slidenum">
              <a:rPr lang="de-DE" smtClean="0"/>
              <a:pPr/>
              <a:t>35</a:t>
            </a:fld>
            <a:endParaRPr lang="de-DE"/>
          </a:p>
        </p:txBody>
      </p:sp>
    </p:spTree>
    <p:extLst>
      <p:ext uri="{BB962C8B-B14F-4D97-AF65-F5344CB8AC3E}">
        <p14:creationId xmlns:p14="http://schemas.microsoft.com/office/powerpoint/2010/main" val="829506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about the underlying assumption of partial and general equilibrium models, which has been debated constantly in the modelling community. Equilibrium brings consistency to models, but</a:t>
            </a:r>
            <a:r>
              <a:rPr lang="en-GB" baseline="0" dirty="0"/>
              <a:t> in reality we are never in a perfect equilibrium. However, comparing different equilibrium could facilitate interpreting implications of several transitional dynamics</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36</a:t>
            </a:fld>
            <a:endParaRPr lang="de-DE"/>
          </a:p>
        </p:txBody>
      </p:sp>
    </p:spTree>
    <p:extLst>
      <p:ext uri="{BB962C8B-B14F-4D97-AF65-F5344CB8AC3E}">
        <p14:creationId xmlns:p14="http://schemas.microsoft.com/office/powerpoint/2010/main" val="1978834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System Dynamics (SD) is an integrated quantitative (modelling) approach (causal descriptive) utilized to understand situations for complex issues.  SD is a flexible methodology that allows the integration of social, economic and environmental indicators in a single framework of analysis.  </a:t>
            </a:r>
          </a:p>
          <a:p>
            <a:pPr marL="0" indent="0"/>
            <a:endParaRPr lang="en-GB" dirty="0"/>
          </a:p>
          <a:p>
            <a:pPr marL="0" indent="0"/>
            <a:r>
              <a:rPr lang="en-GB" dirty="0"/>
              <a:t>SD models are based on the assumption that structure drives behaviour and use causal relationships to link variables. </a:t>
            </a:r>
          </a:p>
          <a:p>
            <a:pPr marL="0" indent="0"/>
            <a:r>
              <a:rPr lang="en-GB" dirty="0"/>
              <a:t>The pillars of SD models are feedback, delays and non-linearity. Models can be customized to analyse the socioeconomic implications of actions across sectors (social, economic and environmental) and actors, such as households, the private sector and the government, within and across countries. </a:t>
            </a:r>
          </a:p>
          <a:p>
            <a:pPr marL="0" indent="0"/>
            <a:endParaRPr lang="en-GB" dirty="0"/>
          </a:p>
          <a:p>
            <a:pPr marL="0" indent="0"/>
            <a:r>
              <a:rPr lang="en-GB" dirty="0"/>
              <a:t>SD models can be top-down or bottom-up, general or partial equilibrium. </a:t>
            </a:r>
          </a:p>
          <a:p>
            <a:pPr marL="0" indent="0"/>
            <a:endParaRPr lang="en-GB" dirty="0"/>
          </a:p>
          <a:p>
            <a:pPr marL="0" indent="0"/>
            <a:r>
              <a:rPr lang="en-GB" dirty="0"/>
              <a:t>The image shows the underlying structure of the Green Economy Model (GEM),</a:t>
            </a:r>
            <a:r>
              <a:rPr lang="en-GB" baseline="0" dirty="0"/>
              <a:t> which captures built, human, social and natural capital.</a:t>
            </a:r>
            <a:endParaRPr lang="en-GB" dirty="0"/>
          </a:p>
          <a:p>
            <a:pPr marL="0" indent="0"/>
            <a:endParaRPr lang="en-GB" dirty="0"/>
          </a:p>
          <a:p>
            <a:pPr marL="0" indent="0"/>
            <a:r>
              <a:rPr lang="en-GB" dirty="0"/>
              <a:t>Source: </a:t>
            </a:r>
            <a:r>
              <a:rPr lang="en-US" sz="1200" kern="1200" dirty="0">
                <a:solidFill>
                  <a:schemeClr val="tx1"/>
                </a:solidFill>
                <a:effectLst/>
                <a:ea typeface="+mn-ea"/>
                <a:cs typeface="+mn-cs"/>
              </a:rPr>
              <a:t>Bassi, A.M., 2015: Moving towards integrated policy formulation and evaluation: the Green Economy Model (GEM). Environmental and Climate Technologies, Volume 16, Issue 1.</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37</a:t>
            </a:fld>
            <a:endParaRPr lang="de-DE"/>
          </a:p>
        </p:txBody>
      </p:sp>
    </p:spTree>
    <p:extLst>
      <p:ext uri="{BB962C8B-B14F-4D97-AF65-F5344CB8AC3E}">
        <p14:creationId xmlns:p14="http://schemas.microsoft.com/office/powerpoint/2010/main" val="2383200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 Threshold 21 (T21) World model (T21-World) is structured to analyze medium-long term development issues. The model integrates in a single framework the economic, social and environmental aspects of development planning. The level of aggregation used to represent the sectors </a:t>
            </a:r>
            <a:r>
              <a:rPr lang="en-GB" sz="1200" kern="1200" noProof="0" dirty="0">
                <a:solidFill>
                  <a:schemeClr val="tx1"/>
                </a:solidFill>
                <a:effectLst/>
                <a:ea typeface="+mn-ea"/>
                <a:cs typeface="+mn-cs"/>
              </a:rPr>
              <a:t>analysed</a:t>
            </a:r>
            <a:r>
              <a:rPr lang="en-US" sz="1200" kern="1200" dirty="0">
                <a:solidFill>
                  <a:schemeClr val="tx1"/>
                </a:solidFill>
                <a:effectLst/>
                <a:ea typeface="+mn-ea"/>
                <a:cs typeface="+mn-cs"/>
              </a:rPr>
              <a:t> makes it well suited to look at resource allocation issues among different sectoral areas of intervention. T21 was conceived to complement budgetary models and other short-medium term planning tools by providing a comprehensive and long-term perspective on development.</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T21 is useful at four levels in the planning process. </a:t>
            </a:r>
          </a:p>
          <a:p>
            <a:pPr marL="171450" indent="-171450">
              <a:buFont typeface="Arial" panose="020B0604020202020204" pitchFamily="34" charset="0"/>
              <a:buChar char="•"/>
            </a:pPr>
            <a:r>
              <a:rPr lang="en-US" sz="1200" kern="1200" dirty="0">
                <a:solidFill>
                  <a:schemeClr val="tx1"/>
                </a:solidFill>
                <a:effectLst/>
                <a:ea typeface="+mn-ea"/>
                <a:cs typeface="+mn-cs"/>
              </a:rPr>
              <a:t>Firstly, the participatory process of model development provides insights on the coherence and consistency of objectives, hypotheses and data used for policymaking in different sectors. </a:t>
            </a:r>
          </a:p>
          <a:p>
            <a:pPr marL="171450" indent="-171450">
              <a:buFont typeface="Arial" panose="020B0604020202020204" pitchFamily="34" charset="0"/>
              <a:buChar char="•"/>
            </a:pPr>
            <a:r>
              <a:rPr lang="en-US" sz="1200" kern="1200" dirty="0">
                <a:solidFill>
                  <a:schemeClr val="tx1"/>
                </a:solidFill>
                <a:effectLst/>
                <a:ea typeface="+mn-ea"/>
                <a:cs typeface="+mn-cs"/>
              </a:rPr>
              <a:t>Secondly, the base run simulation of the model offers an outlook into key development issues. </a:t>
            </a:r>
          </a:p>
          <a:p>
            <a:pPr marL="171450" indent="-171450">
              <a:buFont typeface="Arial" panose="020B0604020202020204" pitchFamily="34" charset="0"/>
              <a:buChar char="•"/>
            </a:pPr>
            <a:r>
              <a:rPr lang="en-US" sz="1200" kern="1200" dirty="0">
                <a:solidFill>
                  <a:schemeClr val="tx1"/>
                </a:solidFill>
                <a:effectLst/>
                <a:ea typeface="+mn-ea"/>
                <a:cs typeface="+mn-cs"/>
              </a:rPr>
              <a:t>Thirdly, alternative scenarios provide an understanding of how different strategic choices or external conditions can impact future development, and how policies synergistically interact. </a:t>
            </a:r>
          </a:p>
          <a:p>
            <a:pPr marL="171450" indent="-171450">
              <a:buFont typeface="Arial" panose="020B0604020202020204" pitchFamily="34" charset="0"/>
              <a:buChar char="•"/>
            </a:pPr>
            <a:r>
              <a:rPr lang="en-US" sz="1200" kern="1200" dirty="0">
                <a:solidFill>
                  <a:schemeClr val="tx1"/>
                </a:solidFill>
                <a:effectLst/>
                <a:ea typeface="+mn-ea"/>
                <a:cs typeface="+mn-cs"/>
              </a:rPr>
              <a:t>Fourthly, the resulting development plan provides a clear basis for action in the various sectors, as well as for monitoring and evaluation of performance.</a:t>
            </a:r>
          </a:p>
          <a:p>
            <a:endParaRPr lang="en-US" sz="1200" kern="1200" dirty="0">
              <a:solidFill>
                <a:schemeClr val="tx1"/>
              </a:solidFill>
              <a:effectLst/>
              <a:ea typeface="+mn-ea"/>
              <a:cs typeface="+mn-cs"/>
            </a:endParaRPr>
          </a:p>
          <a:p>
            <a:r>
              <a:rPr lang="en-GB" sz="1200" kern="1200" dirty="0">
                <a:solidFill>
                  <a:schemeClr val="tx1"/>
                </a:solidFill>
                <a:effectLst/>
                <a:ea typeface="+mn-ea"/>
                <a:cs typeface="+mn-cs"/>
              </a:rPr>
              <a:t>T21-World is designed to cover the most important long-term issues analysed in this report. Its structure includes both monetary and physical indicators, to fully analyse the impacts of investments on natural resources, low carbon development, economic growth and job creation. </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Source: https://</a:t>
            </a:r>
            <a:r>
              <a:rPr lang="en-GB" sz="1200" kern="1200" dirty="0" err="1">
                <a:solidFill>
                  <a:schemeClr val="tx1"/>
                </a:solidFill>
                <a:effectLst/>
                <a:ea typeface="+mn-ea"/>
                <a:cs typeface="+mn-cs"/>
              </a:rPr>
              <a:t>naturwissenschaften.ch</a:t>
            </a:r>
            <a:r>
              <a:rPr lang="en-GB" sz="1200" kern="1200" dirty="0">
                <a:solidFill>
                  <a:schemeClr val="tx1"/>
                </a:solidFill>
                <a:effectLst/>
                <a:ea typeface="+mn-ea"/>
                <a:cs typeface="+mn-cs"/>
              </a:rPr>
              <a:t>/service/publications/76477-unep-green-economy-report-2011</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38</a:t>
            </a:fld>
            <a:endParaRPr lang="de-DE"/>
          </a:p>
        </p:txBody>
      </p:sp>
    </p:spTree>
    <p:extLst>
      <p:ext uri="{BB962C8B-B14F-4D97-AF65-F5344CB8AC3E}">
        <p14:creationId xmlns:p14="http://schemas.microsoft.com/office/powerpoint/2010/main" val="4027641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US" dirty="0"/>
              <a:t>Conducted involving more than 100 experts.</a:t>
            </a:r>
          </a:p>
          <a:p>
            <a:pPr marL="342900" indent="-342900"/>
            <a:r>
              <a:rPr lang="en-US" dirty="0"/>
              <a:t>Aligned with existing projections in all sectors. In fact, it is an exercise of knowledge integration.</a:t>
            </a:r>
          </a:p>
          <a:p>
            <a:endParaRPr lang="en-US" dirty="0"/>
          </a:p>
          <a:p>
            <a:r>
              <a:rPr lang="en-US" dirty="0"/>
              <a:t>Source: UNEP (2012). </a:t>
            </a:r>
            <a:r>
              <a:rPr lang="en-CA" b="0" i="0" dirty="0">
                <a:effectLst/>
                <a:latin typeface="Arial" panose="020B0604020202020204" pitchFamily="34" charset="0"/>
              </a:rPr>
              <a:t>Modelling global green investment scenarios. Supporting the transition to a global green economy.</a:t>
            </a:r>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39</a:t>
            </a:fld>
            <a:endParaRPr lang="de-DE"/>
          </a:p>
        </p:txBody>
      </p:sp>
    </p:spTree>
    <p:extLst>
      <p:ext uri="{BB962C8B-B14F-4D97-AF65-F5344CB8AC3E}">
        <p14:creationId xmlns:p14="http://schemas.microsoft.com/office/powerpoint/2010/main" val="3864306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Options B and C are correct. Option A highlights a drawback: customization takes time and an SD model may be more time consuming to create than a more standardized optimization or econometrics model.</a:t>
            </a:r>
            <a:r>
              <a:rPr lang="en-GB" baseline="0" dirty="0"/>
              <a:t> </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40</a:t>
            </a:fld>
            <a:endParaRPr lang="de-DE"/>
          </a:p>
        </p:txBody>
      </p:sp>
    </p:spTree>
    <p:extLst>
      <p:ext uri="{BB962C8B-B14F-4D97-AF65-F5344CB8AC3E}">
        <p14:creationId xmlns:p14="http://schemas.microsoft.com/office/powerpoint/2010/main" val="1298695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0" i="0" u="none" strike="noStrike" baseline="0" dirty="0">
                <a:latin typeface="Roboto-Light"/>
              </a:rPr>
              <a:t>A transition to an Inclusive Green Economy requires a combination of policy interventions with crosscutting impacts. A single model, therefore, is often inadequate to answer all the essential questions.</a:t>
            </a:r>
            <a:br>
              <a:rPr lang="en-CA" b="0" i="0" dirty="0">
                <a:solidFill>
                  <a:srgbClr val="000000"/>
                </a:solidFill>
                <a:effectLst/>
                <a:latin typeface="Arial" panose="020B0604020202020204" pitchFamily="34" charset="0"/>
              </a:rPr>
            </a:br>
            <a:endParaRPr lang="en-CA"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effectLst/>
                <a:latin typeface="Arial" panose="020B0604020202020204" pitchFamily="34" charset="0"/>
              </a:rPr>
              <a:t>Complementarity is important as it strengthens the analysis and addresses some of the weaknesses of each methodology with inputs from others. Further, the simultaneous use of different methodologies supports the broader involvement of various stakeholders (technical and political) in policy formulation and evaluation. This latter aspect is particularly important, since different government agencies typically have different modelling tools.</a:t>
            </a:r>
          </a:p>
          <a:p>
            <a:pPr algn="l"/>
            <a:endParaRPr lang="en-CA" sz="1800" b="0" i="0" u="none" strike="noStrike" baseline="0" dirty="0">
              <a:latin typeface="Roboto-Light"/>
            </a:endParaRPr>
          </a:p>
          <a:p>
            <a:pPr algn="l"/>
            <a:r>
              <a:rPr lang="en-CA" sz="1800" b="0" i="0" u="none" strike="noStrike" baseline="0" dirty="0">
                <a:latin typeface="Roboto-Light"/>
              </a:rPr>
              <a:t>For example, an SD model may help us track the impacts of renewable energy investments on total economic output, carbon emissions and access to clean energy, but it is not so good at showing the short-term impacts on jobs across sectors. In this case, the use of IO-SAM in combination with a CGE model can make up for that deficiency. </a:t>
            </a:r>
            <a:r>
              <a:rPr lang="en-CA" sz="1800" b="1" i="0" u="none" strike="noStrike" baseline="0" dirty="0">
                <a:latin typeface="Roboto-Light"/>
              </a:rPr>
              <a:t>This is exactly the approach of the Integrated Green Economy Modelling Framework that will be discussed later on in this module.</a:t>
            </a:r>
          </a:p>
          <a:p>
            <a:pPr algn="l"/>
            <a:endParaRPr lang="en-CA" sz="1800" b="0" i="0" u="none" strike="noStrike" baseline="0" dirty="0">
              <a:latin typeface="Roboto-Light"/>
            </a:endParaRPr>
          </a:p>
          <a:p>
            <a:pPr algn="l"/>
            <a:r>
              <a:rPr lang="en-CA" sz="1800" b="0" i="0" u="none" strike="noStrike" baseline="0" dirty="0">
                <a:latin typeface="Roboto-Light"/>
              </a:rPr>
              <a:t>Another example is when </a:t>
            </a:r>
            <a:r>
              <a:rPr lang="en-CA" dirty="0">
                <a:latin typeface="Roboto-Light"/>
              </a:rPr>
              <a:t>policymakers are more interested in forecasting or doing impact evaluation than conducting scenario building. In this case, econometric modelling could give a more precise answer. The statistical inference from the data’s behaviour of econometric models will be more helpful in estimating particular parameters, establishing and quantifying causal impacts, and carrying out forecasting. </a:t>
            </a:r>
            <a:endParaRPr lang="x-none"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41</a:t>
            </a:fld>
            <a:endParaRPr lang="de-DE"/>
          </a:p>
        </p:txBody>
      </p:sp>
    </p:spTree>
    <p:extLst>
      <p:ext uri="{BB962C8B-B14F-4D97-AF65-F5344CB8AC3E}">
        <p14:creationId xmlns:p14="http://schemas.microsoft.com/office/powerpoint/2010/main" val="2062712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of a model are estimated by methods to solve equations: optimization, econometrics and simulation. </a:t>
            </a:r>
          </a:p>
          <a:p>
            <a:r>
              <a:rPr lang="en-US" dirty="0"/>
              <a:t>The use of different methods can lead to different results.</a:t>
            </a:r>
          </a:p>
        </p:txBody>
      </p:sp>
      <p:sp>
        <p:nvSpPr>
          <p:cNvPr id="4" name="Slide Number Placeholder 3"/>
          <p:cNvSpPr>
            <a:spLocks noGrp="1"/>
          </p:cNvSpPr>
          <p:nvPr>
            <p:ph type="sldNum" sz="quarter" idx="10"/>
          </p:nvPr>
        </p:nvSpPr>
        <p:spPr/>
        <p:txBody>
          <a:bodyPr/>
          <a:lstStyle/>
          <a:p>
            <a:fld id="{46CB1BC0-3BBB-5148-866E-5F72B0D631B6}" type="slidenum">
              <a:rPr lang="de-DE" smtClean="0"/>
              <a:pPr/>
              <a:t>43</a:t>
            </a:fld>
            <a:endParaRPr lang="de-DE"/>
          </a:p>
        </p:txBody>
      </p:sp>
    </p:spTree>
    <p:extLst>
      <p:ext uri="{BB962C8B-B14F-4D97-AF65-F5344CB8AC3E}">
        <p14:creationId xmlns:p14="http://schemas.microsoft.com/office/powerpoint/2010/main" val="3049629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r>
              <a:rPr lang="en-US" dirty="0"/>
              <a:t>Static models can overestimate policy impacts, since corrective measures (via feedback) are not accounted for. </a:t>
            </a:r>
          </a:p>
          <a:p>
            <a:pPr marL="0" lvl="1" indent="0"/>
            <a:r>
              <a:rPr lang="en-US" dirty="0"/>
              <a:t>Optimization models can underestimate policy impacts, since corrective measures are captured and “worse before better” dynamics may not emerge if snapshot (instead of time-explicit results) are generated.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Dynamics models that treat time explicitly are likely to capture both short-term impacts (otherwise considered to be an overestimate) and medium to longer term impacts (otherwise considered to be an underestimate), providing more effective support to policymaking. </a:t>
            </a:r>
            <a:r>
              <a:rPr lang="en-US" sz="1200" b="0" dirty="0">
                <a:solidFill>
                  <a:schemeClr val="tx1"/>
                </a:solidFill>
              </a:rPr>
              <a:t>These include System Dynamics models.</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44</a:t>
            </a:fld>
            <a:endParaRPr lang="de-DE"/>
          </a:p>
        </p:txBody>
      </p:sp>
    </p:spTree>
    <p:extLst>
      <p:ext uri="{BB962C8B-B14F-4D97-AF65-F5344CB8AC3E}">
        <p14:creationId xmlns:p14="http://schemas.microsoft.com/office/powerpoint/2010/main" val="41912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correct answer is policy formulation. This is because optimization</a:t>
            </a:r>
            <a:r>
              <a:rPr lang="en-GB" baseline="0" dirty="0"/>
              <a:t> models estimate the “optimal state” of the system, allowing primarily for policy packages to be formulated by estimating the outcomes of specific targets, rather than testing specific policy interventions that would allow the system to reach such targets.</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7</a:t>
            </a:fld>
            <a:endParaRPr lang="de-DE"/>
          </a:p>
        </p:txBody>
      </p:sp>
    </p:spTree>
    <p:extLst>
      <p:ext uri="{BB962C8B-B14F-4D97-AF65-F5344CB8AC3E}">
        <p14:creationId xmlns:p14="http://schemas.microsoft.com/office/powerpoint/2010/main" val="1588423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If we use the example of fossil fuel subsidy removal, we</a:t>
            </a:r>
            <a:r>
              <a:rPr lang="it-IT" baseline="0" dirty="0"/>
              <a:t> can consider three problem statements related to total costs, distributional impacts and the effectiveness of mitigation options.</a:t>
            </a:r>
            <a:endParaRPr lang="en-US" dirty="0"/>
          </a:p>
          <a:p>
            <a:endParaRPr lang="en-US" dirty="0"/>
          </a:p>
          <a:p>
            <a:r>
              <a:rPr lang="en-US" dirty="0"/>
              <a:t>Sources: </a:t>
            </a:r>
          </a:p>
          <a:p>
            <a:r>
              <a:rPr lang="en-US" sz="1200" u="none" strike="noStrike" kern="1200" baseline="0" dirty="0">
                <a:solidFill>
                  <a:schemeClr val="tx1"/>
                </a:solidFill>
                <a:ea typeface="+mn-ea"/>
                <a:cs typeface="+mn-cs"/>
              </a:rPr>
              <a:t>Asian Development Bank, 2015 (a): Fossil fuel subsidies in Thailand: trends, impacts, and reforms. </a:t>
            </a:r>
            <a:r>
              <a:rPr lang="en-US" sz="1200" u="none" strike="noStrike" kern="1200" baseline="0" dirty="0" err="1">
                <a:solidFill>
                  <a:schemeClr val="tx1"/>
                </a:solidFill>
                <a:ea typeface="+mn-ea"/>
                <a:cs typeface="+mn-cs"/>
              </a:rPr>
              <a:t>Mandaluyong</a:t>
            </a:r>
            <a:r>
              <a:rPr lang="en-US" sz="1200" u="none" strike="noStrike" kern="1200" baseline="0" dirty="0">
                <a:solidFill>
                  <a:schemeClr val="tx1"/>
                </a:solidFill>
                <a:ea typeface="+mn-ea"/>
                <a:cs typeface="+mn-cs"/>
              </a:rPr>
              <a:t> City, Philippines: Asian Development Bank, 2015.</a:t>
            </a:r>
          </a:p>
          <a:p>
            <a:r>
              <a:rPr lang="en-US" sz="1200" u="none" strike="noStrike" kern="1200" baseline="0" dirty="0">
                <a:solidFill>
                  <a:schemeClr val="tx1"/>
                </a:solidFill>
                <a:ea typeface="+mn-ea"/>
                <a:cs typeface="+mn-cs"/>
              </a:rPr>
              <a:t>Asian Development Bank, 2015 (b): Fossil fuel subsidies in Indonesia: trends, impacts, and reforms. </a:t>
            </a:r>
            <a:r>
              <a:rPr lang="en-US" sz="1200" u="none" strike="noStrike" kern="1200" baseline="0" dirty="0" err="1">
                <a:solidFill>
                  <a:schemeClr val="tx1"/>
                </a:solidFill>
                <a:ea typeface="+mn-ea"/>
                <a:cs typeface="+mn-cs"/>
              </a:rPr>
              <a:t>Mandaluyong</a:t>
            </a:r>
            <a:r>
              <a:rPr lang="en-US" sz="1200" u="none" strike="noStrike" kern="1200" baseline="0" dirty="0">
                <a:solidFill>
                  <a:schemeClr val="tx1"/>
                </a:solidFill>
                <a:ea typeface="+mn-ea"/>
                <a:cs typeface="+mn-cs"/>
              </a:rPr>
              <a:t> City, Philippines: Asian Development Bank, 2015.</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45</a:t>
            </a:fld>
            <a:endParaRPr lang="de-DE"/>
          </a:p>
        </p:txBody>
      </p:sp>
    </p:spTree>
    <p:extLst>
      <p:ext uri="{BB962C8B-B14F-4D97-AF65-F5344CB8AC3E}">
        <p14:creationId xmlns:p14="http://schemas.microsoft.com/office/powerpoint/2010/main" val="338933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46</a:t>
            </a:fld>
            <a:endParaRPr lang="de-DE"/>
          </a:p>
        </p:txBody>
      </p:sp>
    </p:spTree>
    <p:extLst>
      <p:ext uri="{BB962C8B-B14F-4D97-AF65-F5344CB8AC3E}">
        <p14:creationId xmlns:p14="http://schemas.microsoft.com/office/powerpoint/2010/main" val="2303638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There is no single model that can answer the four key questions</a:t>
            </a:r>
            <a:r>
              <a:rPr lang="it-IT" baseline="0" dirty="0"/>
              <a:t> posed </a:t>
            </a:r>
            <a:r>
              <a:rPr lang="en-US" baseline="0" noProof="0" dirty="0"/>
              <a:t>earlier. We need to use various models: SAM, CGE or </a:t>
            </a:r>
            <a:r>
              <a:rPr lang="en-US" baseline="0" noProof="0" dirty="0" err="1"/>
              <a:t>macroeconometric</a:t>
            </a:r>
            <a:r>
              <a:rPr lang="en-US" baseline="0" noProof="0" dirty="0"/>
              <a:t> model and MARKAL. </a:t>
            </a:r>
            <a:endParaRPr lang="en-US" noProof="0"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47</a:t>
            </a:fld>
            <a:endParaRPr lang="de-DE"/>
          </a:p>
        </p:txBody>
      </p:sp>
    </p:spTree>
    <p:extLst>
      <p:ext uri="{BB962C8B-B14F-4D97-AF65-F5344CB8AC3E}">
        <p14:creationId xmlns:p14="http://schemas.microsoft.com/office/powerpoint/2010/main" val="1773271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This and the following slides present the modelling approach adopted for the assessment of fossil fuel subsidy removal, where interconnections</a:t>
            </a:r>
            <a:r>
              <a:rPr lang="it-IT" baseline="0" dirty="0"/>
              <a:t> between these three types of models were identified.</a:t>
            </a:r>
          </a:p>
          <a:p>
            <a:endParaRPr lang="it-I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The combined use of these three tools is necessary to generate coherent projections and to analyse them in the context of rationalizing fossil fuel subsidies. In this respect, several policy-related questions can be analysed, starting from the various options for subsidy removal (e.g. what reduction, by when, and in which shape/form), and ending with the potential reallocation of avoided public expenditure (to which household groups, and with which policy intervention option). Additional analyses become relevant depending on the scenarios simulated, including the differences between short- and long-term impacts as well as policy and system responses.</a:t>
            </a:r>
            <a:endParaRPr lang="en-US" sz="1200" kern="1200" dirty="0">
              <a:solidFill>
                <a:schemeClr val="tx1"/>
              </a:solidFill>
              <a:effectLst/>
              <a:ea typeface="+mn-ea"/>
              <a:cs typeface="+mn-cs"/>
            </a:endParaRPr>
          </a:p>
          <a:p>
            <a:endParaRPr lang="it-IT"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48</a:t>
            </a:fld>
            <a:endParaRPr lang="de-DE"/>
          </a:p>
        </p:txBody>
      </p:sp>
    </p:spTree>
    <p:extLst>
      <p:ext uri="{BB962C8B-B14F-4D97-AF65-F5344CB8AC3E}">
        <p14:creationId xmlns:p14="http://schemas.microsoft.com/office/powerpoint/2010/main" val="816923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MARKAL is used to generate information on energy production costs, taking into account producer subsidies. With energy costs and consumer subsidies, energy market prices can be estimated. Energy prices are then used to estimate energy demand (and possibly GDP and other macroeconomic flows) in MACRO, and inflation. MACRO is used in conjunction with the SAM to estimate GDP and household income, as well as consumption, savings and investment. With data from the household survey, it is possible to disaggregate impacts by income classes and location, and also estimate household energy costs. This is done by combining estimates on energy demand (potentially using driving needs, such as distance from the workplace, and household or housing size) and energy prices, obtained from the MARKAL and MACRO. Finally, income, originating from the SAM and the household survey, will also be used to estimate household energy demand at the micro level, in addition to using prices and specific needs.</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49</a:t>
            </a:fld>
            <a:endParaRPr lang="de-DE"/>
          </a:p>
        </p:txBody>
      </p:sp>
    </p:spTree>
    <p:extLst>
      <p:ext uri="{BB962C8B-B14F-4D97-AF65-F5344CB8AC3E}">
        <p14:creationId xmlns:p14="http://schemas.microsoft.com/office/powerpoint/2010/main" val="35697596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MARKAL is used to generate information on energy production costs, taking into account producer subsidies. With energy costs and consumer subsidies, energy market prices can be estimated. Energy prices are then used to estimate energy demand (and possibly GDP and other macroeconomic flows) in MACRO, and inflation. MACRO is used in conjunction with the SAM to estimate GDP and household income, as well as consumption, savings and investment. With data from the household survey, it is possible to disaggregate impacts by income classes and location, and also estimate household energy costs. This is done by combining estimates on energy demand (potentially using driving needs, such as distance from the workplace, and household or housing size) and energy prices, obtained from the MARKAL and MACRO. Finally, income, originating from the SAM and the household survey, will also be used to estimate household energy demand at the micro level, in addition to using prices and specific needs.</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50</a:t>
            </a:fld>
            <a:endParaRPr lang="de-DE"/>
          </a:p>
        </p:txBody>
      </p:sp>
    </p:spTree>
    <p:extLst>
      <p:ext uri="{BB962C8B-B14F-4D97-AF65-F5344CB8AC3E}">
        <p14:creationId xmlns:p14="http://schemas.microsoft.com/office/powerpoint/2010/main" val="2240535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MARKAL is used to generate information on energy production costs, taking into account producer subsidies. With energy costs and consumer subsidies, energy market prices can be estimated. Energy prices are then used to estimate energy demand (and possibly GDP and other macroeconomic flows) in MACRO, and inflation. MACRO is used in conjunction with the SAM to estimate GDP and household income, as well as consumption, savings and investment. With data from the household survey, it is possible to disaggregate impacts by income classes and location, and also estimate household energy costs. This is done by combining estimates on energy demand (potentially using driving needs, such as distance from the workplace, and household or housing size) and energy prices, obtained from the MARKAL and MACRO. Finally, income, originating from the SAM and the household survey, will also be used to estimate household energy demand at the micro level, in addition to using prices and specific needs.</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51</a:t>
            </a:fld>
            <a:endParaRPr lang="de-DE"/>
          </a:p>
        </p:txBody>
      </p:sp>
    </p:spTree>
    <p:extLst>
      <p:ext uri="{BB962C8B-B14F-4D97-AF65-F5344CB8AC3E}">
        <p14:creationId xmlns:p14="http://schemas.microsoft.com/office/powerpoint/2010/main" val="2088047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a:t>
            </a:r>
            <a:r>
              <a:rPr lang="it-IT" dirty="0" err="1"/>
              <a:t>summary</a:t>
            </a:r>
            <a:r>
              <a:rPr lang="it-IT" dirty="0"/>
              <a:t>:</a:t>
            </a:r>
          </a:p>
          <a:p>
            <a:pPr marL="171450" lvl="0" indent="-171450">
              <a:buFont typeface="Arial" panose="020B0604020202020204" pitchFamily="34" charset="0"/>
              <a:buChar char="•"/>
            </a:pPr>
            <a:r>
              <a:rPr lang="en-GB" sz="1200" kern="1200" dirty="0">
                <a:solidFill>
                  <a:schemeClr val="tx1"/>
                </a:solidFill>
                <a:effectLst/>
                <a:ea typeface="+mn-ea"/>
                <a:cs typeface="+mn-cs"/>
              </a:rPr>
              <a:t>-The SAM and MACRO are particularly useful in analysing consumer subsidies from a macroeconomic perspective, with data, such as household surveys, being necessary to carry out a detailed assessment of the impact on households, such as considering income classes, regional differences among the population and other social factors.</a:t>
            </a:r>
            <a:endParaRPr lang="en-US" sz="1200" kern="1200" dirty="0">
              <a:solidFill>
                <a:schemeClr val="tx1"/>
              </a:solidFill>
              <a:effectLst/>
              <a:ea typeface="+mn-ea"/>
              <a:cs typeface="+mn-cs"/>
            </a:endParaRPr>
          </a:p>
          <a:p>
            <a:pPr marL="171450" lvl="0" indent="-171450">
              <a:buFont typeface="Arial" panose="020B0604020202020204" pitchFamily="34" charset="0"/>
              <a:buChar char="•"/>
            </a:pPr>
            <a:r>
              <a:rPr lang="en-GB" sz="1200" kern="1200" dirty="0">
                <a:solidFill>
                  <a:schemeClr val="tx1"/>
                </a:solidFill>
                <a:effectLst/>
                <a:ea typeface="+mn-ea"/>
                <a:cs typeface="+mn-cs"/>
              </a:rPr>
              <a:t>MARKAL and MACRO are needed to analyse producer subsidies, with the former emphasizing the biophysical dimensions of the energy sector, and the latter estimating the economic impacts of decisions on energy supply.</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52</a:t>
            </a:fld>
            <a:endParaRPr lang="de-DE"/>
          </a:p>
        </p:txBody>
      </p:sp>
    </p:spTree>
    <p:extLst>
      <p:ext uri="{BB962C8B-B14F-4D97-AF65-F5344CB8AC3E}">
        <p14:creationId xmlns:p14="http://schemas.microsoft.com/office/powerpoint/2010/main" val="294426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1" i="0" kern="1200" dirty="0">
                <a:solidFill>
                  <a:schemeClr val="tx1"/>
                </a:solidFill>
                <a:effectLst/>
                <a:latin typeface="Arial" panose="020B0604020202020204" pitchFamily="34" charset="0"/>
                <a:ea typeface="+mn-ea"/>
                <a:cs typeface="+mn-cs"/>
              </a:rPr>
              <a:t>About E3MG</a:t>
            </a:r>
            <a:endParaRPr lang="en-CA" sz="1200" b="0" i="0" kern="1200" dirty="0">
              <a:solidFill>
                <a:schemeClr val="tx1"/>
              </a:solidFill>
              <a:effectLst/>
              <a:latin typeface="Arial" panose="020B0604020202020204" pitchFamily="34" charset="0"/>
              <a:ea typeface="+mn-ea"/>
              <a:cs typeface="+mn-cs"/>
            </a:endParaRPr>
          </a:p>
          <a:p>
            <a:pPr fontAlgn="base"/>
            <a:r>
              <a:rPr lang="en-CA" sz="1200" b="0" i="0" u="sng" kern="1200" dirty="0">
                <a:solidFill>
                  <a:schemeClr val="tx1"/>
                </a:solidFill>
                <a:effectLst/>
                <a:latin typeface="Arial" panose="020B0604020202020204" pitchFamily="34" charset="0"/>
                <a:ea typeface="+mn-ea"/>
                <a:cs typeface="+mn-cs"/>
                <a:hlinkClick r:id="rId3"/>
              </a:rPr>
              <a:t>E3MG</a:t>
            </a:r>
            <a:r>
              <a:rPr lang="en-CA" sz="1200" b="0" i="0" kern="1200" dirty="0">
                <a:solidFill>
                  <a:schemeClr val="tx1"/>
                </a:solidFill>
                <a:effectLst/>
                <a:latin typeface="Arial" panose="020B0604020202020204" pitchFamily="34" charset="0"/>
                <a:ea typeface="+mn-ea"/>
                <a:cs typeface="+mn-cs"/>
              </a:rPr>
              <a:t> is a sectoral econometric model that has been developed with the intention of analysing long-term energy and environment interactions within the global economy and assessing short and long-term impacts of climate-change policy.  It is very similar to E3ME in structure and closely links economic outcomes with energy policy. </a:t>
            </a:r>
          </a:p>
          <a:p>
            <a:pPr fontAlgn="base"/>
            <a:r>
              <a:rPr lang="en-CA" sz="1200" b="0" i="0" kern="1200" dirty="0">
                <a:solidFill>
                  <a:schemeClr val="tx1"/>
                </a:solidFill>
                <a:effectLst/>
                <a:latin typeface="Arial" panose="020B0604020202020204" pitchFamily="34" charset="0"/>
                <a:ea typeface="+mn-ea"/>
                <a:cs typeface="+mn-cs"/>
              </a:rPr>
              <a:t>It has a particular focus on taxes and subsidies, making it highly relevant to analysis of these response measures.  Its global nature also makes it a useful tool for assessing the deployment of new technologies in developing countries.</a:t>
            </a:r>
          </a:p>
          <a:p>
            <a:endParaRPr lang="en-CA" dirty="0"/>
          </a:p>
          <a:p>
            <a:r>
              <a:rPr lang="en-CA" dirty="0"/>
              <a:t>Source: https://unfccc.int/topics/mitigation/workstreams/response-measures/modelling-tools-to-assess-the-impact-of-the-implementation-of-response-measures/response-measures-models-e3mg</a:t>
            </a:r>
          </a:p>
        </p:txBody>
      </p:sp>
      <p:sp>
        <p:nvSpPr>
          <p:cNvPr id="4" name="Slide Number Placeholder 3"/>
          <p:cNvSpPr>
            <a:spLocks noGrp="1"/>
          </p:cNvSpPr>
          <p:nvPr>
            <p:ph type="sldNum" sz="quarter" idx="10"/>
          </p:nvPr>
        </p:nvSpPr>
        <p:spPr/>
        <p:txBody>
          <a:bodyPr/>
          <a:lstStyle/>
          <a:p>
            <a:fld id="{46CB1BC0-3BBB-5148-866E-5F72B0D631B6}" type="slidenum">
              <a:rPr lang="de-DE" smtClean="0"/>
              <a:pPr/>
              <a:t>53</a:t>
            </a:fld>
            <a:endParaRPr lang="de-DE" dirty="0"/>
          </a:p>
        </p:txBody>
      </p:sp>
    </p:spTree>
    <p:extLst>
      <p:ext uri="{BB962C8B-B14F-4D97-AF65-F5344CB8AC3E}">
        <p14:creationId xmlns:p14="http://schemas.microsoft.com/office/powerpoint/2010/main" val="1599087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AU" dirty="0"/>
              <a:t>The magnitude of the impacts is quite different for economic assessments. </a:t>
            </a:r>
          </a:p>
          <a:p>
            <a:pPr marL="342900" indent="-342900"/>
            <a:r>
              <a:rPr lang="en-AU" dirty="0"/>
              <a:t>The SAM presents amplified negative impacts of subsidy removal relative to the E3MG and CGE models. </a:t>
            </a:r>
            <a:endParaRPr lang="en-US" b="1" dirty="0"/>
          </a:p>
          <a:p>
            <a:pPr marL="0" indent="0"/>
            <a:r>
              <a:rPr lang="en-US" dirty="0"/>
              <a:t>The projections for energy demand originating from MARKAL and E3MG show fairly marked differences.</a:t>
            </a:r>
            <a:r>
              <a:rPr lang="en-US" baseline="0" dirty="0"/>
              <a:t> </a:t>
            </a:r>
            <a:r>
              <a:rPr lang="en-US" dirty="0"/>
              <a:t>This is reflected in different emission reduction forecasts.</a:t>
            </a:r>
          </a:p>
          <a:p>
            <a:endParaRPr lang="it-IT" dirty="0"/>
          </a:p>
          <a:p>
            <a:r>
              <a:rPr lang="it-IT" dirty="0"/>
              <a:t>More specifically: </a:t>
            </a:r>
          </a:p>
          <a:p>
            <a:r>
              <a:rPr lang="en-US" sz="1200" kern="1200" dirty="0">
                <a:solidFill>
                  <a:schemeClr val="tx1"/>
                </a:solidFill>
                <a:effectLst/>
                <a:ea typeface="+mn-ea"/>
                <a:cs typeface="+mn-cs"/>
              </a:rPr>
              <a:t>The SAM’s projected reasonable impacts in relation to the potential short-term impacts of fossil-fuel subsidy removal. As anticipated, the nature of the model was to amplify impacts relative to other models but this was at least consistent with the magnitude of subsidies (as a share of GDP). Given the static nature of the model, SAMs are not appropriate (and their results should not be used) to project medium and longer-term analysis.</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The macroeconomic models show more conservative results (both positive and negative), which is consistent with the underlying methodology used and the time horizon considered. The impacts on GDP, especially for the reallocation scenarios, may not be very realistic. This is because one of the key advantages of the removal of fossil fuel subsidies is to lower the public deficit, which (in these models) do not flow through to the key macroeconomic indicators. In addition, possible behavioral changes have to be considered, and the underlying assumptions of both E3MG (which relies on history) and the CGE model (which assumes rational behavior) may not hold true in reality.</a:t>
            </a:r>
          </a:p>
          <a:p>
            <a:r>
              <a:rPr lang="en-US" sz="1200" kern="1200" dirty="0">
                <a:solidFill>
                  <a:schemeClr val="tx1"/>
                </a:solidFill>
                <a:effectLst/>
                <a:ea typeface="+mn-ea"/>
                <a:cs typeface="+mn-cs"/>
              </a:rPr>
              <a:t> </a:t>
            </a:r>
          </a:p>
          <a:p>
            <a:r>
              <a:rPr lang="en-US" sz="1200" kern="1200" dirty="0">
                <a:solidFill>
                  <a:schemeClr val="tx1"/>
                </a:solidFill>
                <a:effectLst/>
                <a:ea typeface="+mn-ea"/>
                <a:cs typeface="+mn-cs"/>
              </a:rPr>
              <a:t>MARKAL results are realistic and indicate that in some cases there is potential for fuel switching that would lower the energy bill for consumers. This would then imply that the impacts projected by the SAM and macroeconomic models may be more positive if fuel switching could be taken into account in those models (i.e. either a smaller negative impact, or a larger positive one in the reallocation scenarios). </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55</a:t>
            </a:fld>
            <a:endParaRPr lang="de-DE"/>
          </a:p>
        </p:txBody>
      </p:sp>
    </p:spTree>
    <p:extLst>
      <p:ext uri="{BB962C8B-B14F-4D97-AF65-F5344CB8AC3E}">
        <p14:creationId xmlns:p14="http://schemas.microsoft.com/office/powerpoint/2010/main" val="262739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Econometric models are used to assess policy outcomes, based on past experience and trends, by taking advantage of the autoregressive nature of many macroeconomic data</a:t>
            </a:r>
          </a:p>
        </p:txBody>
      </p:sp>
      <p:sp>
        <p:nvSpPr>
          <p:cNvPr id="4" name="Slide Number Placeholder 3"/>
          <p:cNvSpPr>
            <a:spLocks noGrp="1"/>
          </p:cNvSpPr>
          <p:nvPr>
            <p:ph type="sldNum" sz="quarter" idx="10"/>
          </p:nvPr>
        </p:nvSpPr>
        <p:spPr/>
        <p:txBody>
          <a:bodyPr/>
          <a:lstStyle/>
          <a:p>
            <a:fld id="{46CB1BC0-3BBB-5148-866E-5F72B0D631B6}" type="slidenum">
              <a:rPr lang="de-DE" smtClean="0"/>
              <a:pPr/>
              <a:t>8</a:t>
            </a:fld>
            <a:endParaRPr lang="de-DE"/>
          </a:p>
        </p:txBody>
      </p:sp>
    </p:spTree>
    <p:extLst>
      <p:ext uri="{BB962C8B-B14F-4D97-AF65-F5344CB8AC3E}">
        <p14:creationId xmlns:p14="http://schemas.microsoft.com/office/powerpoint/2010/main" val="2097042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results highlight that it is important to consider the methodology used when assessing model results, even if the same data and underlying scenario assumptions are used by different models and modelling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There are specific strengths to each model, but the most nuanced picture of reform only emerged once all three were run together, and in some cases with results being fed from one model into another. This multi-tiered approach to modelling fossil-fuel subsidy reform was highly useful in helping to contextualize and analyze results and ought to be considered by others analyzing the impacts of reform.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56</a:t>
            </a:fld>
            <a:endParaRPr lang="de-DE"/>
          </a:p>
        </p:txBody>
      </p:sp>
    </p:spTree>
    <p:extLst>
      <p:ext uri="{BB962C8B-B14F-4D97-AF65-F5344CB8AC3E}">
        <p14:creationId xmlns:p14="http://schemas.microsoft.com/office/powerpoint/2010/main" val="12257238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question that is meant to test students: it highlights whether they would</a:t>
            </a:r>
            <a:r>
              <a:rPr lang="en-GB" baseline="0" dirty="0"/>
              <a:t> tend to apply their knowledge and adapt existing models they are familiar with (option 2), or whether they would “step back”, put the issue or opportunity to be analysed at the forefront and assess what is the best model available to carry out the analysis required (option 1). At this stage, it is hoped that most students would prefer to use the latter approach, or option 1 in the circle.</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57</a:t>
            </a:fld>
            <a:endParaRPr lang="de-DE"/>
          </a:p>
        </p:txBody>
      </p:sp>
    </p:spTree>
    <p:extLst>
      <p:ext uri="{BB962C8B-B14F-4D97-AF65-F5344CB8AC3E}">
        <p14:creationId xmlns:p14="http://schemas.microsoft.com/office/powerpoint/2010/main" val="547999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58</a:t>
            </a:fld>
            <a:endParaRPr lang="de-DE" dirty="0"/>
          </a:p>
        </p:txBody>
      </p:sp>
    </p:spTree>
    <p:extLst>
      <p:ext uri="{BB962C8B-B14F-4D97-AF65-F5344CB8AC3E}">
        <p14:creationId xmlns:p14="http://schemas.microsoft.com/office/powerpoint/2010/main" val="5171691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1056900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indent="0">
              <a:buNone/>
              <a:defRPr/>
            </a:pPr>
            <a:r>
              <a:rPr lang="en-US" sz="1200" dirty="0">
                <a:ea typeface="Microsoft Sans Serif" panose="020B0604020202020204" pitchFamily="34" charset="0"/>
              </a:rPr>
              <a:t>The Integrated Green Economy Modelling (IGEM) framework aims to integrate three modelling techniques (System Dynamics, CGE and I-O SAM) to refine impact analysis of green policies and investments in the economy. It was designed to:</a:t>
            </a:r>
          </a:p>
          <a:p>
            <a:pPr marL="180000" indent="-180000">
              <a:buFont typeface="Arial" panose="020B0604020202020204" pitchFamily="34" charset="0"/>
              <a:buChar char="•"/>
              <a:defRPr/>
            </a:pPr>
            <a:r>
              <a:rPr lang="en-US" sz="1200" dirty="0">
                <a:ea typeface="Microsoft Sans Serif" panose="020B0604020202020204" pitchFamily="34" charset="0"/>
              </a:rPr>
              <a:t>Answer increasingly complex requests from governments; </a:t>
            </a:r>
          </a:p>
          <a:p>
            <a:pPr marL="180000" indent="-180000">
              <a:buFont typeface="Arial" panose="020B0604020202020204" pitchFamily="34" charset="0"/>
              <a:buChar char="•"/>
              <a:defRPr/>
            </a:pPr>
            <a:r>
              <a:rPr lang="en-US" sz="1200" dirty="0">
                <a:ea typeface="Microsoft Sans Serif" panose="020B0604020202020204" pitchFamily="34" charset="0"/>
              </a:rPr>
              <a:t>Support countries with solid quantitative tools to inform the design and implementation of green economy policies; </a:t>
            </a:r>
          </a:p>
          <a:p>
            <a:pPr marL="180000" indent="-180000">
              <a:buFont typeface="Arial" panose="020B0604020202020204" pitchFamily="34" charset="0"/>
              <a:buChar char="•"/>
              <a:defRPr/>
            </a:pPr>
            <a:r>
              <a:rPr lang="en-US" sz="1200" dirty="0">
                <a:ea typeface="Microsoft Sans Serif" panose="020B0604020202020204" pitchFamily="34" charset="0"/>
              </a:rPr>
              <a:t>Advance the process of implementing and monitoring some of the Sustainable Development Goals (SDGs).</a:t>
            </a:r>
          </a:p>
          <a:p>
            <a:pPr marL="0" indent="0">
              <a:buNone/>
              <a:defRPr/>
            </a:pPr>
            <a:endParaRPr lang="en-US" sz="1200" dirty="0">
              <a:ea typeface="Microsoft Sans Serif" panose="020B0604020202020204" pitchFamily="34" charset="0"/>
            </a:endParaRPr>
          </a:p>
          <a:p>
            <a:endParaRPr lang="en-US" sz="1200" dirty="0">
              <a:ea typeface="Microsoft Sans Serif"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420820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fontScale="92500" lnSpcReduction="20000"/>
          </a:bodyPr>
          <a:lstStyle/>
          <a:p>
            <a:pPr indent="0">
              <a:buNone/>
              <a:defRPr/>
            </a:pPr>
            <a:r>
              <a:rPr lang="en-US" sz="1200" dirty="0"/>
              <a:t>The two main added values of the IGEM framework project are:</a:t>
            </a:r>
          </a:p>
          <a:p>
            <a:pPr marL="0" indent="-180000">
              <a:buFont typeface="Arial" panose="020B0604020202020204" pitchFamily="34" charset="0"/>
              <a:buChar char="•"/>
              <a:defRPr/>
            </a:pPr>
            <a:r>
              <a:rPr lang="en-US" sz="1200" dirty="0"/>
              <a:t>Develop some general guidelines on how to “green” the I-O SAM, the CGE and the SD models;</a:t>
            </a:r>
          </a:p>
          <a:p>
            <a:pPr marL="0" indent="-180000">
              <a:buFont typeface="Arial" panose="020B0604020202020204" pitchFamily="34" charset="0"/>
              <a:buChar char="•"/>
              <a:defRPr/>
            </a:pPr>
            <a:r>
              <a:rPr lang="en-US" sz="1200" dirty="0"/>
              <a:t>Develop a methodology on how to link these “greened” models.</a:t>
            </a:r>
          </a:p>
          <a:p>
            <a:pPr marL="342900" indent="-342900">
              <a:defRPr/>
            </a:pPr>
            <a:endParaRPr lang="en-US" sz="1200" dirty="0"/>
          </a:p>
          <a:p>
            <a:pPr marL="0" indent="0">
              <a:defRPr/>
            </a:pPr>
            <a:r>
              <a:rPr lang="en-US" sz="1200" dirty="0"/>
              <a:t>A green I-O SAM model is featured by making the green sectors explicitly distinguished from their like sectors, which are run based on conventional technologies and practices. </a:t>
            </a:r>
          </a:p>
          <a:p>
            <a:pPr marL="0" indent="0">
              <a:defRPr/>
            </a:pPr>
            <a:r>
              <a:rPr lang="en-US" sz="1200" dirty="0"/>
              <a:t>Disaggregation or creation of new green sectors may require specific data and I-O techniques, depending on the request for resolution at the sector, process or technology levels.</a:t>
            </a:r>
          </a:p>
          <a:p>
            <a:pPr marL="342900" indent="-342900">
              <a:defRPr/>
            </a:pPr>
            <a:endParaRPr lang="en-US" sz="1200" dirty="0"/>
          </a:p>
          <a:p>
            <a:pPr indent="0">
              <a:buNone/>
              <a:defRPr/>
            </a:pPr>
            <a:r>
              <a:rPr lang="en-US" sz="1200" dirty="0"/>
              <a:t>The process of sector disaggregation includes two steps:</a:t>
            </a:r>
          </a:p>
          <a:p>
            <a:pPr marL="342900" indent="-342900">
              <a:buFont typeface="Arial" panose="020B0604020202020204" pitchFamily="34" charset="0"/>
              <a:buChar char="•"/>
              <a:defRPr/>
            </a:pPr>
            <a:r>
              <a:rPr lang="en-US" sz="1200" dirty="0"/>
              <a:t>A conventional I-O model with aggregation of green and non-green sectors will be disaggregated to present detailed green sectors;</a:t>
            </a:r>
          </a:p>
          <a:p>
            <a:pPr marL="342900" indent="-342900">
              <a:buFont typeface="Arial" panose="020B0604020202020204" pitchFamily="34" charset="0"/>
              <a:buChar char="•"/>
              <a:defRPr/>
            </a:pPr>
            <a:r>
              <a:rPr lang="en-US" sz="1200" dirty="0"/>
              <a:t>A green SAM will be constructed based on the built-up green I-O model.</a:t>
            </a:r>
          </a:p>
          <a:p>
            <a:pPr marL="342900" indent="-342900">
              <a:defRPr/>
            </a:pPr>
            <a:endParaRPr lang="fr-FR" dirty="0"/>
          </a:p>
          <a:p>
            <a:pPr marL="0" indent="0">
              <a:buNone/>
              <a:defRPr/>
            </a:pPr>
            <a:r>
              <a:rPr lang="en-US" sz="1200" dirty="0"/>
              <a:t>Spatial extensions of the I-O SAM:</a:t>
            </a:r>
          </a:p>
          <a:p>
            <a:pPr marL="342900" indent="-342900">
              <a:buFont typeface="Arial" panose="020B0604020202020204" pitchFamily="34" charset="0"/>
              <a:buChar char="•"/>
              <a:defRPr/>
            </a:pPr>
            <a:r>
              <a:rPr lang="en-US" sz="1200" dirty="0"/>
              <a:t>A national or regional economy within a country is often an open system which interacts with other countries or regions. </a:t>
            </a:r>
          </a:p>
          <a:p>
            <a:pPr marL="342900" indent="-342900">
              <a:buFont typeface="Arial" panose="020B0604020202020204" pitchFamily="34" charset="0"/>
              <a:buChar char="•"/>
              <a:defRPr/>
            </a:pPr>
            <a:r>
              <a:rPr lang="en-US" sz="1200" dirty="0"/>
              <a:t>To capture the spatial impacts associated with trade, an MRIO model can present the locations of the origin and destination of individual trade flows. </a:t>
            </a:r>
          </a:p>
          <a:p>
            <a:pPr marL="342900" indent="-342900">
              <a:defRPr/>
            </a:pPr>
            <a:endParaRPr lang="en-US" sz="1200" dirty="0"/>
          </a:p>
          <a:p>
            <a:endParaRPr lang="fr-FR" dirty="0"/>
          </a:p>
          <a:p>
            <a:r>
              <a:rPr lang="fr-FR" dirty="0"/>
              <a:t>Source: </a:t>
            </a:r>
            <a:r>
              <a:rPr lang="en-CA" sz="1200" kern="1200" dirty="0">
                <a:solidFill>
                  <a:schemeClr val="tx1"/>
                </a:solidFill>
                <a:effectLst/>
                <a:ea typeface="+mn-ea"/>
                <a:cs typeface="+mn-cs"/>
              </a:rPr>
              <a:t>PAGE, 2017: The Integrated Green Economy Modelling Framework – Technical Document.</a:t>
            </a:r>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34846977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Source: </a:t>
            </a:r>
            <a:r>
              <a:rPr lang="en-CA" sz="1200" kern="1200" dirty="0">
                <a:solidFill>
                  <a:schemeClr val="tx1"/>
                </a:solidFill>
                <a:effectLst/>
                <a:ea typeface="+mn-ea"/>
                <a:cs typeface="+mn-cs"/>
              </a:rPr>
              <a:t>PAGE, 2017: The Integrated Green Economy Modelling Framework – Technical Document.</a:t>
            </a:r>
            <a:endParaRPr lang="fr-FR" dirty="0"/>
          </a:p>
          <a:p>
            <a:endParaRPr lang="fr-FR" baseline="0"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32057194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Source: </a:t>
            </a:r>
            <a:r>
              <a:rPr lang="en-CA" sz="1200" kern="1200" dirty="0">
                <a:solidFill>
                  <a:schemeClr val="tx1"/>
                </a:solidFill>
                <a:effectLst/>
                <a:ea typeface="+mn-ea"/>
                <a:cs typeface="+mn-cs"/>
              </a:rPr>
              <a:t>PAGE, 2017: The Integrated Green Economy Modelling Framework – Technical Document.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1230485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indent="0">
              <a:buNone/>
              <a:defRPr/>
            </a:pPr>
            <a:r>
              <a:rPr lang="en-US" sz="1200" dirty="0"/>
              <a:t>A standard CGE may be transformed into a “green” CGE by: </a:t>
            </a:r>
          </a:p>
          <a:p>
            <a:pPr marL="180000" indent="-180000">
              <a:buFont typeface="Arial" panose="020B0604020202020204" pitchFamily="34" charset="0"/>
              <a:buChar char="•"/>
              <a:defRPr/>
            </a:pPr>
            <a:r>
              <a:rPr lang="en-US" sz="1200" dirty="0"/>
              <a:t>Using input data on green sectors coming from the expanded I-O SAM;</a:t>
            </a:r>
          </a:p>
          <a:p>
            <a:pPr marL="180000" indent="-180000">
              <a:buFont typeface="Arial" panose="020B0604020202020204" pitchFamily="34" charset="0"/>
              <a:buChar char="•"/>
              <a:defRPr/>
            </a:pPr>
            <a:r>
              <a:rPr lang="en-US" sz="1200" dirty="0"/>
              <a:t>Making specific modifications to the conventional CGE model to reflect the use of environmentally efficient technologies. </a:t>
            </a:r>
          </a:p>
          <a:p>
            <a:pPr indent="0">
              <a:buNone/>
              <a:defRPr/>
            </a:pPr>
            <a:r>
              <a:rPr lang="en-US" sz="1200" dirty="0"/>
              <a:t>These two approaches can be integrated.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indent="0">
              <a:buNone/>
              <a:defRPr/>
            </a:pPr>
            <a:r>
              <a:rPr lang="en-US" sz="1200" dirty="0"/>
              <a:t>The CGE would be modified in three ways to be greened:</a:t>
            </a:r>
          </a:p>
          <a:p>
            <a:pPr marL="180000" indent="-180000">
              <a:buFont typeface="+mj-lt"/>
              <a:buAutoNum type="arabicPeriod"/>
              <a:defRPr/>
            </a:pPr>
            <a:r>
              <a:rPr lang="en-US" sz="1200" dirty="0"/>
              <a:t>Incorporating the latest data available in the SAM used in the simulations. </a:t>
            </a:r>
          </a:p>
          <a:p>
            <a:pPr marL="180000" indent="-180000">
              <a:buFont typeface="+mj-lt"/>
              <a:buAutoNum type="arabicPeriod"/>
              <a:defRPr/>
            </a:pPr>
            <a:r>
              <a:rPr lang="en-US" sz="1200" dirty="0"/>
              <a:t>Improved treatment of specific sectors, such as water.</a:t>
            </a:r>
          </a:p>
          <a:p>
            <a:pPr marL="180000" indent="-180000">
              <a:buFont typeface="+mj-lt"/>
              <a:buAutoNum type="arabicPeriod"/>
              <a:defRPr/>
            </a:pPr>
            <a:r>
              <a:rPr lang="en-US" sz="1200" dirty="0"/>
              <a:t>Re-aggregate sectors from the new input-output tables and a special “green” production sector is constructed.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Source: </a:t>
            </a:r>
            <a:r>
              <a:rPr lang="en-CA" sz="1200" kern="1200" dirty="0">
                <a:solidFill>
                  <a:schemeClr val="tx1"/>
                </a:solidFill>
                <a:effectLst/>
                <a:ea typeface="+mn-ea"/>
                <a:cs typeface="+mn-cs"/>
              </a:rPr>
              <a:t>PAGE, 2017: The Integrated Green Economy Modelling Framework – Technical Document.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36400749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fontScale="77500" lnSpcReduction="20000"/>
          </a:bodyPr>
          <a:lstStyle/>
          <a:p>
            <a:pPr marL="342900" indent="-342900">
              <a:defRPr/>
            </a:pPr>
            <a:r>
              <a:rPr lang="en-CA" sz="1200" dirty="0">
                <a:cs typeface="Microsoft Sans Serif" pitchFamily="34" charset="0"/>
              </a:rPr>
              <a:t>Greening the models – SD:</a:t>
            </a:r>
            <a:endParaRPr lang="en-US" sz="1200" dirty="0"/>
          </a:p>
          <a:p>
            <a:pPr marL="180000" indent="-180000">
              <a:buFont typeface="Arial" panose="020B0604020202020204" pitchFamily="34" charset="0"/>
              <a:buChar char="•"/>
              <a:defRPr/>
            </a:pPr>
            <a:r>
              <a:rPr lang="en-US" sz="1200" dirty="0"/>
              <a:t>The System Dynamics model component of the IGEM framework is designed to focus on green policy analysis and to work in concert with the green CGE and green I-O SAM models; </a:t>
            </a:r>
          </a:p>
          <a:p>
            <a:pPr marL="180000" indent="-180000">
              <a:buFont typeface="Arial" panose="020B0604020202020204" pitchFamily="34" charset="0"/>
              <a:buChar char="•"/>
              <a:defRPr/>
            </a:pPr>
            <a:r>
              <a:rPr lang="en-US" sz="1200" dirty="0"/>
              <a:t>To do so, a green version SD model was developed with the sector structure necessary to address the green economy policies under consideration, while keeping the model tractable for interlinking with the CGE and I-O components of the IGEM framework. </a:t>
            </a:r>
          </a:p>
          <a:p>
            <a:pPr marL="342900" indent="-342900">
              <a:defRPr/>
            </a:pPr>
            <a:endParaRPr lang="en-US" sz="1200" dirty="0"/>
          </a:p>
          <a:p>
            <a:pPr marL="342900" indent="-342900">
              <a:defRPr/>
            </a:pPr>
            <a:r>
              <a:rPr lang="en-CA" sz="1200" dirty="0">
                <a:solidFill>
                  <a:srgbClr val="508538"/>
                </a:solidFill>
                <a:cs typeface="Microsoft Sans Serif" pitchFamily="34" charset="0"/>
              </a:rPr>
              <a:t>Linking the models – the I-O SAM with the CGE</a:t>
            </a:r>
            <a:r>
              <a:rPr lang="en-US" sz="1200" dirty="0">
                <a:solidFill>
                  <a:srgbClr val="508538"/>
                </a:solidFill>
                <a:cs typeface="Microsoft Sans Serif" pitchFamily="34" charset="0"/>
              </a:rPr>
              <a:t>:</a:t>
            </a:r>
            <a:endParaRPr lang="en-US" sz="1200" dirty="0"/>
          </a:p>
          <a:p>
            <a:pPr marL="180000" indent="-180000">
              <a:buFont typeface="Arial" panose="020B0604020202020204" pitchFamily="34" charset="0"/>
              <a:buChar char="•"/>
              <a:defRPr/>
            </a:pPr>
            <a:r>
              <a:rPr lang="en-US" sz="1200" dirty="0"/>
              <a:t>The I-O SAM is the database of an empirical CGE model; </a:t>
            </a:r>
          </a:p>
          <a:p>
            <a:pPr marL="180000" indent="-180000">
              <a:buFont typeface="Arial" panose="020B0604020202020204" pitchFamily="34" charset="0"/>
              <a:buChar char="•"/>
              <a:defRPr/>
            </a:pPr>
            <a:r>
              <a:rPr lang="en-US" sz="1200" dirty="0"/>
              <a:t>An I-O table is usually used to build the production function for the intermediate inputs and value-added composite at the top level of the nesting approach;</a:t>
            </a:r>
          </a:p>
          <a:p>
            <a:pPr marL="180000" indent="-180000">
              <a:buFont typeface="Arial" panose="020B0604020202020204" pitchFamily="34" charset="0"/>
              <a:buChar char="•"/>
              <a:defRPr/>
            </a:pPr>
            <a:r>
              <a:rPr lang="en-US" sz="1200" dirty="0"/>
              <a:t>The base-year SAM is usually used for the calibration of a CGE model. </a:t>
            </a:r>
          </a:p>
          <a:p>
            <a:pPr marL="342900" indent="-342900">
              <a:defRPr/>
            </a:pPr>
            <a:endParaRPr lang="en-US" sz="1200" dirty="0"/>
          </a:p>
          <a:p>
            <a:pPr marL="342900" indent="-342900">
              <a:defRPr/>
            </a:pPr>
            <a:r>
              <a:rPr lang="en-CA" sz="1200" dirty="0">
                <a:solidFill>
                  <a:srgbClr val="508538"/>
                </a:solidFill>
                <a:cs typeface="Microsoft Sans Serif" pitchFamily="34" charset="0"/>
              </a:rPr>
              <a:t>Linking the models – the CGE with the SD:</a:t>
            </a:r>
            <a:endParaRPr lang="en-US" sz="1200" dirty="0"/>
          </a:p>
          <a:p>
            <a:pPr indent="0">
              <a:buNone/>
              <a:defRPr/>
            </a:pPr>
            <a:r>
              <a:rPr lang="en-US" sz="1200" dirty="0"/>
              <a:t>To ensure consistency between the CGE and the SD models, the following conditions need to be fulfilled:</a:t>
            </a:r>
          </a:p>
          <a:p>
            <a:pPr marL="180000" indent="-180000">
              <a:buFont typeface="Arial" panose="020B0604020202020204" pitchFamily="34" charset="0"/>
              <a:buChar char="•"/>
              <a:defRPr/>
            </a:pPr>
            <a:r>
              <a:rPr lang="en-US" sz="1200" dirty="0"/>
              <a:t>Parameter selection;</a:t>
            </a:r>
          </a:p>
          <a:p>
            <a:pPr marL="180000" indent="-180000">
              <a:buFont typeface="Arial" panose="020B0604020202020204" pitchFamily="34" charset="0"/>
              <a:buChar char="•"/>
              <a:defRPr/>
            </a:pPr>
            <a:r>
              <a:rPr lang="en-US" sz="1200" dirty="0"/>
              <a:t>Variable trends;</a:t>
            </a:r>
          </a:p>
          <a:p>
            <a:pPr marL="180000" indent="-180000">
              <a:buFont typeface="Arial" panose="020B0604020202020204" pitchFamily="34" charset="0"/>
              <a:buChar char="•"/>
              <a:defRPr/>
            </a:pPr>
            <a:r>
              <a:rPr lang="en-US" sz="1200" dirty="0"/>
              <a:t>Other common variables;</a:t>
            </a:r>
          </a:p>
          <a:p>
            <a:pPr marL="180000" indent="-180000">
              <a:buFont typeface="Arial" panose="020B0604020202020204" pitchFamily="34" charset="0"/>
              <a:buChar char="•"/>
              <a:defRPr/>
            </a:pPr>
            <a:r>
              <a:rPr lang="en-US" sz="1200" dirty="0"/>
              <a:t>Model calibration;</a:t>
            </a:r>
          </a:p>
          <a:p>
            <a:pPr marL="180000" indent="-180000">
              <a:buFont typeface="Arial" panose="020B0604020202020204" pitchFamily="34" charset="0"/>
              <a:buChar char="•"/>
              <a:defRPr/>
            </a:pPr>
            <a:r>
              <a:rPr lang="en-US" sz="1200" dirty="0"/>
              <a:t>Initial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508538"/>
                </a:solidFill>
                <a:cs typeface="Microsoft Sans Serif" pitchFamily="34" charset="0"/>
              </a:rPr>
              <a:t>Linking the models – the CGE with the SD</a:t>
            </a:r>
            <a:r>
              <a:rPr lang="fr-FR" sz="1200" dirty="0">
                <a:solidFill>
                  <a:srgbClr val="508538"/>
                </a:solidFill>
                <a:cs typeface="Microsoft Sans Serif" pitchFamily="34" charset="0"/>
              </a:rPr>
              <a:t>:</a:t>
            </a:r>
            <a:endParaRPr lang="fr-FR" dirty="0"/>
          </a:p>
          <a:p>
            <a:pPr indent="0">
              <a:buNone/>
              <a:defRPr/>
            </a:pPr>
            <a:r>
              <a:rPr lang="en-US" sz="1200" dirty="0"/>
              <a:t>The IGEM framework integrates two types of linkages between the CGE and the SD model: </a:t>
            </a:r>
          </a:p>
          <a:p>
            <a:pPr marL="180000" indent="-180000">
              <a:buFont typeface="Arial" panose="020B0604020202020204" pitchFamily="34" charset="0"/>
              <a:buChar char="•"/>
              <a:defRPr/>
            </a:pPr>
            <a:r>
              <a:rPr lang="en-US" sz="1200" dirty="0"/>
              <a:t>A </a:t>
            </a:r>
            <a:r>
              <a:rPr lang="en-US" sz="1200" b="1" dirty="0"/>
              <a:t>soft</a:t>
            </a:r>
            <a:r>
              <a:rPr lang="en-US" sz="1200" dirty="0"/>
              <a:t> linkage - the entire scenario is run on one model, the results are fed into the other model, and vice versa; </a:t>
            </a:r>
          </a:p>
          <a:p>
            <a:pPr marL="180000" indent="-180000">
              <a:buFont typeface="Arial" panose="020B0604020202020204" pitchFamily="34" charset="0"/>
              <a:buChar char="•"/>
              <a:defRPr/>
            </a:pPr>
            <a:r>
              <a:rPr lang="en-US" sz="1200" dirty="0"/>
              <a:t>A </a:t>
            </a:r>
            <a:r>
              <a:rPr lang="en-US" sz="1200" b="1" dirty="0"/>
              <a:t>hard</a:t>
            </a:r>
            <a:r>
              <a:rPr lang="en-US" sz="1200" dirty="0"/>
              <a:t> linkage - the CGE and SD models are manually coupled. Each model is run for two-year iterations. After each iteration, designated output values from each model are transferred as inputs to the other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Source: </a:t>
            </a:r>
            <a:r>
              <a:rPr lang="en-CA" sz="1200" kern="1200" dirty="0">
                <a:solidFill>
                  <a:schemeClr val="tx1"/>
                </a:solidFill>
                <a:effectLst/>
                <a:ea typeface="+mn-ea"/>
                <a:cs typeface="+mn-cs"/>
              </a:rPr>
              <a:t>PAGE, 2017: The Integrated Green Economy Modelling Framework – Technical Document.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3593176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correct answer is al three - issue identification, policy formulation and policy assessment. This is because econometric </a:t>
            </a:r>
            <a:r>
              <a:rPr lang="en-GB" baseline="0" dirty="0"/>
              <a:t>models estimate projections based on trends, hence allowing the estimation of potential emerging trends that are undesirable, and policy formulation and policy outcomes estimate projections based on real data, hence planned policies can be simulated, which helps to define targets and evaluate results.</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9</a:t>
            </a:fld>
            <a:endParaRPr lang="de-DE"/>
          </a:p>
        </p:txBody>
      </p:sp>
    </p:spTree>
    <p:extLst>
      <p:ext uri="{BB962C8B-B14F-4D97-AF65-F5344CB8AC3E}">
        <p14:creationId xmlns:p14="http://schemas.microsoft.com/office/powerpoint/2010/main" val="1265346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90487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fontScale="77500" lnSpcReduction="20000"/>
          </a:bodyPr>
          <a:lstStyle/>
          <a:p>
            <a:pPr marL="228600" indent="-228600">
              <a:buFont typeface="+mj-lt"/>
              <a:buAutoNum type="arabicPeriod"/>
            </a:pPr>
            <a:r>
              <a:rPr lang="en-US" noProof="0" dirty="0"/>
              <a:t>A target for emission reduction is first determined (e.g. 30% reduction by 2030 relative to the BAU scenario). </a:t>
            </a:r>
          </a:p>
          <a:p>
            <a:pPr marL="228600" indent="-228600">
              <a:buFont typeface="+mj-lt"/>
              <a:buAutoNum type="arabicPeriod"/>
            </a:pPr>
            <a:r>
              <a:rPr lang="en-US" noProof="0" dirty="0"/>
              <a:t>The economic value of such emission reduction is estimated, by first calculating what amount of tons of CO2 have to be avoided</a:t>
            </a:r>
            <a:r>
              <a:rPr lang="en-US" baseline="0" noProof="0" dirty="0"/>
              <a:t> and then multiplying such an amount by a monetary value (e.g. USD 30/ton of CO2).</a:t>
            </a:r>
          </a:p>
          <a:p>
            <a:pPr marL="228600" indent="-228600">
              <a:buFont typeface="+mj-lt"/>
              <a:buAutoNum type="arabicPeriod"/>
            </a:pPr>
            <a:r>
              <a:rPr lang="en-US" baseline="0" noProof="0" dirty="0"/>
              <a:t>Based on the carbon intensity of different fuels, and the energy intensity of different sectors, a corresponding tax rate can be estimated. With the introduction of a carbon tax, energy prices increase and consumption declines, with the size of the decline depending on model specifications for the sensitivity of demand to price changes, and/or in relation to fuel switching.</a:t>
            </a:r>
          </a:p>
          <a:p>
            <a:pPr marL="228600" indent="-228600">
              <a:buFont typeface="+mj-lt"/>
              <a:buAutoNum type="arabicPeriod"/>
            </a:pPr>
            <a:r>
              <a:rPr lang="en-US" baseline="0" noProof="0" dirty="0"/>
              <a:t>4a) and 4b) Assessment of the impacts across sectors.</a:t>
            </a:r>
          </a:p>
          <a:p>
            <a:endParaRPr lang="fr-FR" baseline="0" dirty="0"/>
          </a:p>
          <a:p>
            <a:r>
              <a:rPr lang="en-US" sz="1200" kern="1200" dirty="0">
                <a:solidFill>
                  <a:schemeClr val="tx1"/>
                </a:solidFill>
                <a:effectLst/>
                <a:ea typeface="+mn-ea"/>
                <a:cs typeface="+mn-cs"/>
              </a:rPr>
              <a:t>With the approach indicated in the slide, it is </a:t>
            </a:r>
            <a:r>
              <a:rPr lang="en-US" sz="1200" u="none" kern="1200" dirty="0">
                <a:solidFill>
                  <a:schemeClr val="tx1"/>
                </a:solidFill>
                <a:effectLst/>
                <a:ea typeface="+mn-ea"/>
                <a:cs typeface="+mn-cs"/>
              </a:rPr>
              <a:t>not possible </a:t>
            </a:r>
            <a:r>
              <a:rPr lang="en-US" sz="1200" kern="1200" dirty="0">
                <a:solidFill>
                  <a:schemeClr val="tx1"/>
                </a:solidFill>
                <a:effectLst/>
                <a:ea typeface="+mn-ea"/>
                <a:cs typeface="+mn-cs"/>
              </a:rPr>
              <a:t>to estimate the investment required for a specific technology or intervention (e.g. solar power, or energy efficiency). This is because a CGE model typically does not include specific technologies for energy consumption and production and is a top-down rather than bottom-up model, so the policy input that can be used is a change in prices, rather than an investment. On the other hand, if the CGE model were coupled with an energy model (e.g. MARKAL or similar, or even a more detailed energy model built with System Dynamics) specific investments could be simulated and tested with the model. This would be a different approach, where investment (rather than a carbon tax) is used as a policy intervention in the model. Once again, the type of model used, and its respective method for solving equations, determines how the IGE assessment should be set up.</a:t>
            </a:r>
          </a:p>
          <a:p>
            <a:endParaRPr lang="en-US" sz="1200" kern="1200" dirty="0">
              <a:solidFill>
                <a:schemeClr val="tx1"/>
              </a:solidFill>
              <a:effectLst/>
              <a:ea typeface="+mn-ea"/>
              <a:cs typeface="+mn-cs"/>
            </a:endParaRPr>
          </a:p>
          <a:p>
            <a:r>
              <a:rPr lang="en-CA" sz="1200" kern="1200" dirty="0">
                <a:solidFill>
                  <a:schemeClr val="tx1"/>
                </a:solidFill>
                <a:effectLst/>
                <a:ea typeface="+mn-ea"/>
                <a:cs typeface="+mn-cs"/>
              </a:rPr>
              <a:t>An alternative way to carry out the target approach, is to do an iterative process of investment approach several times until the target is reached. See the next slide for more information on the investment-driven approach.</a:t>
            </a:r>
          </a:p>
          <a:p>
            <a:endParaRPr lang="en-CA"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Source: </a:t>
            </a: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PAGE, 2017: The Integrated Green Economy Modelling Framework – Technical Document.</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US" sz="1200" kern="1200" dirty="0">
              <a:solidFill>
                <a:schemeClr val="tx1"/>
              </a:solidFill>
              <a:effectLst/>
              <a:ea typeface="+mn-ea"/>
              <a:cs typeface="+mn-cs"/>
            </a:endParaRPr>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1144923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Source: </a:t>
            </a:r>
            <a:r>
              <a:rPr lang="en-CA" sz="1200" kern="1200" dirty="0">
                <a:solidFill>
                  <a:schemeClr val="tx1"/>
                </a:solidFill>
                <a:effectLst/>
                <a:ea typeface="+mn-ea"/>
                <a:cs typeface="+mn-cs"/>
              </a:rPr>
              <a:t>PAGE, 2017: The Integrated Green Economy Modelling Framework – Technical Document.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3370008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fontScale="77500" lnSpcReduction="20000"/>
          </a:bodyPr>
          <a:lstStyle/>
          <a:p>
            <a:pPr marL="0" indent="0">
              <a:defRPr/>
            </a:pPr>
            <a:r>
              <a:rPr lang="en-US" sz="2400" dirty="0"/>
              <a:t>Mexico is the world’s 13th largest emitter of CO2 emissions and projected to be the world’s fifth largest economy in 2050. </a:t>
            </a:r>
          </a:p>
          <a:p>
            <a:pPr marL="0" indent="0">
              <a:defRPr/>
            </a:pPr>
            <a:r>
              <a:rPr lang="en-US" sz="2400" dirty="0"/>
              <a:t>Mexico introduced a carbon tax in 2014 in order to create awareness of CO2 emissions, to put a price to carbon and to promote the use of cleaner fuels.</a:t>
            </a:r>
          </a:p>
          <a:p>
            <a:pPr marL="180000" lvl="1" indent="-180000">
              <a:buFont typeface="Arial" panose="020B0604020202020204" pitchFamily="34" charset="0"/>
              <a:buChar char="•"/>
              <a:defRPr/>
            </a:pPr>
            <a:r>
              <a:rPr lang="en-US" sz="2400" dirty="0"/>
              <a:t>The carbon tax applies only to the use of fossil fuels.</a:t>
            </a:r>
          </a:p>
          <a:p>
            <a:pPr marL="180000" lvl="1" indent="-180000">
              <a:buFont typeface="Arial" panose="020B0604020202020204" pitchFamily="34" charset="0"/>
              <a:buChar char="•"/>
              <a:defRPr/>
            </a:pPr>
            <a:r>
              <a:rPr lang="en-US" sz="2400" dirty="0"/>
              <a:t>The approximate price of carbon was set at 3.5 USD/tCO2eq. </a:t>
            </a:r>
          </a:p>
          <a:p>
            <a:pPr lvl="1">
              <a:defRPr/>
            </a:pPr>
            <a:endParaRPr lang="en-US" sz="2400" dirty="0"/>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Source: </a:t>
            </a: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PAGE, 2017: The Integrated Green Economy Modelling Framework – Technical Document.</a:t>
            </a:r>
            <a:endPar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lvl="1">
              <a:defRPr/>
            </a:pPr>
            <a:endParaRPr lang="en-US" sz="2400"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3884618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31251600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36428517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72</a:t>
            </a:fld>
            <a:endParaRPr lang="de-DE" dirty="0"/>
          </a:p>
        </p:txBody>
      </p:sp>
    </p:spTree>
    <p:extLst>
      <p:ext uri="{BB962C8B-B14F-4D97-AF65-F5344CB8AC3E}">
        <p14:creationId xmlns:p14="http://schemas.microsoft.com/office/powerpoint/2010/main" val="32633998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73</a:t>
            </a:fld>
            <a:endParaRPr lang="de-DE" dirty="0"/>
          </a:p>
        </p:txBody>
      </p:sp>
    </p:spTree>
    <p:extLst>
      <p:ext uri="{BB962C8B-B14F-4D97-AF65-F5344CB8AC3E}">
        <p14:creationId xmlns:p14="http://schemas.microsoft.com/office/powerpoint/2010/main" val="31786683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Strengths:</a:t>
            </a:r>
          </a:p>
          <a:p>
            <a:pPr marL="180000" lvl="1" indent="-180000">
              <a:buFont typeface="Arial" panose="020B0604020202020204" pitchFamily="34" charset="0"/>
              <a:buChar char="•"/>
            </a:pPr>
            <a:r>
              <a:rPr lang="en-GB" dirty="0"/>
              <a:t>Particularly relevant to support the identification of adequate quantitative methods as well as to set them up with coherent assumptions.</a:t>
            </a:r>
            <a:endParaRPr lang="de-DE" dirty="0"/>
          </a:p>
          <a:p>
            <a:pPr marL="180000" lvl="1" indent="-180000">
              <a:buFont typeface="Arial" panose="020B0604020202020204" pitchFamily="34" charset="0"/>
              <a:buChar char="•"/>
            </a:pPr>
            <a:r>
              <a:rPr lang="de-DE" dirty="0"/>
              <a:t>While the process is resource intensive, the data needs are fairly low.</a:t>
            </a:r>
          </a:p>
          <a:p>
            <a:pPr marL="180000" lvl="1" indent="-180000">
              <a:buFont typeface="Arial" panose="020B0604020202020204" pitchFamily="34" charset="0"/>
              <a:buChar char="•"/>
            </a:pPr>
            <a:r>
              <a:rPr lang="de-DE" dirty="0"/>
              <a:t>Complementary with many different analysis methods.</a:t>
            </a:r>
          </a:p>
          <a:p>
            <a:endParaRPr lang="de-DE" dirty="0"/>
          </a:p>
          <a:p>
            <a:r>
              <a:rPr lang="de-DE" dirty="0"/>
              <a:t>Weaknesses:</a:t>
            </a:r>
          </a:p>
          <a:p>
            <a:pPr marL="180000" lvl="1" indent="-180000">
              <a:buFont typeface="Arial" panose="020B0604020202020204" pitchFamily="34" charset="0"/>
              <a:buChar char="•"/>
            </a:pPr>
            <a:r>
              <a:rPr lang="en-US" dirty="0"/>
              <a:t>The emergence of new knowledge might be hampered by the process itself. </a:t>
            </a:r>
          </a:p>
          <a:p>
            <a:pPr marL="180000" lvl="1" indent="-180000">
              <a:buFont typeface="Arial" panose="020B0604020202020204" pitchFamily="34" charset="0"/>
              <a:buChar char="•"/>
            </a:pPr>
            <a:r>
              <a:rPr lang="en-GB" dirty="0"/>
              <a:t>Delphi investigators need to be cognisant, exercise caution and implement the proper safeguards in dealing with the issue of modelling opinions. </a:t>
            </a:r>
          </a:p>
          <a:p>
            <a:pPr marL="180000" lvl="1" indent="-180000">
              <a:buFont typeface="Arial" panose="020B0604020202020204" pitchFamily="34" charset="0"/>
              <a:buChar char="•"/>
            </a:pPr>
            <a:r>
              <a:rPr lang="en-GB" dirty="0"/>
              <a:t>Narrow focus on experts with specific knowledge about technologies/policies.</a:t>
            </a:r>
          </a:p>
          <a:p>
            <a:pPr marL="180000" lvl="1" indent="-180000">
              <a:buFont typeface="Arial" panose="020B0604020202020204" pitchFamily="34" charset="0"/>
              <a:buChar char="•"/>
            </a:pPr>
            <a:r>
              <a:rPr lang="en-GB" dirty="0"/>
              <a:t>The quality of results is ultimately dependent on the participation of experts in the process of knowledge elicitation.</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75</a:t>
            </a:fld>
            <a:endParaRPr lang="de-DE"/>
          </a:p>
        </p:txBody>
      </p:sp>
    </p:spTree>
    <p:extLst>
      <p:ext uri="{BB962C8B-B14F-4D97-AF65-F5344CB8AC3E}">
        <p14:creationId xmlns:p14="http://schemas.microsoft.com/office/powerpoint/2010/main" val="16419176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A decision tree (DT), also known as Classification And Regression Tree (CART), is a decision support tool that uses a binary tree-like graph or model to identify and map the relationship between inputs and outputs (Liu, Rather, Chen, &amp; Bak, 2013).</a:t>
            </a:r>
          </a:p>
          <a:p>
            <a:r>
              <a:rPr lang="en-GB" sz="1200" kern="1200" dirty="0">
                <a:solidFill>
                  <a:schemeClr val="tx1"/>
                </a:solidFill>
                <a:effectLst/>
                <a:ea typeface="+mn-ea"/>
                <a:cs typeface="+mn-cs"/>
              </a:rPr>
              <a:t>DT explicitly maps the structure of a system and related intervention options. Starting from the indicator that is directly affected by the policy to be analysed, each branch of the tree diagram corresponds to a possible outcome (</a:t>
            </a:r>
            <a:r>
              <a:rPr lang="en-GB" sz="1200" kern="1200" dirty="0" err="1">
                <a:solidFill>
                  <a:schemeClr val="tx1"/>
                </a:solidFill>
                <a:effectLst/>
                <a:ea typeface="+mn-ea"/>
                <a:cs typeface="+mn-cs"/>
              </a:rPr>
              <a:t>Covaliu</a:t>
            </a:r>
            <a:r>
              <a:rPr lang="en-GB" sz="1200" kern="1200" dirty="0">
                <a:solidFill>
                  <a:schemeClr val="tx1"/>
                </a:solidFill>
                <a:effectLst/>
                <a:ea typeface="+mn-ea"/>
                <a:cs typeface="+mn-cs"/>
              </a:rPr>
              <a:t>, 2001). As the tree diagram expands, these branches represent direct, indirect and induced policy outcomes. </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76</a:t>
            </a:fld>
            <a:endParaRPr lang="de-DE"/>
          </a:p>
        </p:txBody>
      </p:sp>
    </p:spTree>
    <p:extLst>
      <p:ext uri="{BB962C8B-B14F-4D97-AF65-F5344CB8AC3E}">
        <p14:creationId xmlns:p14="http://schemas.microsoft.com/office/powerpoint/2010/main" val="3123049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Simulation models are more “exploratory” and aimed at generating new behavior, primarily</a:t>
            </a:r>
            <a:r>
              <a:rPr lang="en-US" baseline="0" dirty="0"/>
              <a:t> based on causality, such as System Dynamics or Agent-Based models. Depending on the type of econometric model, they can also be used for simulations.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10</a:t>
            </a:fld>
            <a:endParaRPr lang="de-DE"/>
          </a:p>
        </p:txBody>
      </p:sp>
    </p:spTree>
    <p:extLst>
      <p:ext uri="{BB962C8B-B14F-4D97-AF65-F5344CB8AC3E}">
        <p14:creationId xmlns:p14="http://schemas.microsoft.com/office/powerpoint/2010/main" val="1916129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Source: </a:t>
            </a:r>
            <a:r>
              <a:rPr lang="en-US" dirty="0"/>
              <a:t>IASC, 2009: Decision tree diagrams on factors affecting choice of fuel strategy in humanitarian settings.</a:t>
            </a:r>
          </a:p>
        </p:txBody>
      </p:sp>
      <p:sp>
        <p:nvSpPr>
          <p:cNvPr id="4" name="Slide Number Placeholder 3"/>
          <p:cNvSpPr>
            <a:spLocks noGrp="1"/>
          </p:cNvSpPr>
          <p:nvPr>
            <p:ph type="sldNum" sz="quarter" idx="10"/>
          </p:nvPr>
        </p:nvSpPr>
        <p:spPr/>
        <p:txBody>
          <a:bodyPr/>
          <a:lstStyle/>
          <a:p>
            <a:fld id="{46CB1BC0-3BBB-5148-866E-5F72B0D631B6}" type="slidenum">
              <a:rPr lang="de-DE" smtClean="0"/>
              <a:pPr/>
              <a:t>77</a:t>
            </a:fld>
            <a:endParaRPr lang="de-DE"/>
          </a:p>
        </p:txBody>
      </p:sp>
    </p:spTree>
    <p:extLst>
      <p:ext uri="{BB962C8B-B14F-4D97-AF65-F5344CB8AC3E}">
        <p14:creationId xmlns:p14="http://schemas.microsoft.com/office/powerpoint/2010/main" val="36259073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Strengths:</a:t>
            </a:r>
          </a:p>
          <a:p>
            <a:pPr marL="180000" lvl="1" indent="-180000">
              <a:buFont typeface="Arial" panose="020B0604020202020204" pitchFamily="34" charset="0"/>
              <a:buChar char="•"/>
            </a:pPr>
            <a:r>
              <a:rPr lang="en-GB" dirty="0"/>
              <a:t>Can be utilized to identify and map the relationship existing among key indicators of performance.</a:t>
            </a:r>
            <a:endParaRPr lang="de-DE" dirty="0"/>
          </a:p>
          <a:p>
            <a:pPr marL="180000" lvl="1" indent="-180000">
              <a:buFont typeface="Arial" panose="020B0604020202020204" pitchFamily="34" charset="0"/>
              <a:buChar char="•"/>
            </a:pPr>
            <a:r>
              <a:rPr lang="en-GB" dirty="0"/>
              <a:t>Data needs for small DT are typically low. However, they increase as the tree grows.</a:t>
            </a:r>
          </a:p>
          <a:p>
            <a:pPr marL="180000" lvl="1" indent="-180000">
              <a:buFont typeface="Arial" panose="020B0604020202020204" pitchFamily="34" charset="0"/>
              <a:buChar char="•"/>
            </a:pPr>
            <a:r>
              <a:rPr lang="en-GB" dirty="0"/>
              <a:t>The time requirement to develop a DT and conduct a (light) validation in a workshop setting can be as low as 1-2 days.</a:t>
            </a:r>
          </a:p>
          <a:p>
            <a:pPr marL="180000" lvl="1" indent="-180000">
              <a:buFont typeface="Arial" panose="020B0604020202020204" pitchFamily="34" charset="0"/>
              <a:buChar char="•"/>
            </a:pPr>
            <a:endParaRPr lang="de-DE" dirty="0"/>
          </a:p>
          <a:p>
            <a:r>
              <a:rPr lang="de-DE" dirty="0"/>
              <a:t>Weaknesses:</a:t>
            </a:r>
          </a:p>
          <a:p>
            <a:pPr marL="180000" lvl="1" indent="-180000">
              <a:buFont typeface="Arial" panose="020B0604020202020204" pitchFamily="34" charset="0"/>
              <a:buChar char="•"/>
            </a:pPr>
            <a:r>
              <a:rPr lang="en-GB" dirty="0"/>
              <a:t>The explicit depiction of the structure of a system (or policy outcomes) often leads to the creation of very complex diagrams.</a:t>
            </a:r>
          </a:p>
          <a:p>
            <a:pPr marL="180000" lvl="1" indent="-180000">
              <a:buFont typeface="Arial" panose="020B0604020202020204" pitchFamily="34" charset="0"/>
              <a:buChar char="•"/>
            </a:pPr>
            <a:r>
              <a:rPr lang="en-GB" dirty="0"/>
              <a:t>The number of nodes and output indicators grows exponentially.</a:t>
            </a:r>
          </a:p>
          <a:p>
            <a:pPr marL="180000" lvl="1" indent="-180000">
              <a:buFont typeface="Arial" panose="020B0604020202020204" pitchFamily="34" charset="0"/>
              <a:buChar char="•"/>
            </a:pPr>
            <a:r>
              <a:rPr lang="en-GB" dirty="0"/>
              <a:t>The DT diagram does not capture (feedback) loops and hence does not allow the capture of how certain policy outcomes affect one another.</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80</a:t>
            </a:fld>
            <a:endParaRPr lang="de-DE"/>
          </a:p>
        </p:txBody>
      </p:sp>
    </p:spTree>
    <p:extLst>
      <p:ext uri="{BB962C8B-B14F-4D97-AF65-F5344CB8AC3E}">
        <p14:creationId xmlns:p14="http://schemas.microsoft.com/office/powerpoint/2010/main" val="19463043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kern="1200" dirty="0">
                <a:solidFill>
                  <a:schemeClr val="tx1"/>
                </a:solidFill>
                <a:effectLst/>
                <a:ea typeface="+mn-ea"/>
                <a:cs typeface="+mn-cs"/>
              </a:rPr>
              <a:t>The Inter-Agency Standing Committee (IASC) developed a decision tree diagram based on factors that affect the choice of fuel strategy in humanitarian settings </a:t>
            </a:r>
            <a:r>
              <a:rPr lang="en-US" sz="1200" kern="1200" dirty="0">
                <a:solidFill>
                  <a:schemeClr val="tx1"/>
                </a:solidFill>
                <a:effectLst/>
                <a:ea typeface="+mn-ea"/>
                <a:cs typeface="+mn-cs"/>
              </a:rPr>
              <a:t>(IASC, 2009)</a:t>
            </a:r>
            <a:r>
              <a:rPr lang="en-GB" sz="1200" kern="1200" dirty="0">
                <a:solidFill>
                  <a:schemeClr val="tx1"/>
                </a:solidFill>
                <a:effectLst/>
                <a:ea typeface="+mn-ea"/>
                <a:cs typeface="+mn-cs"/>
              </a:rPr>
              <a:t>. The decision tree model provides practical guidance on developing effective, holistic coordination and response mechanisms for a range of concerns associated with the collection, supply and use of energy by households in humanitarian settings. The goal of these diagrams is to identify and map a range of fuel-related issues, and to illustrate that different local contexts require different (socio-) technological solutions. The tree provides guidance on the identification of strategic approaches (long- and short-term) that can be deployed to tackle the issues at hand. </a:t>
            </a:r>
          </a:p>
          <a:p>
            <a:pPr marL="342900" indent="-342900"/>
            <a:endParaRPr lang="en-GB" sz="1200" kern="1200" dirty="0">
              <a:solidFill>
                <a:schemeClr val="tx1"/>
              </a:solidFill>
              <a:effectLst/>
              <a:ea typeface="+mn-ea"/>
              <a:cs typeface="+mn-cs"/>
            </a:endParaRPr>
          </a:p>
          <a:p>
            <a:pPr marL="0" indent="0"/>
            <a:r>
              <a:rPr lang="en-GB" sz="1200" kern="1200" dirty="0">
                <a:solidFill>
                  <a:schemeClr val="tx1"/>
                </a:solidFill>
                <a:effectLst/>
                <a:ea typeface="+mn-ea"/>
                <a:cs typeface="+mn-cs"/>
              </a:rPr>
              <a:t>Source: </a:t>
            </a:r>
            <a:r>
              <a:rPr lang="en-US" sz="1200" kern="1200" dirty="0" err="1">
                <a:solidFill>
                  <a:schemeClr val="tx1"/>
                </a:solidFill>
                <a:effectLst/>
                <a:ea typeface="+mn-ea"/>
                <a:cs typeface="+mn-cs"/>
              </a:rPr>
              <a:t>Pueyo</a:t>
            </a:r>
            <a:r>
              <a:rPr lang="en-US" sz="1200" kern="1200" dirty="0">
                <a:solidFill>
                  <a:schemeClr val="tx1"/>
                </a:solidFill>
                <a:effectLst/>
                <a:ea typeface="+mn-ea"/>
                <a:cs typeface="+mn-cs"/>
              </a:rPr>
              <a:t>, A., 2017: Overview of the GGDA project. Institute for Development Studies (IDS), London. Available here: https://www.slideshare.net/idsuk/ana-pueyo-green-growth-diagnostics-for-africa</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81</a:t>
            </a:fld>
            <a:endParaRPr lang="de-DE"/>
          </a:p>
        </p:txBody>
      </p:sp>
    </p:spTree>
    <p:extLst>
      <p:ext uri="{BB962C8B-B14F-4D97-AF65-F5344CB8AC3E}">
        <p14:creationId xmlns:p14="http://schemas.microsoft.com/office/powerpoint/2010/main" val="37076766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Strengths:</a:t>
            </a:r>
          </a:p>
          <a:p>
            <a:pPr marL="180000" lvl="1" indent="-180000">
              <a:buFont typeface="Arial" panose="020B0604020202020204" pitchFamily="34" charset="0"/>
              <a:buChar char="•"/>
            </a:pPr>
            <a:r>
              <a:rPr lang="de-DE" dirty="0"/>
              <a:t>Well suited </a:t>
            </a:r>
            <a:r>
              <a:rPr lang="en-GB" dirty="0"/>
              <a:t>to explore and represent the interconnections between the key indicators in the analysed sector or system. </a:t>
            </a:r>
          </a:p>
          <a:p>
            <a:pPr marL="180000" lvl="1" indent="-180000">
              <a:buFont typeface="Arial" panose="020B0604020202020204" pitchFamily="34" charset="0"/>
              <a:buChar char="•"/>
            </a:pPr>
            <a:r>
              <a:rPr lang="en-GB" dirty="0"/>
              <a:t>Supports the identification of policy outcomes using a systemic approach. </a:t>
            </a:r>
            <a:endParaRPr lang="de-DE" dirty="0"/>
          </a:p>
          <a:p>
            <a:pPr marL="180000" lvl="1" indent="-180000">
              <a:buFont typeface="Arial" panose="020B0604020202020204" pitchFamily="34" charset="0"/>
              <a:buChar char="•"/>
            </a:pPr>
            <a:r>
              <a:rPr lang="en-GB" dirty="0"/>
              <a:t>Highly compatible and complementary with other methods presented.</a:t>
            </a:r>
          </a:p>
          <a:p>
            <a:pPr marL="180000" lvl="1" indent="-180000">
              <a:buFont typeface="Arial" panose="020B0604020202020204" pitchFamily="34" charset="0"/>
              <a:buChar char="•"/>
            </a:pPr>
            <a:endParaRPr lang="en-GB" dirty="0"/>
          </a:p>
          <a:p>
            <a:r>
              <a:rPr lang="de-DE" dirty="0"/>
              <a:t>Weaknesses:</a:t>
            </a:r>
          </a:p>
          <a:p>
            <a:pPr marL="180000" lvl="1" indent="-180000">
              <a:buFont typeface="Arial" panose="020B0604020202020204" pitchFamily="34" charset="0"/>
              <a:buChar char="•"/>
            </a:pPr>
            <a:r>
              <a:rPr lang="en-GB" dirty="0"/>
              <a:t>The effectiveness of a CLD is directly related to the quality of the work and the knowledge used to develop the diagram. </a:t>
            </a:r>
          </a:p>
          <a:p>
            <a:pPr marL="180000" lvl="1" indent="-180000">
              <a:buFont typeface="Arial" panose="020B0604020202020204" pitchFamily="34" charset="0"/>
              <a:buChar char="•"/>
            </a:pPr>
            <a:r>
              <a:rPr lang="en-GB" dirty="0"/>
              <a:t>The selection of experts for creating the CLD is critical for ensuring that all variables are captured. </a:t>
            </a:r>
          </a:p>
          <a:p>
            <a:pPr marL="180000" lvl="1" indent="-180000">
              <a:buFont typeface="Arial" panose="020B0604020202020204" pitchFamily="34" charset="0"/>
              <a:buChar char="•"/>
            </a:pPr>
            <a:r>
              <a:rPr lang="en-GB" dirty="0"/>
              <a:t>To avoid biased policy assessments, both systemic boundaries and relationships between variables must be captured correctly.</a:t>
            </a:r>
          </a:p>
          <a:p>
            <a:pPr marL="180000" lvl="1" indent="-180000">
              <a:buFont typeface="Arial" panose="020B0604020202020204" pitchFamily="34" charset="0"/>
              <a:buChar char="•"/>
            </a:pPr>
            <a:r>
              <a:rPr lang="en-GB" dirty="0"/>
              <a:t>The estimation of the strength of causal relations cannot be guaranteed as the causal diagram is a qualitative tool. </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84</a:t>
            </a:fld>
            <a:endParaRPr lang="de-DE"/>
          </a:p>
        </p:txBody>
      </p:sp>
    </p:spTree>
    <p:extLst>
      <p:ext uri="{BB962C8B-B14F-4D97-AF65-F5344CB8AC3E}">
        <p14:creationId xmlns:p14="http://schemas.microsoft.com/office/powerpoint/2010/main" val="23796409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A household income and expenditure survey (HIES) is a statistical survey to study the economic behaviour of households. This survey is the primary data source for the creation of Input-Output tables and the Social Accounting Matrix. </a:t>
            </a:r>
            <a:endParaRPr lang="en-US" sz="1200" kern="1200" dirty="0">
              <a:solidFill>
                <a:schemeClr val="tx1"/>
              </a:solidFill>
              <a:effectLst/>
              <a:ea typeface="+mn-ea"/>
              <a:cs typeface="+mn-cs"/>
            </a:endParaRPr>
          </a:p>
          <a:p>
            <a:r>
              <a:rPr lang="en-GB" sz="1200" kern="1200" dirty="0">
                <a:solidFill>
                  <a:schemeClr val="tx1"/>
                </a:solidFill>
                <a:effectLst/>
                <a:ea typeface="+mn-ea"/>
                <a:cs typeface="+mn-cs"/>
              </a:rPr>
              <a:t> </a:t>
            </a:r>
            <a:endParaRPr lang="en-US" sz="1200" kern="1200" dirty="0">
              <a:solidFill>
                <a:schemeClr val="tx1"/>
              </a:solidFill>
              <a:effectLst/>
              <a:ea typeface="+mn-ea"/>
              <a:cs typeface="+mn-cs"/>
            </a:endParaRPr>
          </a:p>
          <a:p>
            <a:r>
              <a:rPr lang="en-GB" sz="1200" kern="1200" dirty="0">
                <a:solidFill>
                  <a:schemeClr val="tx1"/>
                </a:solidFill>
                <a:effectLst/>
                <a:ea typeface="+mn-ea"/>
                <a:cs typeface="+mn-cs"/>
              </a:rPr>
              <a:t>The HIES survey is generally carried out regularly, with a frequency of between one and five years, and includes the following information: </a:t>
            </a:r>
            <a:endParaRPr lang="en-US" sz="1200" kern="1200" dirty="0">
              <a:solidFill>
                <a:schemeClr val="tx1"/>
              </a:solidFill>
              <a:effectLst/>
              <a:ea typeface="+mn-ea"/>
              <a:cs typeface="+mn-cs"/>
            </a:endParaRPr>
          </a:p>
          <a:p>
            <a:pPr marL="171450" lvl="0" indent="-171450">
              <a:buFont typeface="Arial" panose="020B0604020202020204" pitchFamily="34" charset="0"/>
              <a:buChar char="•"/>
            </a:pPr>
            <a:r>
              <a:rPr lang="en-GB" sz="1200" kern="1200" dirty="0">
                <a:solidFill>
                  <a:schemeClr val="tx1"/>
                </a:solidFill>
                <a:effectLst/>
                <a:ea typeface="+mn-ea"/>
                <a:cs typeface="+mn-cs"/>
              </a:rPr>
              <a:t>Household characteristics (number of income earners, gender, age, education and job status);</a:t>
            </a:r>
            <a:endParaRPr lang="en-US" sz="1200" kern="1200" dirty="0">
              <a:solidFill>
                <a:schemeClr val="tx1"/>
              </a:solidFill>
              <a:effectLst/>
              <a:ea typeface="+mn-ea"/>
              <a:cs typeface="+mn-cs"/>
            </a:endParaRPr>
          </a:p>
          <a:p>
            <a:pPr marL="171450" lvl="0" indent="-171450">
              <a:buFont typeface="Arial" panose="020B0604020202020204" pitchFamily="34" charset="0"/>
              <a:buChar char="•"/>
            </a:pPr>
            <a:r>
              <a:rPr lang="en-GB" sz="1200" kern="1200" dirty="0">
                <a:solidFill>
                  <a:schemeClr val="tx1"/>
                </a:solidFill>
                <a:effectLst/>
                <a:ea typeface="+mn-ea"/>
                <a:cs typeface="+mn-cs"/>
              </a:rPr>
              <a:t>Income: (wage and salaries, income from self-employment, pensions and other financial transfers, and income from financial assets and real estates);</a:t>
            </a:r>
            <a:endParaRPr lang="en-US" sz="1200" kern="1200" dirty="0">
              <a:solidFill>
                <a:schemeClr val="tx1"/>
              </a:solidFill>
              <a:effectLst/>
              <a:ea typeface="+mn-ea"/>
              <a:cs typeface="+mn-cs"/>
            </a:endParaRPr>
          </a:p>
          <a:p>
            <a:pPr marL="171450" lvl="0" indent="-171450">
              <a:buFont typeface="Arial" panose="020B0604020202020204" pitchFamily="34" charset="0"/>
              <a:buChar char="•"/>
            </a:pPr>
            <a:r>
              <a:rPr lang="en-GB" sz="1200" kern="1200" dirty="0">
                <a:solidFill>
                  <a:schemeClr val="tx1"/>
                </a:solidFill>
                <a:effectLst/>
                <a:ea typeface="+mn-ea"/>
                <a:cs typeface="+mn-cs"/>
              </a:rPr>
              <a:t>Consumption and saving (food consumption, expenses for housing, health and insurance, spending on durable goods and household savings);</a:t>
            </a:r>
            <a:endParaRPr lang="en-US" sz="1200" kern="1200" dirty="0">
              <a:solidFill>
                <a:schemeClr val="tx1"/>
              </a:solidFill>
              <a:effectLst/>
              <a:ea typeface="+mn-ea"/>
              <a:cs typeface="+mn-cs"/>
            </a:endParaRPr>
          </a:p>
          <a:p>
            <a:pPr marL="171450" lvl="0" indent="-171450">
              <a:buFont typeface="Arial" panose="020B0604020202020204" pitchFamily="34" charset="0"/>
              <a:buChar char="•"/>
            </a:pPr>
            <a:r>
              <a:rPr lang="en-GB" sz="1200" kern="1200" dirty="0">
                <a:solidFill>
                  <a:schemeClr val="tx1"/>
                </a:solidFill>
                <a:effectLst/>
                <a:ea typeface="+mn-ea"/>
                <a:cs typeface="+mn-cs"/>
              </a:rPr>
              <a:t>Wealth in terms of real estate, financial assets and liabilities.</a:t>
            </a: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46CB1BC0-3BBB-5148-866E-5F72B0D631B6}" type="slidenum">
              <a:rPr lang="de-DE" smtClean="0"/>
              <a:pPr/>
              <a:t>85</a:t>
            </a:fld>
            <a:endParaRPr lang="de-DE"/>
          </a:p>
        </p:txBody>
      </p:sp>
    </p:spTree>
    <p:extLst>
      <p:ext uri="{BB962C8B-B14F-4D97-AF65-F5344CB8AC3E}">
        <p14:creationId xmlns:p14="http://schemas.microsoft.com/office/powerpoint/2010/main" val="24569292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Strengths:</a:t>
            </a:r>
          </a:p>
          <a:p>
            <a:pPr marL="180000" lvl="1" indent="-180000">
              <a:buFont typeface="Arial" panose="020B0604020202020204" pitchFamily="34" charset="0"/>
              <a:buChar char="•"/>
            </a:pPr>
            <a:r>
              <a:rPr lang="en-GB" dirty="0"/>
              <a:t>Primary data source for studies that aim to assess policy impacts on consumption, income and expenditure.</a:t>
            </a:r>
            <a:endParaRPr lang="de-DE" dirty="0"/>
          </a:p>
          <a:p>
            <a:pPr marL="180000" lvl="1" indent="-180000">
              <a:buFont typeface="Arial" panose="020B0604020202020204" pitchFamily="34" charset="0"/>
              <a:buChar char="•"/>
            </a:pPr>
            <a:r>
              <a:rPr lang="en-GB" dirty="0"/>
              <a:t>The survey, its dissemination and the collection of results takes, on average, between six and 12 months.</a:t>
            </a:r>
            <a:endParaRPr lang="de-DE" dirty="0"/>
          </a:p>
          <a:p>
            <a:pPr marL="180000" lvl="1" indent="-180000">
              <a:buFont typeface="Arial" panose="020B0604020202020204" pitchFamily="34" charset="0"/>
              <a:buChar char="•"/>
            </a:pPr>
            <a:r>
              <a:rPr lang="en-GB" dirty="0"/>
              <a:t>It is not possible to customise an existing HIES database as in the case of models; any customization requires preparing a new survey.</a:t>
            </a:r>
          </a:p>
          <a:p>
            <a:pPr marL="180000" lvl="1" indent="-180000">
              <a:buFont typeface="Arial" panose="020B0604020202020204" pitchFamily="34" charset="0"/>
              <a:buChar char="•"/>
            </a:pPr>
            <a:endParaRPr lang="de-DE" dirty="0"/>
          </a:p>
          <a:p>
            <a:r>
              <a:rPr lang="de-DE" dirty="0"/>
              <a:t>Weaknesses:</a:t>
            </a:r>
          </a:p>
          <a:p>
            <a:pPr marL="180000" lvl="1" indent="-180000">
              <a:buFont typeface="Arial" panose="020B0604020202020204" pitchFamily="34" charset="0"/>
              <a:buChar char="•"/>
            </a:pPr>
            <a:r>
              <a:rPr lang="en-GB" dirty="0"/>
              <a:t>Limitations are primarily at the design stage, regarding the quality of the survey and the pool for respondents.</a:t>
            </a:r>
          </a:p>
          <a:p>
            <a:pPr marL="180000" lvl="1" indent="-180000">
              <a:buFont typeface="Arial" panose="020B0604020202020204" pitchFamily="34" charset="0"/>
              <a:buChar char="•"/>
            </a:pPr>
            <a:r>
              <a:rPr lang="en-GB" dirty="0"/>
              <a:t>The more households surveyed, and the more comprehensive the geographical coverage, along with a good representation across income classes, the higher the quality and reliability of the results. Sometimes representativeness across different demographics is not possible, which limits the understanding of key inequalities.</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88</a:t>
            </a:fld>
            <a:endParaRPr lang="de-DE"/>
          </a:p>
        </p:txBody>
      </p:sp>
    </p:spTree>
    <p:extLst>
      <p:ext uri="{BB962C8B-B14F-4D97-AF65-F5344CB8AC3E}">
        <p14:creationId xmlns:p14="http://schemas.microsoft.com/office/powerpoint/2010/main" val="25910517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6CB1BC0-3BBB-5148-866E-5F72B0D631B6}" type="slidenum">
              <a:rPr lang="de-DE" smtClean="0"/>
              <a:pPr/>
              <a:t>89</a:t>
            </a:fld>
            <a:endParaRPr lang="de-DE" dirty="0"/>
          </a:p>
        </p:txBody>
      </p:sp>
    </p:spTree>
    <p:extLst>
      <p:ext uri="{BB962C8B-B14F-4D97-AF65-F5344CB8AC3E}">
        <p14:creationId xmlns:p14="http://schemas.microsoft.com/office/powerpoint/2010/main" val="24952073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Strengths:</a:t>
            </a:r>
          </a:p>
          <a:p>
            <a:pPr marL="180000" lvl="1" indent="-180000">
              <a:buFont typeface="Arial" panose="020B0604020202020204" pitchFamily="34" charset="0"/>
              <a:buChar char="•"/>
            </a:pPr>
            <a:r>
              <a:rPr lang="en-GB" dirty="0"/>
              <a:t>I-O models can be used to capture ripple effects (upstream and downstream) across the value chain.</a:t>
            </a:r>
            <a:endParaRPr lang="de-DE" dirty="0"/>
          </a:p>
          <a:p>
            <a:pPr marL="180000" lvl="1" indent="-180000">
              <a:buFont typeface="Arial" panose="020B0604020202020204" pitchFamily="34" charset="0"/>
              <a:buChar char="•"/>
            </a:pPr>
            <a:r>
              <a:rPr lang="en-GB" dirty="0"/>
              <a:t>Are often used as input for more complex and sophisticated national and/or sectoral models.</a:t>
            </a:r>
          </a:p>
          <a:p>
            <a:pPr marL="180000" lvl="1" indent="-180000">
              <a:buFont typeface="Arial" panose="020B0604020202020204" pitchFamily="34" charset="0"/>
              <a:buChar char="•"/>
            </a:pPr>
            <a:r>
              <a:rPr lang="en-GB" dirty="0"/>
              <a:t>Results of I-O models can be used to parameterise other mathematical models.</a:t>
            </a:r>
          </a:p>
          <a:p>
            <a:pPr marL="180000" lvl="1" indent="-180000">
              <a:buFont typeface="Arial" panose="020B0604020202020204" pitchFamily="34" charset="0"/>
              <a:buChar char="•"/>
            </a:pPr>
            <a:endParaRPr lang="de-DE" dirty="0"/>
          </a:p>
          <a:p>
            <a:r>
              <a:rPr lang="de-DE" dirty="0"/>
              <a:t>Weaknesses:</a:t>
            </a:r>
          </a:p>
          <a:p>
            <a:pPr marL="180000" lvl="1" indent="-180000">
              <a:buFont typeface="Arial" panose="020B0604020202020204" pitchFamily="34" charset="0"/>
              <a:buChar char="•"/>
            </a:pPr>
            <a:r>
              <a:rPr lang="en-US" dirty="0"/>
              <a:t>The effort required to create an I-O table can be regarded as a limitation itself.</a:t>
            </a:r>
          </a:p>
          <a:p>
            <a:pPr marL="180000" lvl="1" indent="-180000">
              <a:buFont typeface="Arial" panose="020B0604020202020204" pitchFamily="34" charset="0"/>
              <a:buChar char="•"/>
            </a:pPr>
            <a:r>
              <a:rPr lang="en-GB" dirty="0"/>
              <a:t>Strong focus on the interdependence between industries through production and consumption but lack of other interdependences.</a:t>
            </a:r>
          </a:p>
          <a:p>
            <a:pPr marL="180000" lvl="1" indent="-180000">
              <a:buFont typeface="Arial" panose="020B0604020202020204" pitchFamily="34" charset="0"/>
              <a:buChar char="•"/>
            </a:pPr>
            <a:r>
              <a:rPr lang="en-GB" dirty="0"/>
              <a:t>Generally assumes fixed prices and fixed I-O multipliers (or ratios), neglecting changes in resource efficiency.</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91</a:t>
            </a:fld>
            <a:endParaRPr lang="de-DE"/>
          </a:p>
        </p:txBody>
      </p:sp>
    </p:spTree>
    <p:extLst>
      <p:ext uri="{BB962C8B-B14F-4D97-AF65-F5344CB8AC3E}">
        <p14:creationId xmlns:p14="http://schemas.microsoft.com/office/powerpoint/2010/main" val="2431281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The Social Accounting Matrix (SAM) is a comprehensive, economy-wide input-output table with details of all transactions that have taken place between economic agents, such as private businesses, the public sector and the rest of the world, during a given period of time (usually one year) in an economy (Round, 2003). </a:t>
            </a:r>
            <a:endParaRPr lang="en-US" sz="1200" kern="1200" dirty="0">
              <a:solidFill>
                <a:schemeClr val="tx1"/>
              </a:solidFill>
              <a:effectLst/>
              <a:ea typeface="+mn-ea"/>
              <a:cs typeface="+mn-cs"/>
            </a:endParaRP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A SAM displays the macro- and meso-economic accounts of a socio-economic system in a square matrix, ensuring that all inflows equal the sum of the outflows (UNEP, 2014: Using models for green economy policymaking). Each row of the SAM gives receipts of an account while the column gives the expenditure. The total of each row is supposed to be equal to the total of each corresponding column. </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92</a:t>
            </a:fld>
            <a:endParaRPr lang="de-DE"/>
          </a:p>
        </p:txBody>
      </p:sp>
    </p:spTree>
    <p:extLst>
      <p:ext uri="{BB962C8B-B14F-4D97-AF65-F5344CB8AC3E}">
        <p14:creationId xmlns:p14="http://schemas.microsoft.com/office/powerpoint/2010/main" val="25893294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Farag and </a:t>
            </a:r>
            <a:r>
              <a:rPr lang="en-GB" sz="1200" kern="1200" dirty="0" err="1">
                <a:solidFill>
                  <a:schemeClr val="tx1"/>
                </a:solidFill>
                <a:effectLst/>
                <a:ea typeface="+mn-ea"/>
                <a:cs typeface="+mn-cs"/>
              </a:rPr>
              <a:t>Komendantova</a:t>
            </a:r>
            <a:r>
              <a:rPr lang="en-GB" sz="1200" kern="1200" dirty="0">
                <a:solidFill>
                  <a:schemeClr val="tx1"/>
                </a:solidFill>
                <a:effectLst/>
                <a:ea typeface="+mn-ea"/>
                <a:cs typeface="+mn-cs"/>
              </a:rPr>
              <a:t>, </a:t>
            </a:r>
            <a:r>
              <a:rPr lang="en-US" sz="1200" kern="1200" dirty="0">
                <a:solidFill>
                  <a:schemeClr val="tx1"/>
                </a:solidFill>
                <a:effectLst/>
                <a:ea typeface="+mn-ea"/>
                <a:cs typeface="+mn-cs"/>
              </a:rPr>
              <a:t>2014,</a:t>
            </a:r>
            <a:r>
              <a:rPr lang="en-GB" sz="1200" kern="1200" dirty="0">
                <a:solidFill>
                  <a:schemeClr val="tx1"/>
                </a:solidFill>
                <a:effectLst/>
                <a:ea typeface="+mn-ea"/>
                <a:cs typeface="+mn-cs"/>
              </a:rPr>
              <a:t> applied a SAM analysis for evaluating renewable energy initiatives in Egypt. These initiatives were expected to allow Egypt to export renewable electricity to Europe, in addition to better satisfying domestic demand. The analysis aimed at examining what initiatives would yield the highest benefits for Egypt in terms of macroeconomic output (GDP) and household income. Different scenarios were analysed against the expected change in (1) the production costs of electricity; (2) sectoral production and GDP; and (3) household income, based on which policy recommendations for specific initiatives were formulated. </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93</a:t>
            </a:fld>
            <a:endParaRPr lang="de-DE"/>
          </a:p>
        </p:txBody>
      </p:sp>
    </p:spTree>
    <p:extLst>
      <p:ext uri="{BB962C8B-B14F-4D97-AF65-F5344CB8AC3E}">
        <p14:creationId xmlns:p14="http://schemas.microsoft.com/office/powerpoint/2010/main" val="343992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correct answer is all three, with particular emphasis on policy formulation and policy assessment. Differently from the other models, the analysis with simulation</a:t>
            </a:r>
            <a:r>
              <a:rPr lang="en-GB" baseline="0" dirty="0"/>
              <a:t> tends to be more systemic, allowing the expansion of the boundaries of policy assessment to all dimensions of development.</a:t>
            </a:r>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11</a:t>
            </a:fld>
            <a:endParaRPr lang="de-DE"/>
          </a:p>
        </p:txBody>
      </p:sp>
    </p:spTree>
    <p:extLst>
      <p:ext uri="{BB962C8B-B14F-4D97-AF65-F5344CB8AC3E}">
        <p14:creationId xmlns:p14="http://schemas.microsoft.com/office/powerpoint/2010/main" val="9674610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required:</a:t>
            </a:r>
          </a:p>
          <a:p>
            <a:pPr marL="0" lvl="1" indent="-180000">
              <a:buFont typeface="Arial" panose="020B0604020202020204" pitchFamily="34" charset="0"/>
              <a:buChar char="•"/>
            </a:pPr>
            <a:r>
              <a:rPr lang="en-US" dirty="0"/>
              <a:t>Building and calibrating a new SAM is labor intensive but the time required depends on the level of detail. </a:t>
            </a:r>
          </a:p>
          <a:p>
            <a:pPr marL="0" lvl="1" indent="-180000">
              <a:buFont typeface="Arial" panose="020B0604020202020204" pitchFamily="34" charset="0"/>
              <a:buChar char="•"/>
            </a:pPr>
            <a:r>
              <a:rPr lang="en-US" dirty="0"/>
              <a:t>Creating a simple SAM from the SNA may take a month, a detailed SAM up to a year. </a:t>
            </a:r>
          </a:p>
          <a:p>
            <a:pPr marL="0" lvl="1" indent="-180000">
              <a:buFont typeface="Arial" panose="020B0604020202020204" pitchFamily="34" charset="0"/>
              <a:buChar char="•"/>
            </a:pPr>
            <a:r>
              <a:rPr lang="en-US" dirty="0"/>
              <a:t>Modifications can be performed in the range of two to four months. </a:t>
            </a:r>
          </a:p>
          <a:p>
            <a:pPr lvl="1"/>
            <a:endParaRPr lang="en-GB" dirty="0"/>
          </a:p>
          <a:p>
            <a:r>
              <a:rPr lang="en-GB" dirty="0"/>
              <a:t>Potential for integration with other methods and tools:</a:t>
            </a:r>
          </a:p>
          <a:p>
            <a:pPr marL="0" lvl="1" indent="-180000">
              <a:buFont typeface="Arial" panose="020B0604020202020204" pitchFamily="34" charset="0"/>
              <a:buChar char="•"/>
            </a:pPr>
            <a:r>
              <a:rPr lang="en-GB" dirty="0"/>
              <a:t>Can be used to parameterise and initialise other quantitative models.</a:t>
            </a:r>
          </a:p>
          <a:p>
            <a:pPr marL="0" lvl="1" indent="-180000">
              <a:buFont typeface="Arial" panose="020B0604020202020204" pitchFamily="34" charset="0"/>
              <a:buChar char="•"/>
            </a:pPr>
            <a:r>
              <a:rPr lang="en-GB" dirty="0"/>
              <a:t>Provides an indication of ripple effects across sectors for possible short-term policy impacts.</a:t>
            </a:r>
          </a:p>
          <a:p>
            <a:pPr lvl="1"/>
            <a:endParaRPr lang="en-GB" dirty="0"/>
          </a:p>
          <a:p>
            <a:pPr marL="0" lvl="1"/>
            <a:r>
              <a:rPr lang="en-GB" dirty="0"/>
              <a:t>Source:</a:t>
            </a:r>
            <a:r>
              <a:rPr lang="en-GB" baseline="0" dirty="0"/>
              <a:t> </a:t>
            </a:r>
            <a:r>
              <a:rPr lang="en-US" baseline="0" dirty="0"/>
              <a:t>ILO, 2017: How to measure and model social and employment outcomes of climate and sustainable development policies - Training guidebook.</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95</a:t>
            </a:fld>
            <a:endParaRPr lang="de-DE"/>
          </a:p>
        </p:txBody>
      </p:sp>
    </p:spTree>
    <p:extLst>
      <p:ext uri="{BB962C8B-B14F-4D97-AF65-F5344CB8AC3E}">
        <p14:creationId xmlns:p14="http://schemas.microsoft.com/office/powerpoint/2010/main" val="27464658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Strengths:</a:t>
            </a:r>
          </a:p>
          <a:p>
            <a:pPr marL="180000" lvl="1" indent="-180000">
              <a:buFont typeface="Arial" panose="020B0604020202020204" pitchFamily="34" charset="0"/>
              <a:buChar char="•"/>
            </a:pPr>
            <a:r>
              <a:rPr lang="en-GB" dirty="0"/>
              <a:t>Comprehensive, economy-wide input-output table with details of all transactions that have taken place between economic agents. </a:t>
            </a:r>
            <a:endParaRPr lang="de-DE" dirty="0"/>
          </a:p>
          <a:p>
            <a:pPr marL="180000" lvl="1" indent="-180000">
              <a:buFont typeface="Arial" panose="020B0604020202020204" pitchFamily="34" charset="0"/>
              <a:buChar char="•"/>
            </a:pPr>
            <a:r>
              <a:rPr lang="en-GB" dirty="0"/>
              <a:t>Extension of an I-O table, with an emphasis on private households and their socioeconomic relations but it is almost invariably limited to flows. </a:t>
            </a:r>
            <a:endParaRPr lang="de-DE" dirty="0"/>
          </a:p>
          <a:p>
            <a:pPr marL="180000" lvl="1" indent="-180000">
              <a:buFont typeface="Arial" panose="020B0604020202020204" pitchFamily="34" charset="0"/>
              <a:buChar char="•"/>
            </a:pPr>
            <a:r>
              <a:rPr lang="en-GB" dirty="0"/>
              <a:t>Provides a large degree of flexibility regarding the disaggregation of the displayed information.</a:t>
            </a:r>
            <a:endParaRPr lang="de-DE" dirty="0"/>
          </a:p>
          <a:p>
            <a:endParaRPr lang="de-DE" dirty="0"/>
          </a:p>
          <a:p>
            <a:r>
              <a:rPr lang="de-DE" dirty="0"/>
              <a:t>Weaknesses:</a:t>
            </a:r>
          </a:p>
          <a:p>
            <a:pPr marL="180000" lvl="1" indent="-180000">
              <a:buFont typeface="Arial" panose="020B0604020202020204" pitchFamily="34" charset="0"/>
              <a:buChar char="•"/>
            </a:pPr>
            <a:r>
              <a:rPr lang="en-GB" dirty="0"/>
              <a:t>Might miss important policy outcomes due to a lack of data for the base year.</a:t>
            </a:r>
          </a:p>
          <a:p>
            <a:pPr marL="180000" lvl="1" indent="-180000">
              <a:buFont typeface="Arial" panose="020B0604020202020204" pitchFamily="34" charset="0"/>
              <a:buChar char="•"/>
            </a:pPr>
            <a:r>
              <a:rPr lang="en-GB" dirty="0"/>
              <a:t>Not suitable for investigating the medium- and long-term impacts of policy implementation.</a:t>
            </a:r>
          </a:p>
          <a:p>
            <a:pPr marL="180000" lvl="1" indent="-180000">
              <a:buFont typeface="Arial" panose="020B0604020202020204" pitchFamily="34" charset="0"/>
              <a:buChar char="•"/>
            </a:pPr>
            <a:r>
              <a:rPr lang="en-GB" dirty="0"/>
              <a:t>SAMs present current information and do not allow for analysing “shocks” introduced to the system (i.e. fiscal policy).</a:t>
            </a:r>
          </a:p>
          <a:p>
            <a:pPr marL="180000" lvl="1" indent="-180000">
              <a:buFont typeface="Arial" panose="020B0604020202020204" pitchFamily="34" charset="0"/>
              <a:buChar char="•"/>
            </a:pPr>
            <a:r>
              <a:rPr lang="en-GB" dirty="0"/>
              <a:t>SAMs typically do not include physical flows, such as energy consumption and quantities produced.</a:t>
            </a:r>
          </a:p>
          <a:p>
            <a:pPr lvl="1"/>
            <a:endParaRPr lang="en-GB"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96</a:t>
            </a:fld>
            <a:endParaRPr lang="de-DE"/>
          </a:p>
        </p:txBody>
      </p:sp>
    </p:spTree>
    <p:extLst>
      <p:ext uri="{BB962C8B-B14F-4D97-AF65-F5344CB8AC3E}">
        <p14:creationId xmlns:p14="http://schemas.microsoft.com/office/powerpoint/2010/main" val="36661113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Partial equilibrium (PE) models are a family of models that cover a single sector, generally at a high-level of detail when compared to economy-wide models, such as CGE models. They range from single-sector single-country models to single-sector multi-country models (FAO, 2006). PE models typically use a “bottom-up” approach, placing emphasis on individual technologies and estimating the impacts that the adoption of these technologies can have on demand and production in a given sector. </a:t>
            </a:r>
          </a:p>
          <a:p>
            <a:endParaRPr lang="en-US" sz="1200" kern="1200" dirty="0">
              <a:solidFill>
                <a:schemeClr val="tx1"/>
              </a:solidFill>
              <a:effectLst/>
              <a:ea typeface="+mn-ea"/>
              <a:cs typeface="+mn-cs"/>
            </a:endParaRPr>
          </a:p>
          <a:p>
            <a:r>
              <a:rPr lang="en-GB" sz="1200" kern="1200" dirty="0">
                <a:solidFill>
                  <a:schemeClr val="tx1"/>
                </a:solidFill>
                <a:effectLst/>
                <a:ea typeface="+mn-ea"/>
                <a:cs typeface="+mn-cs"/>
              </a:rPr>
              <a:t>At their simplest level, PE models can be conceptualised as the interaction of supply and demand in a single market. In this market, the model estimates the effect that certain policy options, such as removal of a tariff in the energy sector, would have on the performance of the sector. Based on the new situation (without tariff) and specific elasticities for demand and supply, the PE model calculates a new equilibrium for the sector and provides output on a range of indicators (FAO, 2006).</a:t>
            </a:r>
            <a:endParaRPr lang="en-US" sz="1200" kern="1200" dirty="0">
              <a:solidFill>
                <a:schemeClr val="tx1"/>
              </a:solidFill>
              <a:effectLst/>
              <a:ea typeface="+mn-ea"/>
              <a:cs typeface="+mn-cs"/>
            </a:endParaRPr>
          </a:p>
          <a:p>
            <a:endParaRPr lang="en-US" dirty="0"/>
          </a:p>
          <a:p>
            <a:r>
              <a:rPr lang="en-US" dirty="0"/>
              <a:t>Source: </a:t>
            </a:r>
            <a:r>
              <a:rPr lang="en-US" dirty="0" err="1"/>
              <a:t>Remme</a:t>
            </a:r>
            <a:r>
              <a:rPr lang="en-US" dirty="0"/>
              <a:t>, Goldstein, </a:t>
            </a:r>
            <a:r>
              <a:rPr lang="en-US" dirty="0" err="1"/>
              <a:t>Schellmann</a:t>
            </a:r>
            <a:r>
              <a:rPr lang="en-US" dirty="0"/>
              <a:t> &amp; </a:t>
            </a:r>
            <a:r>
              <a:rPr lang="en-US" dirty="0" err="1"/>
              <a:t>Schlenzig</a:t>
            </a:r>
            <a:r>
              <a:rPr lang="en-US" dirty="0"/>
              <a:t>, 2001: MESAP/TIMES – Advanced decision support for energy and environmental planning.</a:t>
            </a:r>
          </a:p>
        </p:txBody>
      </p:sp>
      <p:sp>
        <p:nvSpPr>
          <p:cNvPr id="4" name="Slide Number Placeholder 3"/>
          <p:cNvSpPr>
            <a:spLocks noGrp="1"/>
          </p:cNvSpPr>
          <p:nvPr>
            <p:ph type="sldNum" sz="quarter" idx="10"/>
          </p:nvPr>
        </p:nvSpPr>
        <p:spPr/>
        <p:txBody>
          <a:bodyPr/>
          <a:lstStyle/>
          <a:p>
            <a:fld id="{46CB1BC0-3BBB-5148-866E-5F72B0D631B6}" type="slidenum">
              <a:rPr lang="de-DE" smtClean="0"/>
              <a:pPr/>
              <a:t>97</a:t>
            </a:fld>
            <a:endParaRPr lang="de-DE"/>
          </a:p>
        </p:txBody>
      </p:sp>
    </p:spTree>
    <p:extLst>
      <p:ext uri="{BB962C8B-B14F-4D97-AF65-F5344CB8AC3E}">
        <p14:creationId xmlns:p14="http://schemas.microsoft.com/office/powerpoint/2010/main" val="11004027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Data source(s):</a:t>
            </a:r>
          </a:p>
          <a:p>
            <a:pPr marL="0" lvl="1" indent="-180000">
              <a:buFont typeface="Arial" panose="020B0604020202020204" pitchFamily="34" charset="0"/>
              <a:buChar char="•"/>
            </a:pPr>
            <a:r>
              <a:rPr lang="en-US" dirty="0"/>
              <a:t>Sectoral data, databases with technology parameters, such as cost, lifetime and efficiency, and potential adoption rates.</a:t>
            </a:r>
          </a:p>
          <a:p>
            <a:pPr lvl="1"/>
            <a:endParaRPr lang="en-GB" dirty="0"/>
          </a:p>
          <a:p>
            <a:r>
              <a:rPr lang="en-GB" dirty="0"/>
              <a:t>Data Availability:</a:t>
            </a:r>
          </a:p>
          <a:p>
            <a:pPr marL="0" lvl="1" indent="-180000">
              <a:buFont typeface="Arial" panose="020B0604020202020204" pitchFamily="34" charset="0"/>
              <a:buChar char="•"/>
            </a:pPr>
            <a:r>
              <a:rPr lang="en-GB" dirty="0"/>
              <a:t>Data is generally available from national and international databases.</a:t>
            </a:r>
          </a:p>
          <a:p>
            <a:pPr lvl="1"/>
            <a:endParaRPr lang="en-GB" dirty="0"/>
          </a:p>
          <a:p>
            <a:r>
              <a:rPr lang="en-GB" dirty="0"/>
              <a:t>Accessibility and Typical Users:</a:t>
            </a:r>
          </a:p>
          <a:p>
            <a:pPr marL="0" lvl="1" indent="-180000">
              <a:buFont typeface="Arial" panose="020B0604020202020204" pitchFamily="34" charset="0"/>
              <a:buChar char="•"/>
            </a:pPr>
            <a:r>
              <a:rPr lang="en-GB" dirty="0"/>
              <a:t>Specialised users, with depth of knowledge at the sectoral level.  </a:t>
            </a:r>
          </a:p>
          <a:p>
            <a:pPr marL="0" lvl="1" indent="-180000">
              <a:buFont typeface="Arial" panose="020B0604020202020204" pitchFamily="34" charset="0"/>
              <a:buChar char="•"/>
            </a:pPr>
            <a:r>
              <a:rPr lang="en-GB" dirty="0"/>
              <a:t>Commonly used in sectoral analysis at the country and regional level. </a:t>
            </a:r>
          </a:p>
          <a:p>
            <a:pPr marL="0" lvl="1" indent="-180000">
              <a:buFont typeface="Arial" panose="020B0604020202020204" pitchFamily="34" charset="0"/>
              <a:buChar char="•"/>
            </a:pPr>
            <a:r>
              <a:rPr lang="en-GB" dirty="0"/>
              <a:t>Typically developed and maintained by line ministries and academia.</a:t>
            </a:r>
          </a:p>
          <a:p>
            <a:pPr lvl="1"/>
            <a:endParaRPr lang="en-GB" dirty="0"/>
          </a:p>
          <a:p>
            <a:pPr marL="0" lvl="1"/>
            <a:r>
              <a:rPr lang="en-GB" dirty="0"/>
              <a:t>Source: Stockholm Environment Institute (SEI), 2019: LEAP: Introduction.</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98</a:t>
            </a:fld>
            <a:endParaRPr lang="de-DE"/>
          </a:p>
        </p:txBody>
      </p:sp>
    </p:spTree>
    <p:extLst>
      <p:ext uri="{BB962C8B-B14F-4D97-AF65-F5344CB8AC3E}">
        <p14:creationId xmlns:p14="http://schemas.microsoft.com/office/powerpoint/2010/main" val="37915446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PRIMES is a partial equilibrium model of the energy market, at an EU aggregate and individual member state level. It finds a price at which consumer and producer surplus are maximised, and at which supply equals demand. PRIMES assesses in detail several energy demands, such as transport, for which PRIMES has 15 transport modes, 103 vehicle types for road and non-road transport, a distinction between peak and off-peak travel, and three freight categories.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Policy instruments examined include: emission and/or renewables targets, price-based policies, such as carbon taxes, technology subsidies or trade tariffs, regulations, such as emission performance standards, infrastructure policies and Emissions Trading Schemes (ETS).</a:t>
            </a:r>
          </a:p>
          <a:p>
            <a:endParaRPr lang="en-US" dirty="0"/>
          </a:p>
          <a:p>
            <a:r>
              <a:rPr lang="en-US" dirty="0"/>
              <a:t>Source: European Commission, accessed 2020: Modelling tools for EU analysis. European Commission. Available here: https://ec.europa.eu/clima/policies/strategies/analysis/models_en</a:t>
            </a:r>
          </a:p>
        </p:txBody>
      </p:sp>
      <p:sp>
        <p:nvSpPr>
          <p:cNvPr id="4" name="Slide Number Placeholder 3"/>
          <p:cNvSpPr>
            <a:spLocks noGrp="1"/>
          </p:cNvSpPr>
          <p:nvPr>
            <p:ph type="sldNum" sz="quarter" idx="10"/>
          </p:nvPr>
        </p:nvSpPr>
        <p:spPr/>
        <p:txBody>
          <a:bodyPr/>
          <a:lstStyle/>
          <a:p>
            <a:fld id="{46CB1BC0-3BBB-5148-866E-5F72B0D631B6}" type="slidenum">
              <a:rPr lang="de-DE" smtClean="0"/>
              <a:pPr/>
              <a:t>101</a:t>
            </a:fld>
            <a:endParaRPr lang="de-DE"/>
          </a:p>
        </p:txBody>
      </p:sp>
    </p:spTree>
    <p:extLst>
      <p:ext uri="{BB962C8B-B14F-4D97-AF65-F5344CB8AC3E}">
        <p14:creationId xmlns:p14="http://schemas.microsoft.com/office/powerpoint/2010/main" val="13577067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Strengths:</a:t>
            </a:r>
          </a:p>
          <a:p>
            <a:pPr marL="180000" lvl="1" indent="-180000">
              <a:buFont typeface="Arial" panose="020B0604020202020204" pitchFamily="34" charset="0"/>
              <a:buChar char="•"/>
            </a:pPr>
            <a:r>
              <a:rPr lang="en-GB" dirty="0"/>
              <a:t>Standard tool of empirical analysis and widely used to analyse aggregate welfare and distributional impacts of policies.</a:t>
            </a:r>
            <a:endParaRPr lang="de-DE" dirty="0"/>
          </a:p>
          <a:p>
            <a:pPr marL="180000" lvl="1" indent="-180000">
              <a:buFont typeface="Arial" panose="020B0604020202020204" pitchFamily="34" charset="0"/>
              <a:buChar char="•"/>
            </a:pPr>
            <a:r>
              <a:rPr lang="en-GB" dirty="0"/>
              <a:t>CGEs estimate all direct and indirect impacts, and follow impacts through time, allowing for a distinction between first-, second- and third-order effects.</a:t>
            </a:r>
            <a:endParaRPr lang="de-DE" dirty="0"/>
          </a:p>
          <a:p>
            <a:pPr marL="180000" lvl="1" indent="-180000">
              <a:buFont typeface="Arial" panose="020B0604020202020204" pitchFamily="34" charset="0"/>
              <a:buChar char="•"/>
            </a:pPr>
            <a:r>
              <a:rPr lang="en-GB" dirty="0"/>
              <a:t>Allows for indicators on a full set of impacts across an economy. </a:t>
            </a:r>
          </a:p>
          <a:p>
            <a:pPr marL="180000" lvl="1" indent="-180000">
              <a:buFont typeface="Arial" panose="020B0604020202020204" pitchFamily="34" charset="0"/>
              <a:buChar char="•"/>
            </a:pPr>
            <a:endParaRPr lang="de-DE" dirty="0"/>
          </a:p>
          <a:p>
            <a:r>
              <a:rPr lang="de-DE" dirty="0"/>
              <a:t>Weaknesses:</a:t>
            </a:r>
          </a:p>
          <a:p>
            <a:pPr marL="180000" lvl="1" indent="-180000">
              <a:buFont typeface="Arial" panose="020B0604020202020204" pitchFamily="34" charset="0"/>
              <a:buChar char="•"/>
            </a:pPr>
            <a:r>
              <a:rPr lang="en-GB" dirty="0"/>
              <a:t>The main limitation of CGE models is the assumption that optimisation is possible.</a:t>
            </a:r>
          </a:p>
          <a:p>
            <a:pPr marL="180000" lvl="1" indent="-180000">
              <a:buFont typeface="Arial" panose="020B0604020202020204" pitchFamily="34" charset="0"/>
              <a:buChar char="•"/>
            </a:pPr>
            <a:r>
              <a:rPr lang="en-GB" dirty="0"/>
              <a:t>CGE models normally work under the assumption of full employment.</a:t>
            </a:r>
          </a:p>
          <a:p>
            <a:pPr marL="180000" lvl="1" indent="-180000">
              <a:buFont typeface="Arial" panose="020B0604020202020204" pitchFamily="34" charset="0"/>
              <a:buChar char="•"/>
            </a:pPr>
            <a:r>
              <a:rPr lang="en-GB" dirty="0"/>
              <a:t>Generally do not incorporate social and human capital as a key factor of production.</a:t>
            </a:r>
          </a:p>
          <a:p>
            <a:pPr marL="180000" lvl="1" indent="-180000">
              <a:buFont typeface="Arial" panose="020B0604020202020204" pitchFamily="34" charset="0"/>
              <a:buChar char="•"/>
            </a:pPr>
            <a:r>
              <a:rPr lang="en-GB" dirty="0"/>
              <a:t>Critical thinking is needed to ensure that key relationships are adequately accounted for, as data is often imperfect, aggregated or “guesstimated”.</a:t>
            </a:r>
          </a:p>
          <a:p>
            <a:pPr marL="180000" lvl="1" indent="-180000">
              <a:buFont typeface="Arial" panose="020B0604020202020204" pitchFamily="34" charset="0"/>
              <a:buChar char="•"/>
            </a:pPr>
            <a:r>
              <a:rPr lang="en-GB" dirty="0"/>
              <a:t>Analysis is very time intensive and does not allow prompt assessments.</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104</a:t>
            </a:fld>
            <a:endParaRPr lang="de-DE"/>
          </a:p>
        </p:txBody>
      </p:sp>
    </p:spTree>
    <p:extLst>
      <p:ext uri="{BB962C8B-B14F-4D97-AF65-F5344CB8AC3E}">
        <p14:creationId xmlns:p14="http://schemas.microsoft.com/office/powerpoint/2010/main" val="35812479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Econometric models function by collecting historic data on a range of variables and using economic theory and statistical techniques to determine how a change in one variable is correlated with changes in others. Data on past correlation is then used to project future changes. A </a:t>
            </a:r>
            <a:r>
              <a:rPr lang="en-GB" sz="1200" kern="1200" dirty="0" err="1">
                <a:solidFill>
                  <a:schemeClr val="tx1"/>
                </a:solidFill>
                <a:effectLst/>
                <a:ea typeface="+mn-ea"/>
                <a:cs typeface="+mn-cs"/>
              </a:rPr>
              <a:t>macroeconometric</a:t>
            </a:r>
            <a:r>
              <a:rPr lang="en-GB" sz="1200" kern="1200" dirty="0">
                <a:solidFill>
                  <a:schemeClr val="tx1"/>
                </a:solidFill>
                <a:effectLst/>
                <a:ea typeface="+mn-ea"/>
                <a:cs typeface="+mn-cs"/>
              </a:rPr>
              <a:t> model takes this approach with regard to macroeconomic variables. As a result, this type of model is not based on an attempt to theorize how an economy works, instead it measures how it has evolved based on actual data. The reliance on data is certainly a strength, but also a weakness: past relationships may not accurately capture current or future relationships; and a more sophisticated attempt to model pathways of causation could take into account a range of factors not captured by past data.</a:t>
            </a:r>
            <a:endParaRPr lang="en-US" sz="1200" kern="1200" dirty="0">
              <a:solidFill>
                <a:schemeClr val="tx1"/>
              </a:solidFill>
              <a:effectLst/>
              <a:ea typeface="+mn-ea"/>
              <a:cs typeface="+mn-cs"/>
            </a:endParaRPr>
          </a:p>
          <a:p>
            <a:endParaRPr lang="en-US" dirty="0"/>
          </a:p>
          <a:p>
            <a:endParaRPr lang="en-US" dirty="0"/>
          </a:p>
          <a:p>
            <a:r>
              <a:rPr lang="en-US" dirty="0"/>
              <a:t>Source: Cambridge Econometrics, 2019: E3ME Technical Manual v6.1.</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105</a:t>
            </a:fld>
            <a:endParaRPr lang="de-DE"/>
          </a:p>
        </p:txBody>
      </p:sp>
    </p:spTree>
    <p:extLst>
      <p:ext uri="{BB962C8B-B14F-4D97-AF65-F5344CB8AC3E}">
        <p14:creationId xmlns:p14="http://schemas.microsoft.com/office/powerpoint/2010/main" val="23456013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Strengths:</a:t>
            </a:r>
          </a:p>
          <a:p>
            <a:pPr marL="180000" lvl="1" indent="-180000">
              <a:buFont typeface="Arial" panose="020B0604020202020204" pitchFamily="34" charset="0"/>
              <a:buChar char="•"/>
            </a:pPr>
            <a:r>
              <a:rPr lang="en-GB" dirty="0"/>
              <a:t>Measures how an economy has evolved based on actual (historical) data, rather than theorising how it might work.</a:t>
            </a:r>
            <a:endParaRPr lang="de-DE" dirty="0"/>
          </a:p>
          <a:p>
            <a:pPr marL="180000" lvl="1" indent="-180000">
              <a:buFont typeface="Arial" panose="020B0604020202020204" pitchFamily="34" charset="0"/>
              <a:buChar char="•"/>
            </a:pPr>
            <a:r>
              <a:rPr lang="en-GB" dirty="0"/>
              <a:t>Typically has well-defined links between economic sectors, which allows them to capture feedback and multiplier effects.</a:t>
            </a:r>
            <a:endParaRPr lang="de-DE" dirty="0"/>
          </a:p>
          <a:p>
            <a:pPr marL="180000" lvl="1" indent="-180000">
              <a:buFont typeface="Arial" panose="020B0604020202020204" pitchFamily="34" charset="0"/>
              <a:buChar char="•"/>
            </a:pPr>
            <a:r>
              <a:rPr lang="en-GB" dirty="0"/>
              <a:t>Relevant for assessing impacts of response measures through their capability to forecast several macroeconomic indicators, within and across countries, and to couple them with physical ones. </a:t>
            </a:r>
          </a:p>
          <a:p>
            <a:pPr marL="628650" lvl="1" indent="-171450">
              <a:buFont typeface="Arial" panose="020B0604020202020204" pitchFamily="34" charset="0"/>
              <a:buChar char="•"/>
            </a:pPr>
            <a:endParaRPr lang="de-DE" dirty="0"/>
          </a:p>
          <a:p>
            <a:r>
              <a:rPr lang="de-DE" dirty="0"/>
              <a:t>Weaknesses:</a:t>
            </a:r>
          </a:p>
          <a:p>
            <a:pPr marL="180000" lvl="1" indent="-180000">
              <a:buFont typeface="Arial" panose="020B0604020202020204" pitchFamily="34" charset="0"/>
              <a:buChar char="•"/>
            </a:pPr>
            <a:r>
              <a:rPr lang="en-GB" dirty="0"/>
              <a:t>Top-down modelling with heavy reliance on historical data.</a:t>
            </a:r>
          </a:p>
          <a:p>
            <a:pPr marL="180000" lvl="1" indent="-180000">
              <a:buFont typeface="Arial" panose="020B0604020202020204" pitchFamily="34" charset="0"/>
              <a:buChar char="•"/>
            </a:pPr>
            <a:r>
              <a:rPr lang="en-US" dirty="0"/>
              <a:t>Assumes that future behavior will be similar to past </a:t>
            </a:r>
            <a:r>
              <a:rPr lang="en-US" dirty="0" err="1"/>
              <a:t>behaviour</a:t>
            </a:r>
            <a:r>
              <a:rPr lang="en-US" dirty="0"/>
              <a:t>.</a:t>
            </a:r>
          </a:p>
          <a:p>
            <a:pPr marL="180000" lvl="1" indent="-180000">
              <a:buFont typeface="Arial" panose="020B0604020202020204" pitchFamily="34" charset="0"/>
              <a:buChar char="•"/>
            </a:pPr>
            <a:r>
              <a:rPr lang="en-GB" dirty="0"/>
              <a:t>The lack of good data represents a limiting factor for analysing the impacts implementing response measures.</a:t>
            </a:r>
          </a:p>
          <a:p>
            <a:pPr marL="180000" lvl="1" indent="-180000">
              <a:buFont typeface="Arial" panose="020B0604020202020204" pitchFamily="34" charset="0"/>
              <a:buChar char="•"/>
            </a:pPr>
            <a:r>
              <a:rPr lang="en-GB" dirty="0"/>
              <a:t>‘Lucas Critique’: historical data is based on existing policy constraints and, should these policies change, firms and individuals are unlikely to act as they would have done previously. </a:t>
            </a:r>
          </a:p>
          <a:p>
            <a:pPr marL="180000" lvl="1" indent="-180000">
              <a:buFont typeface="Arial" panose="020B0604020202020204" pitchFamily="34" charset="0"/>
              <a:buChar char="•"/>
            </a:pPr>
            <a:r>
              <a:rPr lang="en-GB" dirty="0" err="1"/>
              <a:t>Macroeconometric</a:t>
            </a:r>
            <a:r>
              <a:rPr lang="en-GB" dirty="0"/>
              <a:t> models do not link well to microeconomic theories.</a:t>
            </a: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108</a:t>
            </a:fld>
            <a:endParaRPr lang="de-DE"/>
          </a:p>
        </p:txBody>
      </p:sp>
    </p:spTree>
    <p:extLst>
      <p:ext uri="{BB962C8B-B14F-4D97-AF65-F5344CB8AC3E}">
        <p14:creationId xmlns:p14="http://schemas.microsoft.com/office/powerpoint/2010/main" val="731086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The E3MG is a model of the economy, energy systems and environmental emissions developed by Cambridge Econometrics. The E3MG consists of 22 estimated sets of equations, each disaggregated by sector and by country. The estimation method utilises developments in time-series econometrics, in which dynamic relationships are specified in terms of error correction models (ECM) that allow dynamic convergence to a long-term outcome. The structure of the E3MG is based on the system of national accounts, with further linkages to energy demand and environmental emissions. The economic module in the E3MG contains a full representation of the national accounts and includes a sectoral disaggregation, with 42 economic sectors all linked by input-output relationships.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Cambridge Econometrics, 2020: E3ME diagram. Available here: https://www.camecon.com/how/e3me-model/e3me-diagram/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109</a:t>
            </a:fld>
            <a:endParaRPr lang="de-DE"/>
          </a:p>
        </p:txBody>
      </p:sp>
    </p:spTree>
    <p:extLst>
      <p:ext uri="{BB962C8B-B14F-4D97-AF65-F5344CB8AC3E}">
        <p14:creationId xmlns:p14="http://schemas.microsoft.com/office/powerpoint/2010/main" val="25480370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SD models are very transparent and users range across sectors and institutions.</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110</a:t>
            </a:fld>
            <a:endParaRPr lang="de-DE"/>
          </a:p>
        </p:txBody>
      </p:sp>
    </p:spTree>
    <p:extLst>
      <p:ext uri="{BB962C8B-B14F-4D97-AF65-F5344CB8AC3E}">
        <p14:creationId xmlns:p14="http://schemas.microsoft.com/office/powerpoint/2010/main" val="416320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Depending on the type of econometric model and the identification strategy, econometric models could help in explaining causal impacts of policies. </a:t>
            </a:r>
          </a:p>
        </p:txBody>
      </p:sp>
      <p:sp>
        <p:nvSpPr>
          <p:cNvPr id="4" name="Slide Number Placeholder 3"/>
          <p:cNvSpPr>
            <a:spLocks noGrp="1"/>
          </p:cNvSpPr>
          <p:nvPr>
            <p:ph type="sldNum" sz="quarter" idx="5"/>
          </p:nvPr>
        </p:nvSpPr>
        <p:spPr/>
        <p:txBody>
          <a:bodyPr/>
          <a:lstStyle/>
          <a:p>
            <a:fld id="{46CB1BC0-3BBB-5148-866E-5F72B0D631B6}" type="slidenum">
              <a:rPr lang="de-DE" smtClean="0"/>
              <a:pPr/>
              <a:t>12</a:t>
            </a:fld>
            <a:endParaRPr lang="de-DE"/>
          </a:p>
        </p:txBody>
      </p:sp>
    </p:spTree>
    <p:extLst>
      <p:ext uri="{BB962C8B-B14F-4D97-AF65-F5344CB8AC3E}">
        <p14:creationId xmlns:p14="http://schemas.microsoft.com/office/powerpoint/2010/main" val="23794298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cross-sectoral global model.</a:t>
            </a:r>
          </a:p>
          <a:p>
            <a:r>
              <a:rPr lang="en-US" dirty="0"/>
              <a:t>Simulates from 1970 to 2050.</a:t>
            </a:r>
          </a:p>
          <a:p>
            <a:r>
              <a:rPr lang="en-US" dirty="0"/>
              <a:t>Based on three pillars: causal loops (feedbacks), non-linearity, delays.</a:t>
            </a:r>
          </a:p>
          <a:p>
            <a:r>
              <a:rPr lang="en-US" dirty="0"/>
              <a:t>Integrates state of the art sectoral models.</a:t>
            </a:r>
          </a:p>
          <a:p>
            <a:r>
              <a:rPr lang="en-US" dirty="0"/>
              <a:t>Replicates existing scenarios within one framework, including: </a:t>
            </a:r>
          </a:p>
          <a:p>
            <a:pPr marL="180000" lvl="1" indent="-180000">
              <a:buFont typeface="Arial" panose="020B0604020202020204" pitchFamily="34" charset="0"/>
              <a:buChar char="•"/>
            </a:pPr>
            <a:r>
              <a:rPr lang="en-US" sz="1400" dirty="0"/>
              <a:t>United Nations’ </a:t>
            </a:r>
            <a:r>
              <a:rPr lang="en-US" sz="1400" i="1" dirty="0"/>
              <a:t>World Population Prospects </a:t>
            </a:r>
            <a:r>
              <a:rPr lang="en-US" sz="1400" dirty="0"/>
              <a:t>(WPP) (UNPD, 2009) </a:t>
            </a:r>
          </a:p>
          <a:p>
            <a:pPr marL="180000" lvl="1" indent="-180000">
              <a:buFont typeface="Arial" panose="020B0604020202020204" pitchFamily="34" charset="0"/>
              <a:buChar char="•"/>
            </a:pPr>
            <a:r>
              <a:rPr lang="en-US" sz="1400" dirty="0"/>
              <a:t>World Bank’s </a:t>
            </a:r>
            <a:r>
              <a:rPr lang="en-US" sz="1400" i="1" dirty="0"/>
              <a:t>World Development Indicators </a:t>
            </a:r>
            <a:r>
              <a:rPr lang="en-US" sz="1400" dirty="0"/>
              <a:t>(WDI) (WB, 2009)</a:t>
            </a:r>
          </a:p>
          <a:p>
            <a:pPr marL="180000" lvl="1" indent="-180000">
              <a:buFont typeface="Arial" panose="020B0604020202020204" pitchFamily="34" charset="0"/>
              <a:buChar char="•"/>
            </a:pPr>
            <a:r>
              <a:rPr lang="en-US" sz="1400" dirty="0"/>
              <a:t>OECD’s </a:t>
            </a:r>
            <a:r>
              <a:rPr lang="en-US" sz="1400" i="1" dirty="0"/>
              <a:t>Environmental Outlook to 2030 </a:t>
            </a:r>
            <a:r>
              <a:rPr lang="en-US" sz="1400" dirty="0"/>
              <a:t>(OECD, 2008)</a:t>
            </a:r>
            <a:endParaRPr lang="en-US" sz="1400" i="1" dirty="0"/>
          </a:p>
          <a:p>
            <a:pPr marL="180000" lvl="1" indent="-180000">
              <a:buFont typeface="Arial" panose="020B0604020202020204" pitchFamily="34" charset="0"/>
              <a:buChar char="•"/>
            </a:pPr>
            <a:r>
              <a:rPr lang="en-US" sz="1400" dirty="0"/>
              <a:t>FAO’s </a:t>
            </a:r>
            <a:r>
              <a:rPr lang="en-US" sz="1400" i="1" dirty="0"/>
              <a:t>FAOSTAT</a:t>
            </a:r>
            <a:r>
              <a:rPr lang="en-US" sz="1400" dirty="0"/>
              <a:t> (FAO, 2010) and </a:t>
            </a:r>
            <a:r>
              <a:rPr lang="en-US" sz="1400" i="1" dirty="0"/>
              <a:t>State of World’s Forests </a:t>
            </a:r>
            <a:r>
              <a:rPr lang="en-US" sz="1400" dirty="0"/>
              <a:t>(FAO, 2009) </a:t>
            </a:r>
          </a:p>
          <a:p>
            <a:pPr marL="180000" lvl="1" indent="-180000">
              <a:buFont typeface="Arial" panose="020B0604020202020204" pitchFamily="34" charset="0"/>
              <a:buChar char="•"/>
            </a:pPr>
            <a:r>
              <a:rPr lang="en-US" sz="1400" dirty="0"/>
              <a:t>McKinsey’s </a:t>
            </a:r>
            <a:r>
              <a:rPr lang="en-US" sz="1400" i="1" dirty="0"/>
              <a:t>Charting Our Water Future </a:t>
            </a:r>
            <a:r>
              <a:rPr lang="en-US" sz="1400" dirty="0"/>
              <a:t>report (McKinsey, 2009) </a:t>
            </a:r>
          </a:p>
          <a:p>
            <a:pPr marL="180000" lvl="1" indent="-180000">
              <a:buFont typeface="Arial" panose="020B0604020202020204" pitchFamily="34" charset="0"/>
              <a:buChar char="•"/>
            </a:pPr>
            <a:r>
              <a:rPr lang="en-US" sz="1400" dirty="0"/>
              <a:t>IEA’s </a:t>
            </a:r>
            <a:r>
              <a:rPr lang="en-US" sz="1400" i="1" dirty="0"/>
              <a:t>World Energy Outlook 2009 </a:t>
            </a:r>
            <a:r>
              <a:rPr lang="en-US" sz="1400" dirty="0"/>
              <a:t>(IEA, 2009), </a:t>
            </a:r>
            <a:r>
              <a:rPr lang="en-US" sz="1400" i="1" dirty="0"/>
              <a:t>Sustainable Production of Second Generation Biofuels </a:t>
            </a:r>
            <a:r>
              <a:rPr lang="en-US" sz="1400" dirty="0"/>
              <a:t>(IEA, 2010), </a:t>
            </a:r>
            <a:r>
              <a:rPr lang="en-US" sz="1400" i="1" dirty="0"/>
              <a:t>Transport, Energy and CO</a:t>
            </a:r>
            <a:r>
              <a:rPr lang="en-US" sz="1400" i="1" baseline="-25000" dirty="0"/>
              <a:t>2 </a:t>
            </a:r>
            <a:r>
              <a:rPr lang="en-US" sz="1400" dirty="0"/>
              <a:t>(IEA, 2009) and </a:t>
            </a:r>
            <a:r>
              <a:rPr lang="en-US" sz="1400" i="1" dirty="0"/>
              <a:t>Energy Technology Perspectives to 2050 </a:t>
            </a:r>
            <a:r>
              <a:rPr lang="en-US" sz="1400" dirty="0"/>
              <a:t>(IEA, 2008)</a:t>
            </a:r>
            <a:r>
              <a:rPr lang="en-US" sz="1400" i="1" dirty="0"/>
              <a:t> </a:t>
            </a:r>
          </a:p>
          <a:p>
            <a:pPr marL="180000" lvl="1" indent="-180000">
              <a:buFont typeface="Arial" panose="020B0604020202020204" pitchFamily="34" charset="0"/>
              <a:buChar char="•"/>
            </a:pPr>
            <a:r>
              <a:rPr lang="en-US" sz="1400" dirty="0"/>
              <a:t>Global Footprint Network (GFN) reports (GFN, 2010) </a:t>
            </a:r>
          </a:p>
          <a:p>
            <a:endParaRPr lang="en-US" sz="1200" dirty="0"/>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113</a:t>
            </a:fld>
            <a:endParaRPr lang="de-DE"/>
          </a:p>
        </p:txBody>
      </p:sp>
    </p:spTree>
    <p:extLst>
      <p:ext uri="{BB962C8B-B14F-4D97-AF65-F5344CB8AC3E}">
        <p14:creationId xmlns:p14="http://schemas.microsoft.com/office/powerpoint/2010/main" val="15148744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Both green and brown scenarios assume increased investments over the period 2010 to 2050. Green scenarios simulate additional investments that increase resource efficiency and reduce carbon intensity while creating jobs and stimulating economic growth. Efficiency improvements driven by investments can be achieved both directly – through the construction of more efficient infrastructure and the adoption of resource saving technologies – and indirectly – through technological advances due to relevant research and development. Examples include investments in renewable energy, such as power supply, and energy efficiency improvements. Further, investments are allocated to reduce deforestation and increase reforestation, or to reduce extractive capacity in the fishery sector and support the restoration of fish stocks.</a:t>
            </a:r>
          </a:p>
          <a:p>
            <a:endParaRPr lang="en-US" sz="120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green scenarios are divided in two: </a:t>
            </a:r>
            <a:r>
              <a:rPr lang="en-CA" b="0" i="0" dirty="0">
                <a:effectLst/>
                <a:latin typeface="Arial" panose="020B0604020202020204" pitchFamily="34" charset="0"/>
              </a:rPr>
              <a:t>Scenario G1: assumes that 1 per cent of global GDP is channelled annually through green investment. Scenario G2: assumes that 2 per cent of global GDP is channelled annually through green investment. </a:t>
            </a: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Two different methods were developed to simulate green economy investments and analyze them objectively: (1) The first approach simulated additional investments, both brown and green, across sectors; (2) The second approach shifts investments from business as usual (BAU) to green. In this case, investments are practically reallocated to green investment across sectors. The first approach is presented in this chapter. A comparison of the results obtained through the simulation of both methods is presented in Appendix I. In brief, our analysis indicates that when using the same assumptions, results of the simulations do not significantly differ from each other for most variables.</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114</a:t>
            </a:fld>
            <a:endParaRPr lang="de-DE"/>
          </a:p>
        </p:txBody>
      </p:sp>
    </p:spTree>
    <p:extLst>
      <p:ext uri="{BB962C8B-B14F-4D97-AF65-F5344CB8AC3E}">
        <p14:creationId xmlns:p14="http://schemas.microsoft.com/office/powerpoint/2010/main" val="32334196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u="none" dirty="0"/>
              <a:t>Short term: </a:t>
            </a:r>
            <a:r>
              <a:rPr lang="en-US" dirty="0"/>
              <a:t>Brown scenarios perform best, then Green and BAU. </a:t>
            </a:r>
            <a:r>
              <a:rPr lang="en-US" sz="2000" dirty="0"/>
              <a:t>Higher growth fueled by resource extraction, cheap short-term options – BAU.</a:t>
            </a:r>
          </a:p>
          <a:p>
            <a:pPr>
              <a:lnSpc>
                <a:spcPct val="120000"/>
              </a:lnSpc>
            </a:pPr>
            <a:r>
              <a:rPr lang="en-US" u="none" dirty="0"/>
              <a:t>Medium-/long-term: </a:t>
            </a:r>
            <a:r>
              <a:rPr lang="en-US" dirty="0"/>
              <a:t>Green scenarios perform best, then Brown and BAU. </a:t>
            </a:r>
            <a:r>
              <a:rPr lang="en-US" sz="2000" dirty="0"/>
              <a:t>Higher growth driven by resource efficiency, which reduces costs and secures longer-term availability of key production inputs for the future.</a:t>
            </a:r>
          </a:p>
          <a:p>
            <a:pPr>
              <a:lnSpc>
                <a:spcPct val="120000"/>
              </a:lnSpc>
            </a:pPr>
            <a:r>
              <a:rPr lang="en-US" u="none" dirty="0"/>
              <a:t>Higher longer-term resilience in Green scenarios.</a:t>
            </a:r>
          </a:p>
          <a:p>
            <a:pPr>
              <a:lnSpc>
                <a:spcPct val="120000"/>
              </a:lnSpc>
            </a:pPr>
            <a:r>
              <a:rPr lang="en-US" u="none" dirty="0"/>
              <a:t>Clear cross sector synergies </a:t>
            </a:r>
            <a:r>
              <a:rPr lang="en-US" dirty="0"/>
              <a:t>allow a positive ROI for Green cases (3:1) to be reached, higher than Brown in the medium- and long-term.</a:t>
            </a: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115</a:t>
            </a:fld>
            <a:endParaRPr lang="de-DE"/>
          </a:p>
        </p:txBody>
      </p:sp>
    </p:spTree>
    <p:extLst>
      <p:ext uri="{BB962C8B-B14F-4D97-AF65-F5344CB8AC3E}">
        <p14:creationId xmlns:p14="http://schemas.microsoft.com/office/powerpoint/2010/main" val="25516672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The Green scenarios are forecast to be more economically viable, having the same employment level,</a:t>
            </a:r>
            <a:r>
              <a:rPr lang="it-IT" baseline="0" dirty="0"/>
              <a:t> lower poverty, improved nutrition, and much lower water stress and footprint relative to the Brown scenario.</a:t>
            </a:r>
          </a:p>
          <a:p>
            <a:endParaRPr lang="it-I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Arial" panose="020B0604020202020204" pitchFamily="34" charset="0"/>
                <a:ea typeface="+mn-ea"/>
                <a:cs typeface="+mn-cs"/>
              </a:rPr>
              <a:t>Source: UNEP, 2011: Towards a Green Economy: Pathways to Sustainable Development and Poverty Eradication. </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116</a:t>
            </a:fld>
            <a:endParaRPr lang="de-DE"/>
          </a:p>
        </p:txBody>
      </p:sp>
    </p:spTree>
    <p:extLst>
      <p:ext uri="{BB962C8B-B14F-4D97-AF65-F5344CB8AC3E}">
        <p14:creationId xmlns:p14="http://schemas.microsoft.com/office/powerpoint/2010/main" val="32363277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green scenarios, by promoting investment in key ecosystem services and a low carbon development, show slightly slower economic growth in the short- to medium-term, but faster and more sustainable growth in the longer-term. In this respect, the green scenarios show more resilience, by lowering emissions, reducing dependence on volatile fuels and using natural resources more efficiently and sustainably. In other words, the green economy investment scenarios take the earth off the collision course it is currently on with biophysical constraints.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Arial" panose="020B0604020202020204" pitchFamily="34" charset="0"/>
                <a:ea typeface="+mn-ea"/>
                <a:cs typeface="+mn-cs"/>
              </a:rPr>
              <a:t>Source: UNEP (UN Environment), 2011. Towards a Green Economy: Pathways to Sustainable Development and Poverty Eradication. </a:t>
            </a:r>
            <a:r>
              <a:rPr lang="en-CA" sz="1200" b="0" i="0" kern="1200" cap="all" dirty="0">
                <a:solidFill>
                  <a:schemeClr val="tx1"/>
                </a:solidFill>
                <a:effectLst/>
                <a:latin typeface="Arial" panose="020B0604020202020204" pitchFamily="34" charset="0"/>
                <a:ea typeface="+mn-ea"/>
                <a:cs typeface="+mn-cs"/>
              </a:rPr>
              <a:t>DECEMBER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117</a:t>
            </a:fld>
            <a:endParaRPr lang="de-DE"/>
          </a:p>
        </p:txBody>
      </p:sp>
    </p:spTree>
    <p:extLst>
      <p:ext uri="{BB962C8B-B14F-4D97-AF65-F5344CB8AC3E}">
        <p14:creationId xmlns:p14="http://schemas.microsoft.com/office/powerpoint/2010/main" val="9328837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Generally, the green economy scenarios show the marked beginning of the decoupling of economic development and natural resource uses. In fact, the key difference between green and brown investments is created by the projected future of stocks of natural resources.</a:t>
            </a:r>
            <a:r>
              <a:rPr lang="en-US" sz="1200" kern="1200" baseline="0" dirty="0">
                <a:solidFill>
                  <a:schemeClr val="tx1"/>
                </a:solidFill>
                <a:effectLs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BAU scenarios push consumption, stimulating economic growth in the short- and medium-term, practically exacerbating known historical trends of depletion of natural resources. In the longer-term, the decline of natural resources, such as fish stocks, forestland and fossil fuels, has direct negative impacts on GDP, through reduced production capacity, higher energy prices and growing emissions, and employment. Additional consequences may include large-scale migration driven by resource shortages, such as water, faster global warming and considerable biodiversity losses.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Arial" panose="020B0604020202020204" pitchFamily="34" charset="0"/>
                <a:ea typeface="+mn-ea"/>
                <a:cs typeface="+mn-cs"/>
              </a:rPr>
              <a:t>Source: UNEP, 2011: Towards a Green Economy: Pathways to Sustainable Development and Poverty Eradication. </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118</a:t>
            </a:fld>
            <a:endParaRPr lang="de-DE"/>
          </a:p>
        </p:txBody>
      </p:sp>
    </p:spTree>
    <p:extLst>
      <p:ext uri="{BB962C8B-B14F-4D97-AF65-F5344CB8AC3E}">
        <p14:creationId xmlns:p14="http://schemas.microsoft.com/office/powerpoint/2010/main" val="14378538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As a result of green investments, global energy demand and 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emissions will be mitigated considerably by 2050 relative to BAU. Even without explicitly modelling and analyzing the positive impacts on emissions of transitioning to conservation agriculture, we project a concentration in the range of 500-600 ppm in the green scenarios. This indicates a moderate to unlikely probability that global warming will be limited to 2</a:t>
            </a:r>
            <a:r>
              <a:rPr lang="en-US" sz="1200" kern="1200" baseline="30000" dirty="0">
                <a:solidFill>
                  <a:schemeClr val="tx1"/>
                </a:solidFill>
                <a:effectLst/>
                <a:ea typeface="+mn-ea"/>
                <a:cs typeface="+mn-cs"/>
              </a:rPr>
              <a:t>o</a:t>
            </a:r>
            <a:r>
              <a:rPr lang="en-US" sz="1200" kern="1200" dirty="0">
                <a:solidFill>
                  <a:schemeClr val="tx1"/>
                </a:solidFill>
                <a:effectLst/>
                <a:ea typeface="+mn-ea"/>
                <a:cs typeface="+mn-cs"/>
              </a:rPr>
              <a:t> C, as indicated in the IPCC AR4 report (IPCC, 2007). </a:t>
            </a:r>
          </a:p>
          <a:p>
            <a:endParaRPr lang="en-US" sz="120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Arial" panose="020B0604020202020204" pitchFamily="34" charset="0"/>
                <a:ea typeface="+mn-ea"/>
                <a:cs typeface="+mn-cs"/>
              </a:rPr>
              <a:t>Source: UNEP, 2011: Towards a Green Economy: Pathways to Sustainable Development and Poverty Eradication</a:t>
            </a:r>
            <a:r>
              <a:rPr lang="en-CA" sz="1200" b="0" i="0" kern="1200" cap="all" dirty="0">
                <a:solidFill>
                  <a:schemeClr val="tx1"/>
                </a:solidFill>
                <a:effectLst/>
                <a:latin typeface="Arial" panose="020B0604020202020204" pitchFamily="34" charset="0"/>
                <a:ea typeface="+mn-ea"/>
                <a:cs typeface="+mn-cs"/>
              </a:rPr>
              <a:t>.</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46CB1BC0-3BBB-5148-866E-5F72B0D631B6}" type="slidenum">
              <a:rPr lang="de-DE" smtClean="0"/>
              <a:pPr/>
              <a:t>119</a:t>
            </a:fld>
            <a:endParaRPr lang="de-DE"/>
          </a:p>
        </p:txBody>
      </p:sp>
    </p:spTree>
    <p:extLst>
      <p:ext uri="{BB962C8B-B14F-4D97-AF65-F5344CB8AC3E}">
        <p14:creationId xmlns:p14="http://schemas.microsoft.com/office/powerpoint/2010/main" val="5979207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Pressure on natural resources increases as GDP grows and becomes a brake on growth in both BAU1 and BAU2. Lower soil quality, higher water stress and fossil fuel prices all impact GDP negatively, in turn impacting indicators such as the HDI. Natural resources have varied impacts on our footprint, which pushes resource use to 2.2 times what Earth can sustainably generate by 2050 in the BAU2 case, from 1.5 in 2010 and 1.7 times in 2020.However, in G1 and G2, while investments support the transition to a lower carbon and more resource efficient economy, they generate higher GDP, as well as higher energy and water demand than it would have been otherwise. As a consequence, the green investments in support of the transition will be partially offset by growing GDP, which will limit conservation through a push in consumption. Synergies can be found in investments in energy efficiency and renewable energy, among others, because they generate a net reduction in fossil fuel demand, which in turn pushes prices below the BAU projection and generates considerable savings (or avoided costs) over time, despite the impact of the rebound effect.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Arial" panose="020B0604020202020204" pitchFamily="34" charset="0"/>
                <a:ea typeface="+mn-ea"/>
                <a:cs typeface="+mn-cs"/>
              </a:rPr>
              <a:t>Source: UNEP, 2011: Towards a Green Economy: Pathways to Sustainable Development and Poverty Eradication. </a:t>
            </a:r>
            <a:endParaRPr lang="en-CA" sz="1200" b="0" i="0" kern="1200" cap="all" dirty="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120</a:t>
            </a:fld>
            <a:endParaRPr lang="de-DE"/>
          </a:p>
        </p:txBody>
      </p:sp>
    </p:spTree>
    <p:extLst>
      <p:ext uri="{BB962C8B-B14F-4D97-AF65-F5344CB8AC3E}">
        <p14:creationId xmlns:p14="http://schemas.microsoft.com/office/powerpoint/2010/main" val="7470453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Green investments allocated to energy efficiency are expected to create an additional 2.9 - 5.1 million jobs by 2050, causing the total energy employment in G2 to reach 23.4 million in 2050, 26% above the baseline. The figure shows the</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breakdown of energy employment,</a:t>
            </a:r>
            <a:r>
              <a:rPr lang="en-US" sz="1200" kern="1200" baseline="0" dirty="0">
                <a:solidFill>
                  <a:schemeClr val="tx1"/>
                </a:solidFill>
                <a:effectLst/>
                <a:ea typeface="+mn-ea"/>
                <a:cs typeface="+mn-cs"/>
              </a:rPr>
              <a:t> with energy efficiency being the grey area at the top</a:t>
            </a:r>
            <a:r>
              <a:rPr lang="en-US" sz="1200" kern="1200" dirty="0">
                <a:solidFill>
                  <a:schemeClr val="tx1"/>
                </a:solidFill>
                <a:effectLst/>
                <a:ea typeface="+mn-ea"/>
                <a:cs typeface="+mn-cs"/>
              </a:rPr>
              <a: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Arial" panose="020B0604020202020204" pitchFamily="34" charset="0"/>
                <a:ea typeface="+mn-ea"/>
                <a:cs typeface="+mn-cs"/>
              </a:rPr>
              <a:t>Source: UNEP, 2011: Towards a Green Economy: Pathways to Sustainable Development and Poverty Eradication. </a:t>
            </a:r>
            <a:endParaRPr lang="en-US" dirty="0"/>
          </a:p>
        </p:txBody>
      </p:sp>
      <p:sp>
        <p:nvSpPr>
          <p:cNvPr id="4" name="Slide Number Placeholder 3"/>
          <p:cNvSpPr>
            <a:spLocks noGrp="1"/>
          </p:cNvSpPr>
          <p:nvPr>
            <p:ph type="sldNum" sz="quarter" idx="10"/>
          </p:nvPr>
        </p:nvSpPr>
        <p:spPr/>
        <p:txBody>
          <a:bodyPr/>
          <a:lstStyle/>
          <a:p>
            <a:fld id="{46CB1BC0-3BBB-5148-866E-5F72B0D631B6}" type="slidenum">
              <a:rPr lang="de-DE" smtClean="0"/>
              <a:pPr/>
              <a:t>121</a:t>
            </a:fld>
            <a:endParaRPr lang="de-DE"/>
          </a:p>
        </p:txBody>
      </p:sp>
    </p:spTree>
    <p:extLst>
      <p:ext uri="{BB962C8B-B14F-4D97-AF65-F5344CB8AC3E}">
        <p14:creationId xmlns:p14="http://schemas.microsoft.com/office/powerpoint/2010/main" val="20362070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Source: </a:t>
            </a:r>
            <a:r>
              <a:rPr lang="en-CA" sz="1200" kern="1200" dirty="0">
                <a:solidFill>
                  <a:schemeClr val="tx1"/>
                </a:solidFill>
                <a:effectLst/>
                <a:ea typeface="+mn-ea"/>
                <a:cs typeface="+mn-cs"/>
              </a:rPr>
              <a:t>PAGE, 2017: The Integrated Green Economy Modelling Framework – Technical Document.</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E19955FC-5269-4013-8949-7302CA9D9FDB}" type="slidenum">
              <a:rPr lang="en-GB" smtClean="0">
                <a:solidFill>
                  <a:prstClr val="black"/>
                </a:solidFill>
              </a:rPr>
              <a:pPr/>
              <a:t>123</a:t>
            </a:fld>
            <a:endParaRPr lang="en-GB">
              <a:solidFill>
                <a:prstClr val="black"/>
              </a:solidFill>
            </a:endParaRPr>
          </a:p>
        </p:txBody>
      </p:sp>
    </p:spTree>
    <p:extLst>
      <p:ext uri="{BB962C8B-B14F-4D97-AF65-F5344CB8AC3E}">
        <p14:creationId xmlns:p14="http://schemas.microsoft.com/office/powerpoint/2010/main" val="1700973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7" name="Rechteck 16"/>
          <p:cNvSpPr/>
          <p:nvPr userDrawn="1"/>
        </p:nvSpPr>
        <p:spPr>
          <a:xfrm>
            <a:off x="407988" y="873125"/>
            <a:ext cx="11430182" cy="493649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p:cNvSpPr>
            <a:spLocks noGrp="1"/>
          </p:cNvSpPr>
          <p:nvPr>
            <p:ph type="subTitle" idx="1" hasCustomPrompt="1"/>
          </p:nvPr>
        </p:nvSpPr>
        <p:spPr>
          <a:xfrm>
            <a:off x="1019175" y="3141569"/>
            <a:ext cx="9144000" cy="873330"/>
          </a:xfrm>
          <a:prstGeom prst="rect">
            <a:avLst/>
          </a:prstGeom>
        </p:spPr>
        <p:txBody>
          <a:bodyPr lIns="0"/>
          <a:lstStyle>
            <a:lvl1pPr marL="0" indent="0" algn="l">
              <a:buNone/>
              <a:defRPr sz="2400" baseline="0">
                <a:solidFill>
                  <a:srgbClr val="71A54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Edit master subheading format</a:t>
            </a:r>
          </a:p>
        </p:txBody>
      </p:sp>
      <p:pic>
        <p:nvPicPr>
          <p:cNvPr id="16" name="Bild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654893" y="1343025"/>
            <a:ext cx="5183277" cy="4466591"/>
          </a:xfrm>
          <a:prstGeom prst="rect">
            <a:avLst/>
          </a:prstGeom>
        </p:spPr>
      </p:pic>
      <p:pic>
        <p:nvPicPr>
          <p:cNvPr id="20" name="Bild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988" y="6029902"/>
            <a:ext cx="643128" cy="551688"/>
          </a:xfrm>
          <a:prstGeom prst="rect">
            <a:avLst/>
          </a:prstGeom>
        </p:spPr>
      </p:pic>
      <p:pic>
        <p:nvPicPr>
          <p:cNvPr id="21" name="Bild 20"/>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248202" y="5809616"/>
            <a:ext cx="2917065" cy="962376"/>
          </a:xfrm>
          <a:prstGeom prst="rect">
            <a:avLst/>
          </a:prstGeom>
        </p:spPr>
      </p:pic>
      <p:sp>
        <p:nvSpPr>
          <p:cNvPr id="22" name="Titel 21"/>
          <p:cNvSpPr>
            <a:spLocks noGrp="1"/>
          </p:cNvSpPr>
          <p:nvPr>
            <p:ph type="title" hasCustomPrompt="1"/>
          </p:nvPr>
        </p:nvSpPr>
        <p:spPr>
          <a:xfrm>
            <a:off x="1019175" y="1618439"/>
            <a:ext cx="11489675" cy="1272875"/>
          </a:xfrm>
        </p:spPr>
        <p:txBody>
          <a:bodyPr lIns="0" anchor="b"/>
          <a:lstStyle/>
          <a:p>
            <a:r>
              <a:rPr lang="en-US" dirty="0"/>
              <a:t>Edit Master </a:t>
            </a:r>
            <a:br>
              <a:rPr lang="en-US" dirty="0"/>
            </a:br>
            <a:r>
              <a:rPr lang="en-US" dirty="0"/>
              <a:t>heading format – </a:t>
            </a:r>
            <a:br>
              <a:rPr lang="en-US" dirty="0"/>
            </a:br>
            <a:r>
              <a:rPr lang="en-US" dirty="0"/>
              <a:t>up to three lines possible</a:t>
            </a:r>
            <a:endParaRPr lang="de-DE" dirty="0"/>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5" name="Textplatzhalter 4"/>
          <p:cNvSpPr>
            <a:spLocks noGrp="1"/>
          </p:cNvSpPr>
          <p:nvPr>
            <p:ph type="body" sz="quarter" idx="10" hasCustomPrompt="1"/>
          </p:nvPr>
        </p:nvSpPr>
        <p:spPr>
          <a:xfrm>
            <a:off x="1019175" y="4990285"/>
            <a:ext cx="5811837" cy="593725"/>
          </a:xfrm>
        </p:spPr>
        <p:txBody>
          <a:bodyPr lIns="0">
            <a:normAutofit/>
          </a:bodyPr>
          <a:lstStyle>
            <a:lvl1pPr marL="0" indent="0">
              <a:buNone/>
              <a:defRPr sz="1600" baseline="0">
                <a:solidFill>
                  <a:schemeClr val="accent6"/>
                </a:solidFill>
                <a:latin typeface="+mn-lt"/>
              </a:defRPr>
            </a:lvl1pPr>
          </a:lstStyle>
          <a:p>
            <a:r>
              <a:rPr lang="en-US" sz="1600" noProof="0" dirty="0">
                <a:latin typeface="+mj-lt"/>
              </a:rPr>
              <a:t>Date / Place / Name</a:t>
            </a:r>
            <a:endParaRPr lang="en-US" sz="2400"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quote">
    <p:bg>
      <p:bgPr>
        <a:solidFill>
          <a:schemeClr val="bg1">
            <a:alpha val="26000"/>
          </a:schemeClr>
        </a:solidFill>
        <a:effectLst/>
      </p:bgPr>
    </p:bg>
    <p:spTree>
      <p:nvGrpSpPr>
        <p:cNvPr id="1" name=""/>
        <p:cNvGrpSpPr/>
        <p:nvPr/>
      </p:nvGrpSpPr>
      <p:grpSpPr>
        <a:xfrm>
          <a:off x="0" y="0"/>
          <a:ext cx="0" cy="0"/>
          <a:chOff x="0" y="0"/>
          <a:chExt cx="0" cy="0"/>
        </a:xfrm>
      </p:grpSpPr>
      <p:sp>
        <p:nvSpPr>
          <p:cNvPr id="17" name="Bildplatzhalter 22"/>
          <p:cNvSpPr>
            <a:spLocks noGrp="1"/>
          </p:cNvSpPr>
          <p:nvPr>
            <p:ph type="pic" sz="quarter" idx="13" hasCustomPrompt="1"/>
          </p:nvPr>
        </p:nvSpPr>
        <p:spPr>
          <a:xfrm>
            <a:off x="407988" y="876697"/>
            <a:ext cx="11412537" cy="5364163"/>
          </a:xfrm>
          <a:prstGeom prst="rect">
            <a:avLst/>
          </a:prstGeom>
        </p:spPr>
        <p:txBody>
          <a:bodyPr/>
          <a:lstStyle>
            <a:lvl1pPr>
              <a:defRPr baseline="0"/>
            </a:lvl1pPr>
          </a:lstStyle>
          <a:p>
            <a:r>
              <a:rPr lang="en-US" noProof="0" dirty="0"/>
              <a:t>Place image</a:t>
            </a:r>
          </a:p>
        </p:txBody>
      </p:sp>
      <p:sp>
        <p:nvSpPr>
          <p:cNvPr id="18" name="Inhaltsplatzhalter 24"/>
          <p:cNvSpPr>
            <a:spLocks noGrp="1"/>
          </p:cNvSpPr>
          <p:nvPr>
            <p:ph sz="quarter" idx="14" hasCustomPrompt="1"/>
          </p:nvPr>
        </p:nvSpPr>
        <p:spPr>
          <a:xfrm>
            <a:off x="4146614" y="1790380"/>
            <a:ext cx="3888121" cy="3888121"/>
          </a:xfrm>
          <a:prstGeom prst="ellipse">
            <a:avLst/>
          </a:prstGeom>
          <a:solidFill>
            <a:srgbClr val="71A522"/>
          </a:solidFill>
        </p:spPr>
        <p:txBody>
          <a:bodyPr vert="horz" tIns="360000" rIns="360000" bIns="46800" anchor="ctr" anchorCtr="0">
            <a:noAutofit/>
          </a:bodyPr>
          <a:lstStyle>
            <a:lvl1pPr marL="0" indent="0">
              <a:lnSpc>
                <a:spcPts val="2600"/>
              </a:lnSpc>
              <a:buNone/>
              <a:defRPr b="0" i="0" baseline="0">
                <a:solidFill>
                  <a:schemeClr val="bg1"/>
                </a:solidFill>
                <a:latin typeface="+mn-lt"/>
                <a:ea typeface="Roboto Medium" charset="0"/>
                <a:cs typeface="Roboto Medium"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text</a:t>
            </a:r>
          </a:p>
          <a:p>
            <a:pPr lvl="0"/>
            <a:r>
              <a:rPr lang="en-US" noProof="0" dirty="0"/>
              <a:t>here</a:t>
            </a:r>
          </a:p>
        </p:txBody>
      </p:sp>
      <p:sp>
        <p:nvSpPr>
          <p:cNvPr id="2" name="Datumsplatzhalter 1"/>
          <p:cNvSpPr>
            <a:spLocks noGrp="1"/>
          </p:cNvSpPr>
          <p:nvPr>
            <p:ph type="dt" sz="half" idx="15"/>
          </p:nvPr>
        </p:nvSpPr>
        <p:spPr/>
        <p:txBody>
          <a:bodyPr/>
          <a:lstStyle/>
          <a:p>
            <a:fld id="{2E73CFC1-5776-F241-8185-B2DAE2DB4A87}" type="datetime1">
              <a:rPr lang="en-US" noProof="0" smtClean="0"/>
              <a:pPr/>
              <a:t>9/14/20</a:t>
            </a:fld>
            <a:endParaRPr lang="en-US" noProof="0" dirty="0"/>
          </a:p>
        </p:txBody>
      </p:sp>
      <p:sp>
        <p:nvSpPr>
          <p:cNvPr id="3" name="Foliennummernplatzhalter 2"/>
          <p:cNvSpPr>
            <a:spLocks noGrp="1"/>
          </p:cNvSpPr>
          <p:nvPr>
            <p:ph type="sldNum" sz="quarter" idx="16"/>
          </p:nvPr>
        </p:nvSpPr>
        <p:spPr/>
        <p:txBody>
          <a:bodyPr/>
          <a:lstStyle/>
          <a:p>
            <a:fld id="{84059D9C-83B2-9046-9FF6-87A09DB9F967}" type="slidenum">
              <a:rPr lang="en-GB" noProof="0" smtClean="0"/>
              <a:pPr/>
              <a:t>‹#›</a:t>
            </a:fld>
            <a:endParaRPr lang="en-GB"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column and image">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2E73CFC1-5776-F241-8185-B2DAE2DB4A87}" type="datetime1">
              <a:rPr lang="en-US" noProof="0" smtClean="0"/>
              <a:pPr/>
              <a:t>9/14/20</a:t>
            </a:fld>
            <a:endParaRPr lang="en-US" noProof="0" dirty="0"/>
          </a:p>
        </p:txBody>
      </p:sp>
      <p:sp>
        <p:nvSpPr>
          <p:cNvPr id="12" name="Foliennummernplatzhalter 11"/>
          <p:cNvSpPr>
            <a:spLocks noGrp="1"/>
          </p:cNvSpPr>
          <p:nvPr>
            <p:ph type="sldNum" sz="quarter" idx="15"/>
          </p:nvPr>
        </p:nvSpPr>
        <p:spPr/>
        <p:txBody>
          <a:bodyPr/>
          <a:lstStyle/>
          <a:p>
            <a:fld id="{84059D9C-83B2-9046-9FF6-87A09DB9F967}" type="slidenum">
              <a:rPr lang="en-US" noProof="0" smtClean="0"/>
              <a:pPr/>
              <a:t>‹#›</a:t>
            </a:fld>
            <a:endParaRPr lang="en-US" noProof="0" dirty="0"/>
          </a:p>
        </p:txBody>
      </p:sp>
      <p:sp>
        <p:nvSpPr>
          <p:cNvPr id="14" name="Bildplatzhalter 13"/>
          <p:cNvSpPr>
            <a:spLocks noGrp="1"/>
          </p:cNvSpPr>
          <p:nvPr>
            <p:ph type="pic" sz="quarter" idx="16" hasCustomPrompt="1"/>
          </p:nvPr>
        </p:nvSpPr>
        <p:spPr>
          <a:xfrm>
            <a:off x="3359150" y="1063625"/>
            <a:ext cx="8461375" cy="5173663"/>
          </a:xfrm>
        </p:spPr>
        <p:txBody>
          <a:bodyPr/>
          <a:lstStyle/>
          <a:p>
            <a:r>
              <a:rPr lang="en-US" noProof="0" dirty="0"/>
              <a:t>Place image</a:t>
            </a:r>
          </a:p>
        </p:txBody>
      </p:sp>
      <p:sp>
        <p:nvSpPr>
          <p:cNvPr id="16" name="Textplatzhalter 15"/>
          <p:cNvSpPr>
            <a:spLocks noGrp="1"/>
          </p:cNvSpPr>
          <p:nvPr>
            <p:ph type="body" sz="quarter" idx="17" hasCustomPrompt="1"/>
          </p:nvPr>
        </p:nvSpPr>
        <p:spPr>
          <a:xfrm>
            <a:off x="407988" y="1063625"/>
            <a:ext cx="2735262" cy="517366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hteck 16"/>
          <p:cNvSpPr/>
          <p:nvPr userDrawn="1"/>
        </p:nvSpPr>
        <p:spPr>
          <a:xfrm>
            <a:off x="407988" y="873125"/>
            <a:ext cx="11430182" cy="493649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654893" y="1343025"/>
            <a:ext cx="5183277" cy="4459518"/>
          </a:xfrm>
          <a:prstGeom prst="rect">
            <a:avLst/>
          </a:prstGeom>
        </p:spPr>
      </p:pic>
      <p:pic>
        <p:nvPicPr>
          <p:cNvPr id="20" name="Bild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988" y="6029902"/>
            <a:ext cx="643128" cy="551688"/>
          </a:xfrm>
          <a:prstGeom prst="rect">
            <a:avLst/>
          </a:prstGeom>
        </p:spPr>
      </p:pic>
      <p:pic>
        <p:nvPicPr>
          <p:cNvPr id="21" name="Bild 20"/>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248202" y="5809616"/>
            <a:ext cx="2917065" cy="966569"/>
          </a:xfrm>
          <a:prstGeom prst="rect">
            <a:avLst/>
          </a:prstGeom>
        </p:spPr>
      </p:pic>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13" name="Titel 21"/>
          <p:cNvSpPr>
            <a:spLocks noGrp="1"/>
          </p:cNvSpPr>
          <p:nvPr>
            <p:ph type="title" hasCustomPrompt="1"/>
          </p:nvPr>
        </p:nvSpPr>
        <p:spPr>
          <a:xfrm>
            <a:off x="1019175" y="1608343"/>
            <a:ext cx="11489675" cy="3659805"/>
          </a:xfrm>
        </p:spPr>
        <p:txBody>
          <a:bodyPr lIns="0" anchor="ctr"/>
          <a:lstStyle/>
          <a:p>
            <a:r>
              <a:rPr lang="en-US" dirty="0"/>
              <a:t>Edit Master </a:t>
            </a:r>
            <a:br>
              <a:rPr lang="en-US" dirty="0"/>
            </a:br>
            <a:r>
              <a:rPr lang="en-US" dirty="0"/>
              <a:t>heading format – </a:t>
            </a:r>
            <a:br>
              <a:rPr lang="en-US" dirty="0"/>
            </a:br>
            <a:r>
              <a:rPr lang="en-US" dirty="0"/>
              <a:t>up to three lines possible</a:t>
            </a:r>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661E7EB-1076-C94E-9FE8-35B3A7BD855F}" type="datetimeFigureOut">
              <a:rPr lang="en-US" smtClean="0"/>
              <a:pPr/>
              <a:t>9/14/20</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DFD3A86-65E3-FC44-85EE-30D80FB6D9EC}" type="slidenum">
              <a:rPr lang="en-US" smtClean="0"/>
              <a:pPr/>
              <a:t>‹#›</a:t>
            </a:fld>
            <a:endParaRPr lang="en-US"/>
          </a:p>
        </p:txBody>
      </p:sp>
    </p:spTree>
    <p:extLst>
      <p:ext uri="{BB962C8B-B14F-4D97-AF65-F5344CB8AC3E}">
        <p14:creationId xmlns:p14="http://schemas.microsoft.com/office/powerpoint/2010/main" val="1652334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2400"/>
            </a:lvl1pPr>
          </a:lstStyle>
          <a:p>
            <a:r>
              <a:rPr lang="en-US" dirty="0"/>
              <a:t>Fare </a:t>
            </a:r>
            <a:r>
              <a:rPr lang="en-US" dirty="0" err="1"/>
              <a:t>clic</a:t>
            </a:r>
            <a:r>
              <a:rPr lang="en-US" dirty="0"/>
              <a:t> per </a:t>
            </a:r>
            <a:r>
              <a:rPr lang="en-US" dirty="0" err="1"/>
              <a:t>modificare</a:t>
            </a:r>
            <a:r>
              <a:rPr lang="en-US" dirty="0"/>
              <a:t> stile</a:t>
            </a:r>
          </a:p>
        </p:txBody>
      </p:sp>
      <p:sp>
        <p:nvSpPr>
          <p:cNvPr id="3" name="Segnaposto contenuto 2"/>
          <p:cNvSpPr>
            <a:spLocks noGrp="1"/>
          </p:cNvSpPr>
          <p:nvPr>
            <p:ph idx="1"/>
          </p:nvPr>
        </p:nvSpPr>
        <p:spPr/>
        <p:txBody>
          <a:bodyPr/>
          <a:lstStyle/>
          <a:p>
            <a:pPr lvl="0"/>
            <a:r>
              <a:rPr lang="en-US" dirty="0"/>
              <a:t>Fare </a:t>
            </a:r>
            <a:r>
              <a:rPr lang="en-US" dirty="0" err="1"/>
              <a:t>clic</a:t>
            </a:r>
            <a:r>
              <a:rPr lang="en-US" dirty="0"/>
              <a:t> per </a:t>
            </a:r>
            <a:r>
              <a:rPr lang="en-US" dirty="0" err="1"/>
              <a:t>modificare</a:t>
            </a:r>
            <a:r>
              <a:rPr lang="en-US" dirty="0"/>
              <a:t> </a:t>
            </a:r>
            <a:r>
              <a:rPr lang="en-US" dirty="0" err="1"/>
              <a:t>gli</a:t>
            </a:r>
            <a:r>
              <a:rPr lang="en-US" dirty="0"/>
              <a:t> </a:t>
            </a:r>
            <a:r>
              <a:rPr lang="en-US" dirty="0" err="1"/>
              <a:t>stili</a:t>
            </a:r>
            <a:r>
              <a:rPr lang="en-US" dirty="0"/>
              <a:t> del </a:t>
            </a:r>
            <a:r>
              <a:rPr lang="en-US" dirty="0" err="1"/>
              <a:t>testo</a:t>
            </a:r>
            <a:r>
              <a:rPr lang="en-US" dirty="0"/>
              <a:t> </a:t>
            </a:r>
            <a:r>
              <a:rPr lang="en-US" dirty="0" err="1"/>
              <a:t>dello</a:t>
            </a:r>
            <a:r>
              <a:rPr lang="en-US" dirty="0"/>
              <a:t> schema</a:t>
            </a:r>
          </a:p>
          <a:p>
            <a:pPr lvl="1"/>
            <a:r>
              <a:rPr lang="en-US" dirty="0" err="1"/>
              <a:t>Secondo</a:t>
            </a:r>
            <a:r>
              <a:rPr lang="en-US" dirty="0"/>
              <a:t> </a:t>
            </a:r>
            <a:r>
              <a:rPr lang="en-US" dirty="0" err="1"/>
              <a:t>livello</a:t>
            </a:r>
            <a:endParaRPr lang="en-US" dirty="0"/>
          </a:p>
          <a:p>
            <a:pPr lvl="2"/>
            <a:r>
              <a:rPr lang="en-US" dirty="0" err="1"/>
              <a:t>Terzo</a:t>
            </a:r>
            <a:r>
              <a:rPr lang="en-US" dirty="0"/>
              <a:t> </a:t>
            </a:r>
            <a:r>
              <a:rPr lang="en-US" dirty="0" err="1"/>
              <a:t>livello</a:t>
            </a:r>
            <a:endParaRPr lang="en-US" dirty="0"/>
          </a:p>
          <a:p>
            <a:pPr lvl="3"/>
            <a:r>
              <a:rPr lang="en-US" dirty="0"/>
              <a:t>Quarto </a:t>
            </a:r>
            <a:r>
              <a:rPr lang="en-US" dirty="0" err="1"/>
              <a:t>livello</a:t>
            </a:r>
            <a:endParaRPr lang="en-US" dirty="0"/>
          </a:p>
          <a:p>
            <a:pPr lvl="4"/>
            <a:r>
              <a:rPr lang="en-US" dirty="0" err="1"/>
              <a:t>Quinto</a:t>
            </a:r>
            <a:r>
              <a:rPr lang="en-US" dirty="0"/>
              <a:t> </a:t>
            </a:r>
            <a:r>
              <a:rPr lang="en-US" dirty="0" err="1"/>
              <a:t>livello</a:t>
            </a:r>
            <a:endParaRPr lang="en-US" dirty="0"/>
          </a:p>
        </p:txBody>
      </p:sp>
      <p:sp>
        <p:nvSpPr>
          <p:cNvPr id="4" name="Segnaposto data 3"/>
          <p:cNvSpPr>
            <a:spLocks noGrp="1"/>
          </p:cNvSpPr>
          <p:nvPr>
            <p:ph type="dt" sz="half" idx="10"/>
          </p:nvPr>
        </p:nvSpPr>
        <p:spPr/>
        <p:txBody>
          <a:bodyPr/>
          <a:lstStyle>
            <a:lvl1pPr>
              <a:defRPr/>
            </a:lvl1pPr>
          </a:lstStyle>
          <a:p>
            <a:pPr>
              <a:defRPr/>
            </a:pPr>
            <a:endParaRPr lang="nb-NO"/>
          </a:p>
        </p:txBody>
      </p:sp>
      <p:sp>
        <p:nvSpPr>
          <p:cNvPr id="5" name="Segnaposto piè di pagina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b-NO"/>
          </a:p>
        </p:txBody>
      </p:sp>
      <p:sp>
        <p:nvSpPr>
          <p:cNvPr id="6" name="Segnaposto numero diapositiva 5"/>
          <p:cNvSpPr>
            <a:spLocks noGrp="1"/>
          </p:cNvSpPr>
          <p:nvPr>
            <p:ph type="sldNum" sz="quarter" idx="12"/>
          </p:nvPr>
        </p:nvSpPr>
        <p:spPr/>
        <p:txBody>
          <a:bodyPr/>
          <a:lstStyle>
            <a:lvl1pPr>
              <a:defRPr/>
            </a:lvl1pPr>
          </a:lstStyle>
          <a:p>
            <a:pPr>
              <a:defRPr/>
            </a:pPr>
            <a:fld id="{4B7739EC-5189-6C4D-99AB-88D59A31BACE}" type="slidenum">
              <a:rPr lang="nb-NO"/>
              <a:pPr>
                <a:defRPr/>
              </a:pPr>
              <a:t>‹#›</a:t>
            </a:fld>
            <a:endParaRPr lang="nb-NO"/>
          </a:p>
        </p:txBody>
      </p:sp>
    </p:spTree>
    <p:extLst>
      <p:ext uri="{BB962C8B-B14F-4D97-AF65-F5344CB8AC3E}">
        <p14:creationId xmlns:p14="http://schemas.microsoft.com/office/powerpoint/2010/main" val="1761413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endParaRPr lang="nb-NO"/>
          </a:p>
        </p:txBody>
      </p:sp>
      <p:sp>
        <p:nvSpPr>
          <p:cNvPr id="3" name="Segnaposto piè di pagina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nb-NO"/>
          </a:p>
        </p:txBody>
      </p:sp>
      <p:sp>
        <p:nvSpPr>
          <p:cNvPr id="4" name="Segnaposto numero diapositiva 5"/>
          <p:cNvSpPr>
            <a:spLocks noGrp="1"/>
          </p:cNvSpPr>
          <p:nvPr>
            <p:ph type="sldNum" sz="quarter" idx="12"/>
          </p:nvPr>
        </p:nvSpPr>
        <p:spPr/>
        <p:txBody>
          <a:bodyPr/>
          <a:lstStyle>
            <a:lvl1pPr>
              <a:defRPr/>
            </a:lvl1pPr>
          </a:lstStyle>
          <a:p>
            <a:pPr>
              <a:defRPr/>
            </a:pPr>
            <a:fld id="{FDB99009-7F38-8347-A12F-1BEB82BEBC9D}" type="slidenum">
              <a:rPr lang="nb-NO"/>
              <a:pPr>
                <a:defRPr/>
              </a:pPr>
              <a:t>‹#›</a:t>
            </a:fld>
            <a:endParaRPr lang="nb-NO"/>
          </a:p>
        </p:txBody>
      </p:sp>
    </p:spTree>
    <p:extLst>
      <p:ext uri="{BB962C8B-B14F-4D97-AF65-F5344CB8AC3E}">
        <p14:creationId xmlns:p14="http://schemas.microsoft.com/office/powerpoint/2010/main" val="866066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el 1"/>
          <p:cNvSpPr>
            <a:spLocks noGrp="1"/>
          </p:cNvSpPr>
          <p:nvPr>
            <p:ph type="title" hasCustomPrompt="1"/>
          </p:nvPr>
        </p:nvSpPr>
        <p:spPr>
          <a:xfrm>
            <a:off x="420640" y="1149671"/>
            <a:ext cx="9296400" cy="580926"/>
          </a:xfrm>
        </p:spPr>
        <p:txBody>
          <a:bodyPr/>
          <a:lstStyle>
            <a:lvl1pPr>
              <a:defRPr>
                <a:solidFill>
                  <a:srgbClr val="71A522"/>
                </a:solidFill>
              </a:defRPr>
            </a:lvl1pPr>
          </a:lstStyle>
          <a:p>
            <a:r>
              <a:rPr lang="en-US" noProof="0" dirty="0"/>
              <a:t>Agenda</a:t>
            </a:r>
          </a:p>
        </p:txBody>
      </p:sp>
      <p:sp>
        <p:nvSpPr>
          <p:cNvPr id="3" name="Textplatzhalter 2"/>
          <p:cNvSpPr>
            <a:spLocks noGrp="1"/>
          </p:cNvSpPr>
          <p:nvPr>
            <p:ph type="body" sz="quarter" idx="23" hasCustomPrompt="1"/>
          </p:nvPr>
        </p:nvSpPr>
        <p:spPr>
          <a:xfrm>
            <a:off x="1019175" y="1985473"/>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19" name="Textplatzhalter 2"/>
          <p:cNvSpPr>
            <a:spLocks noGrp="1"/>
          </p:cNvSpPr>
          <p:nvPr>
            <p:ph type="body" sz="quarter" idx="24" hasCustomPrompt="1"/>
          </p:nvPr>
        </p:nvSpPr>
        <p:spPr>
          <a:xfrm>
            <a:off x="407988" y="1985473"/>
            <a:ext cx="611187" cy="805024"/>
          </a:xfrm>
        </p:spPr>
        <p:txBody>
          <a:bodyPr/>
          <a:lstStyle>
            <a:lvl1pPr marL="342900" marR="0" indent="-34290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16" name="Textplatzhalter 2"/>
          <p:cNvSpPr>
            <a:spLocks noGrp="1"/>
          </p:cNvSpPr>
          <p:nvPr>
            <p:ph type="body" sz="quarter" idx="25" hasCustomPrompt="1"/>
          </p:nvPr>
        </p:nvSpPr>
        <p:spPr>
          <a:xfrm>
            <a:off x="1019175" y="2790497"/>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18" name="Textplatzhalter 2"/>
          <p:cNvSpPr>
            <a:spLocks noGrp="1"/>
          </p:cNvSpPr>
          <p:nvPr>
            <p:ph type="body" sz="quarter" idx="26" hasCustomPrompt="1"/>
          </p:nvPr>
        </p:nvSpPr>
        <p:spPr>
          <a:xfrm>
            <a:off x="407987" y="2790497"/>
            <a:ext cx="611187"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a:pPr>
            <a:r>
              <a:rPr lang="en-US" noProof="0" dirty="0"/>
              <a:t>XX</a:t>
            </a:r>
            <a:endParaRPr lang="en-US" dirty="0"/>
          </a:p>
          <a:p>
            <a:pPr marL="0" marR="0" lvl="0" indent="0" algn="l" defTabSz="444489" rtl="0" eaLnBrk="1" fontAlgn="auto" latinLnBrk="0" hangingPunct="1">
              <a:lnSpc>
                <a:spcPct val="90000"/>
              </a:lnSpc>
              <a:spcBef>
                <a:spcPts val="1000"/>
              </a:spcBef>
              <a:spcAft>
                <a:spcPts val="0"/>
              </a:spcAft>
              <a:buClr>
                <a:schemeClr val="accent6"/>
              </a:buClr>
              <a:buSzPct val="80000"/>
              <a:tabLst/>
              <a:defRPr/>
            </a:pPr>
            <a:endParaRPr lang="en-US" dirty="0"/>
          </a:p>
        </p:txBody>
      </p:sp>
      <p:sp>
        <p:nvSpPr>
          <p:cNvPr id="22" name="Textplatzhalter 2"/>
          <p:cNvSpPr>
            <a:spLocks noGrp="1"/>
          </p:cNvSpPr>
          <p:nvPr>
            <p:ph type="body" sz="quarter" idx="27" hasCustomPrompt="1"/>
          </p:nvPr>
        </p:nvSpPr>
        <p:spPr>
          <a:xfrm>
            <a:off x="1022667" y="3595521"/>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23" name="Textplatzhalter 2"/>
          <p:cNvSpPr>
            <a:spLocks noGrp="1"/>
          </p:cNvSpPr>
          <p:nvPr>
            <p:ph type="body" sz="quarter" idx="28" hasCustomPrompt="1"/>
          </p:nvPr>
        </p:nvSpPr>
        <p:spPr>
          <a:xfrm>
            <a:off x="404494" y="3595521"/>
            <a:ext cx="611188"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a:pPr>
            <a:r>
              <a:rPr lang="en-US" noProof="0" dirty="0"/>
              <a:t>XX</a:t>
            </a:r>
            <a:endParaRPr lang="en-US" dirty="0"/>
          </a:p>
          <a:p>
            <a:pPr marL="0" marR="0" lvl="0" indent="0" algn="l" defTabSz="444489" rtl="0" eaLnBrk="1" fontAlgn="auto" latinLnBrk="0" hangingPunct="1">
              <a:lnSpc>
                <a:spcPct val="90000"/>
              </a:lnSpc>
              <a:spcBef>
                <a:spcPts val="1000"/>
              </a:spcBef>
              <a:spcAft>
                <a:spcPts val="0"/>
              </a:spcAft>
              <a:buClr>
                <a:schemeClr val="accent6"/>
              </a:buClr>
              <a:buSzPct val="80000"/>
              <a:tabLst/>
              <a:defRPr/>
            </a:pPr>
            <a:endParaRPr lang="en-US" dirty="0"/>
          </a:p>
        </p:txBody>
      </p:sp>
      <p:sp>
        <p:nvSpPr>
          <p:cNvPr id="24" name="Textplatzhalter 2"/>
          <p:cNvSpPr>
            <a:spLocks noGrp="1"/>
          </p:cNvSpPr>
          <p:nvPr>
            <p:ph type="body" sz="quarter" idx="29" hasCustomPrompt="1"/>
          </p:nvPr>
        </p:nvSpPr>
        <p:spPr>
          <a:xfrm>
            <a:off x="1026159" y="4398260"/>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25" name="Textplatzhalter 2"/>
          <p:cNvSpPr>
            <a:spLocks noGrp="1"/>
          </p:cNvSpPr>
          <p:nvPr>
            <p:ph type="body" sz="quarter" idx="30" hasCustomPrompt="1"/>
          </p:nvPr>
        </p:nvSpPr>
        <p:spPr>
          <a:xfrm>
            <a:off x="404494" y="4400545"/>
            <a:ext cx="611188"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26" name="Textplatzhalter 2"/>
          <p:cNvSpPr>
            <a:spLocks noGrp="1"/>
          </p:cNvSpPr>
          <p:nvPr>
            <p:ph type="body" sz="quarter" idx="31" hasCustomPrompt="1"/>
          </p:nvPr>
        </p:nvSpPr>
        <p:spPr>
          <a:xfrm>
            <a:off x="1023398" y="5203284"/>
            <a:ext cx="9776127" cy="805024"/>
          </a:xfrm>
        </p:spPr>
        <p:txBody>
          <a:bodyPr anchor="t"/>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b="1" baseline="0">
                <a:solidFill>
                  <a:srgbClr val="71A522"/>
                </a:solidFill>
              </a:defRPr>
            </a:lvl1pPr>
            <a:lvl2pPr marL="144000" indent="0" defTabSz="108000">
              <a:lnSpc>
                <a:spcPct val="100000"/>
              </a:lnSpc>
              <a:spcBef>
                <a:spcPts val="0"/>
              </a:spcBef>
              <a:buNone/>
              <a:defRPr sz="1800"/>
            </a:lvl2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Click to edit chapter</a:t>
            </a:r>
          </a:p>
        </p:txBody>
      </p:sp>
      <p:sp>
        <p:nvSpPr>
          <p:cNvPr id="27" name="Textplatzhalter 2"/>
          <p:cNvSpPr>
            <a:spLocks noGrp="1"/>
          </p:cNvSpPr>
          <p:nvPr>
            <p:ph type="body" sz="quarter" idx="32" hasCustomPrompt="1"/>
          </p:nvPr>
        </p:nvSpPr>
        <p:spPr>
          <a:xfrm>
            <a:off x="405679" y="5203284"/>
            <a:ext cx="611188" cy="805024"/>
          </a:xfrm>
        </p:spPr>
        <p:txBody>
          <a:bodyPr/>
          <a:lstStyle>
            <a:lvl1pPr marL="0" marR="0" indent="0" algn="l" defTabSz="444489" rtl="0" eaLnBrk="1" fontAlgn="auto" latinLnBrk="0" hangingPunct="1">
              <a:lnSpc>
                <a:spcPct val="90000"/>
              </a:lnSpc>
              <a:spcBef>
                <a:spcPts val="1000"/>
              </a:spcBef>
              <a:spcAft>
                <a:spcPts val="0"/>
              </a:spcAft>
              <a:buClr>
                <a:schemeClr val="accent6"/>
              </a:buClr>
              <a:buSzPct val="80000"/>
              <a:buFont typeface="Arial" charset="0"/>
              <a:buNone/>
              <a:tabLst/>
              <a:defRPr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7" name="Rechteck 16"/>
          <p:cNvSpPr/>
          <p:nvPr userDrawn="1"/>
        </p:nvSpPr>
        <p:spPr>
          <a:xfrm>
            <a:off x="402664" y="878816"/>
            <a:ext cx="11420409"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58350" y="1784348"/>
            <a:ext cx="4364723" cy="4469179"/>
          </a:xfrm>
          <a:prstGeom prst="rect">
            <a:avLst/>
          </a:prstGeom>
        </p:spPr>
      </p:pic>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sp>
        <p:nvSpPr>
          <p:cNvPr id="14" name="Textplatzhalter 2"/>
          <p:cNvSpPr>
            <a:spLocks noGrp="1"/>
          </p:cNvSpPr>
          <p:nvPr>
            <p:ph type="body" sz="quarter" idx="24" hasCustomPrompt="1"/>
          </p:nvPr>
        </p:nvSpPr>
        <p:spPr>
          <a:xfrm>
            <a:off x="1019175" y="2339009"/>
            <a:ext cx="638640" cy="805024"/>
          </a:xfrm>
        </p:spPr>
        <p:txBody>
          <a:bodyPr lIns="0" tIns="0" rIns="0" bIns="0"/>
          <a:lstStyle>
            <a:lvl1pPr marL="342900" marR="0" indent="-342900" algn="l" defTabSz="444489" rtl="0" eaLnBrk="1" fontAlgn="auto" latinLnBrk="0" hangingPunct="1">
              <a:lnSpc>
                <a:spcPct val="90000"/>
              </a:lnSpc>
              <a:spcBef>
                <a:spcPts val="1000"/>
              </a:spcBef>
              <a:spcAft>
                <a:spcPts val="0"/>
              </a:spcAft>
              <a:buClr>
                <a:schemeClr val="accent6"/>
              </a:buClr>
              <a:buSzPct val="80000"/>
              <a:buFont typeface="Arial" charset="0"/>
              <a:buNone/>
              <a:tabLst/>
              <a:defRPr sz="2800" b="1" baseline="0">
                <a:solidFill>
                  <a:srgbClr val="71A522"/>
                </a:solidFill>
              </a:defRPr>
            </a:lvl1pPr>
          </a:lstStyle>
          <a:p>
            <a:pPr marL="0" marR="0" lvl="0" indent="0" algn="l" defTabSz="444489" rtl="0" eaLnBrk="1" fontAlgn="auto" latinLnBrk="0" hangingPunct="1">
              <a:lnSpc>
                <a:spcPct val="90000"/>
              </a:lnSpc>
              <a:spcBef>
                <a:spcPts val="1000"/>
              </a:spcBef>
              <a:spcAft>
                <a:spcPts val="0"/>
              </a:spcAft>
              <a:buClr>
                <a:schemeClr val="accent6"/>
              </a:buClr>
              <a:buSzPct val="80000"/>
              <a:tabLst/>
              <a:defRPr/>
            </a:pPr>
            <a:r>
              <a:rPr lang="en-US" noProof="0" dirty="0"/>
              <a:t>XX</a:t>
            </a:r>
          </a:p>
        </p:txBody>
      </p:sp>
      <p:sp>
        <p:nvSpPr>
          <p:cNvPr id="2" name="Titel 1"/>
          <p:cNvSpPr>
            <a:spLocks noGrp="1"/>
          </p:cNvSpPr>
          <p:nvPr>
            <p:ph type="title" hasCustomPrompt="1"/>
          </p:nvPr>
        </p:nvSpPr>
        <p:spPr>
          <a:xfrm>
            <a:off x="1657815" y="2339009"/>
            <a:ext cx="5273863" cy="3046961"/>
          </a:xfrm>
        </p:spPr>
        <p:txBody>
          <a:bodyPr lIns="0" tIns="0"/>
          <a:lstStyle/>
          <a:p>
            <a:r>
              <a:rPr lang="en-US" noProof="0" dirty="0"/>
              <a:t>Click to edit title</a:t>
            </a:r>
            <a:br>
              <a:rPr lang="en-US" noProof="0" dirty="0"/>
            </a:br>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16" name="Bild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6822" y="1784348"/>
            <a:ext cx="4351575" cy="4469179"/>
          </a:xfrm>
          <a:prstGeom prst="rect">
            <a:avLst/>
          </a:prstGeom>
        </p:spPr>
      </p:pic>
    </p:spTree>
    <p:extLst>
      <p:ext uri="{BB962C8B-B14F-4D97-AF65-F5344CB8AC3E}">
        <p14:creationId xmlns:p14="http://schemas.microsoft.com/office/powerpoint/2010/main" val="243591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22530" name="Picture 2" descr="E:\Tresor REC Design\UNITAR genebra\2020 PPTs PAGE Amrei\module 3\shutter\png redondo\abertura_0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367396" y="1820995"/>
            <a:ext cx="4461001" cy="4432532"/>
          </a:xfrm>
          <a:prstGeom prst="rect">
            <a:avLst/>
          </a:prstGeom>
          <a:noFill/>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2" y="1784348"/>
            <a:ext cx="4351575" cy="4469179"/>
          </a:xfrm>
          <a:prstGeom prst="rect">
            <a:avLst/>
          </a:prstGeom>
        </p:spPr>
      </p:pic>
      <p:sp>
        <p:nvSpPr>
          <p:cNvPr id="14" name="TextBox 5">
            <a:extLst>
              <a:ext uri="{FF2B5EF4-FFF2-40B4-BE49-F238E27FC236}">
                <a16:creationId xmlns:a16="http://schemas.microsoft.com/office/drawing/2014/main" id="{BB0381BE-BB05-084E-B50D-7738E1C5F03F}"/>
              </a:ext>
            </a:extLst>
          </p:cNvPr>
          <p:cNvSpPr txBox="1"/>
          <p:nvPr userDrawn="1"/>
        </p:nvSpPr>
        <p:spPr>
          <a:xfrm rot="16200000">
            <a:off x="11193196" y="5637976"/>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43591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22530" name="Picture 2" descr="E:\Tresor REC Design\UNITAR genebra\2020 PPTs PAGE Amrei\module 3\shutter\png redondo\abertura_0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367396" y="1820995"/>
            <a:ext cx="4461001" cy="4432532"/>
          </a:xfrm>
          <a:prstGeom prst="rect">
            <a:avLst/>
          </a:prstGeom>
          <a:noFill/>
        </p:spPr>
      </p:pic>
      <p:pic>
        <p:nvPicPr>
          <p:cNvPr id="23555" name="Picture 3" descr="E:\Tresor REC Design\UNITAR genebra\2020 PPTs PAGE Amrei\module 3\shutter\png redondo\abertura_02.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367396" y="1820995"/>
            <a:ext cx="4461001" cy="4432532"/>
          </a:xfrm>
          <a:prstGeom prst="rect">
            <a:avLst/>
          </a:prstGeom>
          <a:noFill/>
        </p:spPr>
      </p:pic>
      <p:pic>
        <p:nvPicPr>
          <p:cNvPr id="16" name="Bild 1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76822" y="1784348"/>
            <a:ext cx="4351575" cy="4469179"/>
          </a:xfrm>
          <a:prstGeom prst="rect">
            <a:avLst/>
          </a:prstGeom>
        </p:spPr>
      </p:pic>
      <p:sp>
        <p:nvSpPr>
          <p:cNvPr id="9" name="TextBox 5">
            <a:extLst>
              <a:ext uri="{FF2B5EF4-FFF2-40B4-BE49-F238E27FC236}">
                <a16:creationId xmlns:a16="http://schemas.microsoft.com/office/drawing/2014/main" id="{BB0381BE-BB05-084E-B50D-7738E1C5F03F}"/>
              </a:ext>
            </a:extLst>
          </p:cNvPr>
          <p:cNvSpPr txBox="1"/>
          <p:nvPr userDrawn="1"/>
        </p:nvSpPr>
        <p:spPr>
          <a:xfrm rot="16200000">
            <a:off x="11193196" y="5609401"/>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4359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hapter">
    <p:spTree>
      <p:nvGrpSpPr>
        <p:cNvPr id="1" name=""/>
        <p:cNvGrpSpPr/>
        <p:nvPr/>
      </p:nvGrpSpPr>
      <p:grpSpPr>
        <a:xfrm>
          <a:off x="0" y="0"/>
          <a:ext cx="0" cy="0"/>
          <a:chOff x="0" y="0"/>
          <a:chExt cx="0" cy="0"/>
        </a:xfrm>
      </p:grpSpPr>
      <p:sp>
        <p:nvSpPr>
          <p:cNvPr id="13" name="Rechteck 16">
            <a:extLst>
              <a:ext uri="{FF2B5EF4-FFF2-40B4-BE49-F238E27FC236}">
                <a16:creationId xmlns:a16="http://schemas.microsoft.com/office/drawing/2014/main" id="{27AE04F2-C0E2-DF45-8D5D-EEA86C46151B}"/>
              </a:ext>
            </a:extLst>
          </p:cNvPr>
          <p:cNvSpPr/>
          <p:nvPr userDrawn="1"/>
        </p:nvSpPr>
        <p:spPr>
          <a:xfrm>
            <a:off x="363604" y="878816"/>
            <a:ext cx="11464793" cy="5374711"/>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Untertitel 2"/>
          <p:cNvSpPr txBox="1">
            <a:spLocks/>
          </p:cNvSpPr>
          <p:nvPr userDrawn="1"/>
        </p:nvSpPr>
        <p:spPr>
          <a:xfrm>
            <a:off x="644716" y="4688842"/>
            <a:ext cx="9144000" cy="8733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ct val="90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ct val="900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1600"/>
          </a:p>
        </p:txBody>
      </p:sp>
      <p:sp>
        <p:nvSpPr>
          <p:cNvPr id="12" name="Untertitel 2"/>
          <p:cNvSpPr txBox="1">
            <a:spLocks/>
          </p:cNvSpPr>
          <p:nvPr userDrawn="1"/>
        </p:nvSpPr>
        <p:spPr>
          <a:xfrm>
            <a:off x="729552" y="4846351"/>
            <a:ext cx="9144000" cy="873330"/>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buClr>
                <a:schemeClr val="accent6"/>
              </a:buClr>
              <a:buSzPct val="80000"/>
              <a:buFont typeface="Arial" charset="0"/>
              <a:buNone/>
              <a:defRPr sz="2400" kern="1200" baseline="0">
                <a:solidFill>
                  <a:srgbClr val="71A547"/>
                </a:solidFill>
                <a:latin typeface="+mn-lt"/>
                <a:ea typeface="+mn-ea"/>
                <a:cs typeface="+mn-cs"/>
              </a:defRPr>
            </a:lvl1pPr>
            <a:lvl2pPr marL="457200" marR="0" indent="0" algn="ctr" defTabSz="914400" rtl="0" eaLnBrk="1" fontAlgn="auto" latinLnBrk="0" hangingPunct="1">
              <a:lnSpc>
                <a:spcPts val="2000"/>
              </a:lnSpc>
              <a:spcBef>
                <a:spcPts val="500"/>
              </a:spcBef>
              <a:spcAft>
                <a:spcPts val="0"/>
              </a:spcAft>
              <a:buClr>
                <a:srgbClr val="71A522"/>
              </a:buClr>
              <a:buSzPct val="100000"/>
              <a:buFont typeface="Arial" charset="0"/>
              <a:buNone/>
              <a:tabLst/>
              <a:defRPr sz="2000" b="0" i="0" kern="1200" baseline="0">
                <a:solidFill>
                  <a:schemeClr val="tx1"/>
                </a:solidFill>
                <a:latin typeface="Arial" charset="0"/>
                <a:ea typeface="Arial" charset="0"/>
                <a:cs typeface="Arial" charset="0"/>
              </a:defRPr>
            </a:lvl2pPr>
            <a:lvl3pPr marL="914400" marR="0" indent="0" algn="ctr" defTabSz="914400" rtl="0" eaLnBrk="1" fontAlgn="auto" latinLnBrk="0" hangingPunct="1">
              <a:lnSpc>
                <a:spcPts val="2200"/>
              </a:lnSpc>
              <a:spcBef>
                <a:spcPts val="500"/>
              </a:spcBef>
              <a:spcAft>
                <a:spcPts val="0"/>
              </a:spcAft>
              <a:buClr>
                <a:srgbClr val="71A522"/>
              </a:buClr>
              <a:buSzPct val="100000"/>
              <a:buFont typeface=".AppleSystemUIFont" charset="-120"/>
              <a:buNone/>
              <a:tabLst/>
              <a:defRPr sz="1800" b="1" kern="1200">
                <a:solidFill>
                  <a:srgbClr val="71A522"/>
                </a:solidFill>
                <a:latin typeface="+mn-lt"/>
                <a:ea typeface="+mn-ea"/>
                <a:cs typeface="+mn-cs"/>
              </a:defRPr>
            </a:lvl3pPr>
            <a:lvl4pPr marL="13716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4pPr>
            <a:lvl5pPr marL="1828800" marR="0" indent="0" algn="ctr" defTabSz="914400" rtl="0" eaLnBrk="1" fontAlgn="auto" latinLnBrk="0" hangingPunct="1">
              <a:lnSpc>
                <a:spcPct val="100000"/>
              </a:lnSpc>
              <a:spcBef>
                <a:spcPts val="24"/>
              </a:spcBef>
              <a:spcAft>
                <a:spcPts val="0"/>
              </a:spcAft>
              <a:buClr>
                <a:srgbClr val="71A522"/>
              </a:buClr>
              <a:buSzPct val="100000"/>
              <a:buFont typeface="Arial"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Clr>
                <a:srgbClr val="71A522"/>
              </a:buClr>
              <a:buSzPct val="80000"/>
              <a:buFont typeface="Arial"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de-DE" sz="2400"/>
          </a:p>
        </p:txBody>
      </p:sp>
      <p:pic>
        <p:nvPicPr>
          <p:cNvPr id="25602" name="Picture 2" descr="E:\Tresor REC Design\UNITAR genebra\2020 PPTs PAGE Amrei\module 3\shutter\png redondo\slide 42.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367396" y="1820995"/>
            <a:ext cx="4461001" cy="4432532"/>
          </a:xfrm>
          <a:prstGeom prst="rect">
            <a:avLst/>
          </a:prstGeom>
          <a:noFill/>
        </p:spPr>
      </p:pic>
      <p:pic>
        <p:nvPicPr>
          <p:cNvPr id="16" name="Bild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822" y="1784348"/>
            <a:ext cx="4351575" cy="4469179"/>
          </a:xfrm>
          <a:prstGeom prst="rect">
            <a:avLst/>
          </a:prstGeom>
        </p:spPr>
      </p:pic>
      <p:sp>
        <p:nvSpPr>
          <p:cNvPr id="9" name="TextBox 5">
            <a:extLst>
              <a:ext uri="{FF2B5EF4-FFF2-40B4-BE49-F238E27FC236}">
                <a16:creationId xmlns:a16="http://schemas.microsoft.com/office/drawing/2014/main" id="{BB0381BE-BB05-084E-B50D-7738E1C5F03F}"/>
              </a:ext>
            </a:extLst>
          </p:cNvPr>
          <p:cNvSpPr txBox="1"/>
          <p:nvPr userDrawn="1"/>
        </p:nvSpPr>
        <p:spPr>
          <a:xfrm rot="16200000">
            <a:off x="11193196" y="5627348"/>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43591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1063499"/>
            <a:ext cx="11412537" cy="954488"/>
          </a:xfrm>
        </p:spPr>
        <p:txBody>
          <a:bodyPr/>
          <a:lstStyle>
            <a:lvl1pPr>
              <a:defRPr baseline="0"/>
            </a:lvl1pPr>
          </a:lstStyle>
          <a:p>
            <a:r>
              <a:rPr lang="en-US" noProof="0" dirty="0"/>
              <a:t>Add title</a:t>
            </a:r>
            <a:br>
              <a:rPr lang="en-US" noProof="0" dirty="0"/>
            </a:br>
            <a:r>
              <a:rPr lang="en-US" noProof="0" dirty="0"/>
              <a:t>up to two lines</a:t>
            </a:r>
          </a:p>
        </p:txBody>
      </p:sp>
      <p:sp>
        <p:nvSpPr>
          <p:cNvPr id="14" name="Inhaltsplatzhalter 13"/>
          <p:cNvSpPr>
            <a:spLocks noGrp="1"/>
          </p:cNvSpPr>
          <p:nvPr>
            <p:ph sz="quarter" idx="10" hasCustomPrompt="1"/>
          </p:nvPr>
        </p:nvSpPr>
        <p:spPr>
          <a:xfrm>
            <a:off x="407988" y="2060575"/>
            <a:ext cx="8459787" cy="417671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
        <p:nvSpPr>
          <p:cNvPr id="3" name="Datumsplatzhalter 2"/>
          <p:cNvSpPr>
            <a:spLocks noGrp="1"/>
          </p:cNvSpPr>
          <p:nvPr>
            <p:ph type="dt" sz="half" idx="11"/>
          </p:nvPr>
        </p:nvSpPr>
        <p:spPr/>
        <p:txBody>
          <a:bodyPr/>
          <a:lstStyle/>
          <a:p>
            <a:fld id="{2E73CFC1-5776-F241-8185-B2DAE2DB4A87}" type="datetime1">
              <a:rPr lang="en-US" noProof="0" smtClean="0"/>
              <a:pPr/>
              <a:t>9/14/20</a:t>
            </a:fld>
            <a:endParaRPr lang="en-US" noProof="0" dirty="0"/>
          </a:p>
        </p:txBody>
      </p:sp>
      <p:sp>
        <p:nvSpPr>
          <p:cNvPr id="4" name="Foliennummernplatzhalter 3"/>
          <p:cNvSpPr>
            <a:spLocks noGrp="1"/>
          </p:cNvSpPr>
          <p:nvPr>
            <p:ph type="sldNum" sz="quarter" idx="12"/>
          </p:nvPr>
        </p:nvSpPr>
        <p:spPr/>
        <p:txBody>
          <a:bodyPr/>
          <a:lstStyle/>
          <a:p>
            <a:fld id="{84059D9C-83B2-9046-9FF6-87A09DB9F967}" type="slidenum">
              <a:rPr lang="en-US" noProof="0" smtClean="0"/>
              <a:pPr/>
              <a:t>‹#›</a:t>
            </a:fld>
            <a:endParaRPr lang="en-US"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elements">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407988" y="1063499"/>
            <a:ext cx="11412537" cy="954488"/>
          </a:xfrm>
        </p:spPr>
        <p:txBody>
          <a:bodyPr/>
          <a:lstStyle>
            <a:lvl1pPr>
              <a:defRPr baseline="0"/>
            </a:lvl1pPr>
          </a:lstStyle>
          <a:p>
            <a:r>
              <a:rPr lang="en-US" noProof="0" dirty="0"/>
              <a:t>Add title</a:t>
            </a:r>
            <a:br>
              <a:rPr lang="en-US" noProof="0" dirty="0"/>
            </a:br>
            <a:r>
              <a:rPr lang="en-US" noProof="0" dirty="0"/>
              <a:t>up to two lines</a:t>
            </a:r>
          </a:p>
        </p:txBody>
      </p:sp>
      <p:sp>
        <p:nvSpPr>
          <p:cNvPr id="3" name="Datumsplatzhalter 2"/>
          <p:cNvSpPr>
            <a:spLocks noGrp="1"/>
          </p:cNvSpPr>
          <p:nvPr>
            <p:ph type="dt" sz="half" idx="15"/>
          </p:nvPr>
        </p:nvSpPr>
        <p:spPr/>
        <p:txBody>
          <a:bodyPr/>
          <a:lstStyle/>
          <a:p>
            <a:fld id="{2E73CFC1-5776-F241-8185-B2DAE2DB4A87}" type="datetime1">
              <a:rPr lang="en-US" noProof="0" smtClean="0"/>
              <a:pPr/>
              <a:t>9/14/20</a:t>
            </a:fld>
            <a:endParaRPr lang="en-US" noProof="0" dirty="0"/>
          </a:p>
        </p:txBody>
      </p:sp>
      <p:sp>
        <p:nvSpPr>
          <p:cNvPr id="12" name="Foliennummernplatzhalter 11"/>
          <p:cNvSpPr>
            <a:spLocks noGrp="1"/>
          </p:cNvSpPr>
          <p:nvPr>
            <p:ph type="sldNum" sz="quarter" idx="16"/>
          </p:nvPr>
        </p:nvSpPr>
        <p:spPr/>
        <p:txBody>
          <a:bodyPr/>
          <a:lstStyle/>
          <a:p>
            <a:fld id="{84059D9C-83B2-9046-9FF6-87A09DB9F967}" type="slidenum">
              <a:rPr lang="en-US" noProof="0" smtClean="0"/>
              <a:pPr/>
              <a:t>‹#›</a:t>
            </a:fld>
            <a:endParaRPr lang="en-US" noProof="0" dirty="0"/>
          </a:p>
        </p:txBody>
      </p:sp>
      <p:sp>
        <p:nvSpPr>
          <p:cNvPr id="13" name="Inhaltsplatzhalter 11"/>
          <p:cNvSpPr>
            <a:spLocks noGrp="1"/>
          </p:cNvSpPr>
          <p:nvPr>
            <p:ph sz="quarter" idx="14" hasCustomPrompt="1"/>
          </p:nvPr>
        </p:nvSpPr>
        <p:spPr>
          <a:xfrm>
            <a:off x="407989" y="2060575"/>
            <a:ext cx="5580062" cy="417671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
        <p:nvSpPr>
          <p:cNvPr id="14" name="Inhaltsplatzhalter 11"/>
          <p:cNvSpPr>
            <a:spLocks noGrp="1"/>
          </p:cNvSpPr>
          <p:nvPr>
            <p:ph sz="quarter" idx="17" hasCustomPrompt="1"/>
          </p:nvPr>
        </p:nvSpPr>
        <p:spPr>
          <a:xfrm>
            <a:off x="6203950" y="2060575"/>
            <a:ext cx="5580062" cy="4176713"/>
          </a:xfrm>
        </p:spPr>
        <p:txBody>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7988" y="1063499"/>
            <a:ext cx="11489675" cy="869380"/>
          </a:xfrm>
          <a:prstGeom prst="rect">
            <a:avLst/>
          </a:prstGeom>
        </p:spPr>
        <p:txBody>
          <a:bodyPr vert="horz" lIns="0" tIns="46800" rIns="0" bIns="45720" rtlCol="0" anchor="t">
            <a:noAutofit/>
          </a:bodyPr>
          <a:lstStyle/>
          <a:p>
            <a:r>
              <a:rPr lang="en-US" noProof="0" dirty="0"/>
              <a:t>Click to edit title</a:t>
            </a:r>
            <a:br>
              <a:rPr lang="en-US" noProof="0" dirty="0"/>
            </a:br>
            <a:endParaRPr lang="en-US" noProof="0" dirty="0"/>
          </a:p>
        </p:txBody>
      </p:sp>
      <p:sp>
        <p:nvSpPr>
          <p:cNvPr id="4" name="Datumsplatzhalter 3"/>
          <p:cNvSpPr>
            <a:spLocks noGrp="1"/>
          </p:cNvSpPr>
          <p:nvPr>
            <p:ph type="dt" sz="half" idx="2"/>
          </p:nvPr>
        </p:nvSpPr>
        <p:spPr>
          <a:xfrm>
            <a:off x="418069" y="6356350"/>
            <a:ext cx="1143102" cy="365125"/>
          </a:xfrm>
          <a:prstGeom prst="rect">
            <a:avLst/>
          </a:prstGeom>
        </p:spPr>
        <p:txBody>
          <a:bodyPr vert="horz" lIns="0" tIns="45720" rIns="91440" bIns="45720" rtlCol="0" anchor="ctr"/>
          <a:lstStyle>
            <a:lvl1pPr algn="l">
              <a:defRPr sz="1200">
                <a:solidFill>
                  <a:srgbClr val="71A522"/>
                </a:solidFill>
              </a:defRPr>
            </a:lvl1pPr>
          </a:lstStyle>
          <a:p>
            <a:fld id="{2E73CFC1-5776-F241-8185-B2DAE2DB4A87}" type="datetime1">
              <a:rPr lang="en-US" noProof="0" smtClean="0"/>
              <a:pPr/>
              <a:t>9/14/20</a:t>
            </a:fld>
            <a:endParaRPr lang="en-US" noProof="0" dirty="0"/>
          </a:p>
        </p:txBody>
      </p:sp>
      <p:sp>
        <p:nvSpPr>
          <p:cNvPr id="6" name="Foliennummernplatzhalter 5"/>
          <p:cNvSpPr>
            <a:spLocks noGrp="1"/>
          </p:cNvSpPr>
          <p:nvPr>
            <p:ph type="sldNum" sz="quarter" idx="4"/>
          </p:nvPr>
        </p:nvSpPr>
        <p:spPr>
          <a:xfrm>
            <a:off x="10809248" y="6356350"/>
            <a:ext cx="1011275" cy="365125"/>
          </a:xfrm>
          <a:prstGeom prst="rect">
            <a:avLst/>
          </a:prstGeom>
        </p:spPr>
        <p:txBody>
          <a:bodyPr vert="horz" lIns="90000" tIns="45720" rIns="0" bIns="45720" rtlCol="0" anchor="ctr"/>
          <a:lstStyle>
            <a:lvl1pPr algn="r">
              <a:defRPr sz="1200">
                <a:solidFill>
                  <a:srgbClr val="71A522"/>
                </a:solidFill>
              </a:defRPr>
            </a:lvl1pPr>
          </a:lstStyle>
          <a:p>
            <a:fld id="{84059D9C-83B2-9046-9FF6-87A09DB9F967}" type="slidenum">
              <a:rPr lang="en-US" noProof="0" smtClean="0"/>
              <a:pPr/>
              <a:t>‹#›</a:t>
            </a:fld>
            <a:endParaRPr lang="en-US" noProof="0" dirty="0"/>
          </a:p>
        </p:txBody>
      </p:sp>
      <p:pic>
        <p:nvPicPr>
          <p:cNvPr id="7" name="Bild 6"/>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51163" y="136561"/>
            <a:ext cx="4033921" cy="575394"/>
          </a:xfrm>
          <a:prstGeom prst="rect">
            <a:avLst/>
          </a:prstGeom>
        </p:spPr>
      </p:pic>
      <p:cxnSp>
        <p:nvCxnSpPr>
          <p:cNvPr id="9" name="Gerade Verbindung 8"/>
          <p:cNvCxnSpPr/>
          <p:nvPr userDrawn="1"/>
        </p:nvCxnSpPr>
        <p:spPr>
          <a:xfrm>
            <a:off x="407988" y="896355"/>
            <a:ext cx="11412537" cy="0"/>
          </a:xfrm>
          <a:prstGeom prst="line">
            <a:avLst/>
          </a:prstGeom>
          <a:ln w="25400"/>
        </p:spPr>
        <p:style>
          <a:lnRef idx="3">
            <a:schemeClr val="accent6"/>
          </a:lnRef>
          <a:fillRef idx="0">
            <a:schemeClr val="accent6"/>
          </a:fillRef>
          <a:effectRef idx="2">
            <a:schemeClr val="accent6"/>
          </a:effectRef>
          <a:fontRef idx="minor">
            <a:schemeClr val="tx1"/>
          </a:fontRef>
        </p:style>
      </p:cxnSp>
      <p:sp>
        <p:nvSpPr>
          <p:cNvPr id="8" name="Textplatzhalter 2"/>
          <p:cNvSpPr>
            <a:spLocks noGrp="1"/>
          </p:cNvSpPr>
          <p:nvPr>
            <p:ph type="body" idx="1"/>
          </p:nvPr>
        </p:nvSpPr>
        <p:spPr>
          <a:xfrm>
            <a:off x="418069" y="2060574"/>
            <a:ext cx="11412537" cy="4176714"/>
          </a:xfrm>
          <a:prstGeom prst="rect">
            <a:avLst/>
          </a:prstGeom>
        </p:spPr>
        <p:txBody>
          <a:bodyPr vert="horz" lIns="0" tIns="46800" rIns="0" bIns="45720" rtlCol="0">
            <a:noAutofit/>
          </a:bodyPr>
          <a:lstStyle/>
          <a:p>
            <a:pPr lvl="0"/>
            <a:r>
              <a:rPr lang="en-US" noProof="0" dirty="0"/>
              <a:t>Click to edit text</a:t>
            </a:r>
          </a:p>
          <a:p>
            <a:pPr lvl="1"/>
            <a:r>
              <a:rPr lang="en-US" noProof="0" dirty="0"/>
              <a:t>Layer 2</a:t>
            </a:r>
          </a:p>
          <a:p>
            <a:pPr lvl="2"/>
            <a:r>
              <a:rPr lang="en-US" noProof="0" dirty="0"/>
              <a:t>Quote (Layer 3)</a:t>
            </a:r>
          </a:p>
          <a:p>
            <a:pPr lvl="3"/>
            <a:r>
              <a:rPr lang="en-US" noProof="0" dirty="0"/>
              <a:t>Layer 4</a:t>
            </a:r>
          </a:p>
          <a:p>
            <a:pPr lvl="4"/>
            <a:r>
              <a:rPr lang="en-US" noProof="0" dirty="0"/>
              <a:t>Captions (Layer 5)</a:t>
            </a:r>
          </a:p>
        </p:txBody>
      </p:sp>
    </p:spTree>
    <p:extLst>
      <p:ext uri="{BB962C8B-B14F-4D97-AF65-F5344CB8AC3E}">
        <p14:creationId xmlns:p14="http://schemas.microsoft.com/office/powerpoint/2010/main" val="13565183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7" r:id="rId4"/>
    <p:sldLayoutId id="2147483680" r:id="rId5"/>
    <p:sldLayoutId id="2147483681" r:id="rId6"/>
    <p:sldLayoutId id="2147483683" r:id="rId7"/>
    <p:sldLayoutId id="2147483662" r:id="rId8"/>
    <p:sldLayoutId id="2147483665" r:id="rId9"/>
    <p:sldLayoutId id="2147483664" r:id="rId10"/>
    <p:sldLayoutId id="2147483666" r:id="rId11"/>
    <p:sldLayoutId id="2147483670" r:id="rId12"/>
    <p:sldLayoutId id="2147483671" r:id="rId13"/>
    <p:sldLayoutId id="2147483678" r:id="rId14"/>
    <p:sldLayoutId id="2147483679" r:id="rId15"/>
  </p:sldLayoutIdLst>
  <p:hf hdr="0" ftr="0"/>
  <p:txStyles>
    <p:title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p:titleStyle>
    <p:body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72" userDrawn="1">
          <p15:clr>
            <a:srgbClr val="F26B43"/>
          </p15:clr>
        </p15:guide>
        <p15:guide id="3" pos="257" userDrawn="1">
          <p15:clr>
            <a:srgbClr val="F26B43"/>
          </p15:clr>
        </p15:guide>
        <p15:guide id="4" pos="1980" userDrawn="1">
          <p15:clr>
            <a:srgbClr val="F26B43"/>
          </p15:clr>
        </p15:guide>
        <p15:guide id="5" pos="2116" userDrawn="1">
          <p15:clr>
            <a:srgbClr val="F26B43"/>
          </p15:clr>
        </p15:guide>
        <p15:guide id="6" pos="3908" userDrawn="1">
          <p15:clr>
            <a:srgbClr val="F26B43"/>
          </p15:clr>
        </p15:guide>
        <p15:guide id="7" pos="5586" userDrawn="1">
          <p15:clr>
            <a:srgbClr val="F26B43"/>
          </p15:clr>
        </p15:guide>
        <p15:guide id="8" pos="5722" userDrawn="1">
          <p15:clr>
            <a:srgbClr val="F26B43"/>
          </p15:clr>
        </p15:guide>
        <p15:guide id="9" pos="7446" userDrawn="1">
          <p15:clr>
            <a:srgbClr val="F26B43"/>
          </p15:clr>
        </p15:guide>
        <p15:guide id="10" orient="horz" pos="3929" userDrawn="1">
          <p15:clr>
            <a:srgbClr val="F26B43"/>
          </p15:clr>
        </p15:guide>
        <p15:guide id="11" orient="horz" pos="550" userDrawn="1">
          <p15:clr>
            <a:srgbClr val="F26B43"/>
          </p15:clr>
        </p15:guide>
        <p15:guide id="13" pos="642" userDrawn="1">
          <p15:clr>
            <a:srgbClr val="F26B43"/>
          </p15:clr>
        </p15:guide>
        <p15:guide id="14" orient="horz" pos="129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7.emf"/><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43.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81.emf"/><Relationship Id="rId4" Type="http://schemas.openxmlformats.org/officeDocument/2006/relationships/oleObject" Target="file:///Users/andreabassi/Documents/AAA%20Work/Millennium%20Institute/MI%20Projects/UNEP%20GER/ZZZ_Meetings/Document1!OLE_LINK1"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slides/_rels/slide2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slides/_rels/slide2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3.emf"/></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4.emf"/><Relationship Id="rId4" Type="http://schemas.openxmlformats.org/officeDocument/2006/relationships/image" Target="../media/image13.emf"/></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6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58.emf"/><Relationship Id="rId4" Type="http://schemas.openxmlformats.org/officeDocument/2006/relationships/image" Target="../media/image57.emf"/></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68.emf"/></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6.emf"/><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43.emf"/></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en-US" sz="1900" dirty="0"/>
              <a:t>Course: Inclusive Green Economy (IGE) modelling</a:t>
            </a:r>
          </a:p>
        </p:txBody>
      </p:sp>
      <p:sp>
        <p:nvSpPr>
          <p:cNvPr id="3" name="Titel 2"/>
          <p:cNvSpPr>
            <a:spLocks noGrp="1"/>
          </p:cNvSpPr>
          <p:nvPr>
            <p:ph type="title"/>
          </p:nvPr>
        </p:nvSpPr>
        <p:spPr/>
        <p:txBody>
          <a:bodyPr/>
          <a:lstStyle/>
          <a:p>
            <a:r>
              <a:rPr lang="en-US" dirty="0"/>
              <a:t>Module 3 – Overview of modeling </a:t>
            </a:r>
            <a:br>
              <a:rPr lang="en-US" dirty="0"/>
            </a:br>
            <a:r>
              <a:rPr lang="en-US" dirty="0"/>
              <a:t>approaches and models</a:t>
            </a:r>
          </a:p>
        </p:txBody>
      </p:sp>
      <p:sp>
        <p:nvSpPr>
          <p:cNvPr id="7" name="Textplatzhalter 3">
            <a:extLst>
              <a:ext uri="{FF2B5EF4-FFF2-40B4-BE49-F238E27FC236}">
                <a16:creationId xmlns:a16="http://schemas.microsoft.com/office/drawing/2014/main" id="{53FED55F-4648-CF48-A127-7CF3698230A1}"/>
              </a:ext>
            </a:extLst>
          </p:cNvPr>
          <p:cNvSpPr txBox="1">
            <a:spLocks/>
          </p:cNvSpPr>
          <p:nvPr/>
        </p:nvSpPr>
        <p:spPr>
          <a:xfrm>
            <a:off x="1019175" y="4576399"/>
            <a:ext cx="5811837" cy="593725"/>
          </a:xfrm>
          <a:prstGeom prst="rect">
            <a:avLst/>
          </a:prstGeom>
        </p:spPr>
        <p:txBody>
          <a:bodyPr vert="horz" lIns="0" tIns="46800" rIns="0" bIns="45720" rtlCol="0">
            <a:normAutofit/>
          </a:bodyPr>
          <a:lstStyle>
            <a:lvl1pPr marL="0" indent="0" algn="l" defTabSz="914400" rtl="0" eaLnBrk="1" latinLnBrk="0" hangingPunct="1">
              <a:lnSpc>
                <a:spcPct val="110000"/>
              </a:lnSpc>
              <a:spcBef>
                <a:spcPts val="0"/>
              </a:spcBef>
              <a:buClr>
                <a:schemeClr val="accent6"/>
              </a:buClr>
              <a:buSzPct val="80000"/>
              <a:buFont typeface="Arial" charset="0"/>
              <a:buNone/>
              <a:defRPr sz="1600" kern="1200" baseline="0">
                <a:solidFill>
                  <a:schemeClr val="accent6"/>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Date / Place / Name</a:t>
            </a:r>
            <a:endParaRPr lang="en-US" dirty="0"/>
          </a:p>
        </p:txBody>
      </p:sp>
    </p:spTree>
    <p:extLst>
      <p:ext uri="{BB962C8B-B14F-4D97-AF65-F5344CB8AC3E}">
        <p14:creationId xmlns:p14="http://schemas.microsoft.com/office/powerpoint/2010/main" val="1227598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056" y="1090658"/>
            <a:ext cx="5236995" cy="495114"/>
          </a:xfrm>
        </p:spPr>
        <p:txBody>
          <a:bodyPr/>
          <a:lstStyle/>
          <a:p>
            <a:r>
              <a:rPr lang="en-US" sz="2400" dirty="0"/>
              <a:t>METHODOLOGIES: SIMULATION</a:t>
            </a:r>
          </a:p>
        </p:txBody>
      </p:sp>
      <p:sp>
        <p:nvSpPr>
          <p:cNvPr id="6" name="Oval 5">
            <a:extLst>
              <a:ext uri="{FF2B5EF4-FFF2-40B4-BE49-F238E27FC236}">
                <a16:creationId xmlns:a16="http://schemas.microsoft.com/office/drawing/2014/main" id="{58EE21E2-9EA1-F24A-A9B0-83BBAA24F372}"/>
              </a:ext>
            </a:extLst>
          </p:cNvPr>
          <p:cNvSpPr/>
          <p:nvPr/>
        </p:nvSpPr>
        <p:spPr>
          <a:xfrm>
            <a:off x="426094" y="1032618"/>
            <a:ext cx="495114" cy="495114"/>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8" name="Picture 7">
            <a:extLst>
              <a:ext uri="{FF2B5EF4-FFF2-40B4-BE49-F238E27FC236}">
                <a16:creationId xmlns:a16="http://schemas.microsoft.com/office/drawing/2014/main" id="{203BE349-9A00-B744-98A2-EFA320317D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836" y="1146873"/>
            <a:ext cx="310734" cy="310734"/>
          </a:xfrm>
          <a:prstGeom prst="rect">
            <a:avLst/>
          </a:prstGeom>
        </p:spPr>
      </p:pic>
      <p:sp>
        <p:nvSpPr>
          <p:cNvPr id="9" name="Date Placeholder 3">
            <a:extLst>
              <a:ext uri="{FF2B5EF4-FFF2-40B4-BE49-F238E27FC236}">
                <a16:creationId xmlns:a16="http://schemas.microsoft.com/office/drawing/2014/main" id="{E8A7FC33-716E-624D-96E0-13657EA1C16C}"/>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10" name="Slide Number Placeholder 4">
            <a:extLst>
              <a:ext uri="{FF2B5EF4-FFF2-40B4-BE49-F238E27FC236}">
                <a16:creationId xmlns:a16="http://schemas.microsoft.com/office/drawing/2014/main" id="{F87EBFEA-BDDA-E34B-B320-51DADA787EA8}"/>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a:t>
            </a:fld>
            <a:endParaRPr lang="en-US" sz="1100" noProof="0" dirty="0"/>
          </a:p>
        </p:txBody>
      </p:sp>
      <p:sp>
        <p:nvSpPr>
          <p:cNvPr id="11" name="Rectangle 10">
            <a:extLst>
              <a:ext uri="{FF2B5EF4-FFF2-40B4-BE49-F238E27FC236}">
                <a16:creationId xmlns:a16="http://schemas.microsoft.com/office/drawing/2014/main" id="{4A993609-DC2A-E34E-BA56-EDEDEF65D2BE}"/>
              </a:ext>
            </a:extLst>
          </p:cNvPr>
          <p:cNvSpPr/>
          <p:nvPr/>
        </p:nvSpPr>
        <p:spPr>
          <a:xfrm>
            <a:off x="412737" y="4006828"/>
            <a:ext cx="8918246" cy="8072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EEE0C800-79D7-6E49-B3D4-02C8B60F3C30}"/>
              </a:ext>
            </a:extLst>
          </p:cNvPr>
          <p:cNvSpPr/>
          <p:nvPr/>
        </p:nvSpPr>
        <p:spPr>
          <a:xfrm>
            <a:off x="412739" y="2192471"/>
            <a:ext cx="4635091" cy="514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a16="http://schemas.microsoft.com/office/drawing/2014/main" id="{08AE1627-0F03-DF4C-905E-E7E699C640F2}"/>
              </a:ext>
            </a:extLst>
          </p:cNvPr>
          <p:cNvSpPr/>
          <p:nvPr/>
        </p:nvSpPr>
        <p:spPr>
          <a:xfrm>
            <a:off x="0" y="2190003"/>
            <a:ext cx="99588" cy="506322"/>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Rectangle 14">
            <a:extLst>
              <a:ext uri="{FF2B5EF4-FFF2-40B4-BE49-F238E27FC236}">
                <a16:creationId xmlns:a16="http://schemas.microsoft.com/office/drawing/2014/main" id="{46D8514A-36CD-7945-980C-8FB5AF0E1E8C}"/>
              </a:ext>
            </a:extLst>
          </p:cNvPr>
          <p:cNvSpPr/>
          <p:nvPr/>
        </p:nvSpPr>
        <p:spPr>
          <a:xfrm>
            <a:off x="412739" y="3091889"/>
            <a:ext cx="9533016" cy="514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6" name="Rectangle 15">
            <a:extLst>
              <a:ext uri="{FF2B5EF4-FFF2-40B4-BE49-F238E27FC236}">
                <a16:creationId xmlns:a16="http://schemas.microsoft.com/office/drawing/2014/main" id="{8E5347AD-9320-0546-931B-A08CE2D5BD47}"/>
              </a:ext>
            </a:extLst>
          </p:cNvPr>
          <p:cNvSpPr/>
          <p:nvPr/>
        </p:nvSpPr>
        <p:spPr>
          <a:xfrm>
            <a:off x="0" y="3089420"/>
            <a:ext cx="99588" cy="50632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ectangle 16">
            <a:extLst>
              <a:ext uri="{FF2B5EF4-FFF2-40B4-BE49-F238E27FC236}">
                <a16:creationId xmlns:a16="http://schemas.microsoft.com/office/drawing/2014/main" id="{E75FBF47-6672-674F-9690-24137E102CE2}"/>
              </a:ext>
            </a:extLst>
          </p:cNvPr>
          <p:cNvSpPr/>
          <p:nvPr/>
        </p:nvSpPr>
        <p:spPr>
          <a:xfrm>
            <a:off x="412737" y="5128932"/>
            <a:ext cx="8918245" cy="8554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8" name="Rectangle 17">
            <a:extLst>
              <a:ext uri="{FF2B5EF4-FFF2-40B4-BE49-F238E27FC236}">
                <a16:creationId xmlns:a16="http://schemas.microsoft.com/office/drawing/2014/main" id="{9914FCDA-33CD-2644-A329-DF075C38AD23}"/>
              </a:ext>
            </a:extLst>
          </p:cNvPr>
          <p:cNvSpPr/>
          <p:nvPr/>
        </p:nvSpPr>
        <p:spPr>
          <a:xfrm>
            <a:off x="-1" y="5126463"/>
            <a:ext cx="100800" cy="85544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Content Placeholder 2"/>
          <p:cNvSpPr>
            <a:spLocks noGrp="1"/>
          </p:cNvSpPr>
          <p:nvPr>
            <p:ph sz="quarter" idx="10"/>
          </p:nvPr>
        </p:nvSpPr>
        <p:spPr>
          <a:xfrm>
            <a:off x="558147" y="2250511"/>
            <a:ext cx="9239894" cy="3650552"/>
          </a:xfrm>
        </p:spPr>
        <p:txBody>
          <a:bodyPr/>
          <a:lstStyle/>
          <a:p>
            <a:pPr indent="0">
              <a:buNone/>
            </a:pPr>
            <a:r>
              <a:rPr lang="en-US" sz="1800" dirty="0"/>
              <a:t>Focuses on “causal-descriptive” relations. </a:t>
            </a:r>
          </a:p>
          <a:p>
            <a:pPr indent="0">
              <a:buNone/>
            </a:pPr>
            <a:endParaRPr lang="en-US" sz="1800" dirty="0"/>
          </a:p>
          <a:p>
            <a:pPr indent="0">
              <a:buNone/>
            </a:pPr>
            <a:endParaRPr lang="en-US" sz="1800" dirty="0"/>
          </a:p>
          <a:p>
            <a:pPr indent="0">
              <a:buNone/>
            </a:pPr>
            <a:r>
              <a:rPr lang="en-US" sz="1800" dirty="0"/>
              <a:t>Represents drivers of change of the past, as well as possible emerging ones for the future. </a:t>
            </a:r>
          </a:p>
          <a:p>
            <a:pPr indent="0">
              <a:buNone/>
            </a:pPr>
            <a:endParaRPr lang="en-US" sz="1800" dirty="0"/>
          </a:p>
          <a:p>
            <a:pPr indent="0">
              <a:buNone/>
            </a:pPr>
            <a:endParaRPr lang="en-US" sz="1800" dirty="0"/>
          </a:p>
          <a:p>
            <a:pPr indent="0">
              <a:buNone/>
            </a:pPr>
            <a:r>
              <a:rPr lang="en-US" sz="1800" dirty="0"/>
              <a:t>Can be top-down, such as System Dynamics, or bottom-up, such as Agent-Based Modelling.</a:t>
            </a:r>
          </a:p>
          <a:p>
            <a:pPr indent="0">
              <a:buNone/>
            </a:pPr>
            <a:endParaRPr lang="en-US" sz="1800" dirty="0"/>
          </a:p>
          <a:p>
            <a:pPr indent="0">
              <a:buNone/>
            </a:pPr>
            <a:endParaRPr lang="en-US" sz="1800" dirty="0"/>
          </a:p>
          <a:p>
            <a:pPr indent="0">
              <a:buNone/>
            </a:pPr>
            <a:r>
              <a:rPr lang="en-US" sz="1800" dirty="0"/>
              <a:t>Emphasizes how structure drives behavior (feedback loops) and shifts dominance of drivers of change.</a:t>
            </a:r>
          </a:p>
        </p:txBody>
      </p:sp>
      <p:grpSp>
        <p:nvGrpSpPr>
          <p:cNvPr id="19" name="Group 18">
            <a:extLst>
              <a:ext uri="{FF2B5EF4-FFF2-40B4-BE49-F238E27FC236}">
                <a16:creationId xmlns:a16="http://schemas.microsoft.com/office/drawing/2014/main" id="{7579368E-657B-4BE9-8581-AE5D313C6C0D}"/>
              </a:ext>
            </a:extLst>
          </p:cNvPr>
          <p:cNvGrpSpPr/>
          <p:nvPr/>
        </p:nvGrpSpPr>
        <p:grpSpPr>
          <a:xfrm>
            <a:off x="10150884" y="1734976"/>
            <a:ext cx="4082231" cy="4082231"/>
            <a:chOff x="10150884" y="1515310"/>
            <a:chExt cx="4082231" cy="4082231"/>
          </a:xfrm>
        </p:grpSpPr>
        <p:sp>
          <p:nvSpPr>
            <p:cNvPr id="20" name="Pie 25">
              <a:extLst>
                <a:ext uri="{FF2B5EF4-FFF2-40B4-BE49-F238E27FC236}">
                  <a16:creationId xmlns:a16="http://schemas.microsoft.com/office/drawing/2014/main" id="{858D7DEE-5B3E-4FA5-AF79-591DE9E6F17B}"/>
                </a:ext>
              </a:extLst>
            </p:cNvPr>
            <p:cNvSpPr/>
            <p:nvPr/>
          </p:nvSpPr>
          <p:spPr>
            <a:xfrm>
              <a:off x="10150884" y="1515310"/>
              <a:ext cx="4082231" cy="4082231"/>
            </a:xfrm>
            <a:prstGeom prst="pie">
              <a:avLst>
                <a:gd name="adj1" fmla="val 5378652"/>
                <a:gd name="adj2" fmla="val 16200000"/>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21" name="Picture 20">
              <a:extLst>
                <a:ext uri="{FF2B5EF4-FFF2-40B4-BE49-F238E27FC236}">
                  <a16:creationId xmlns:a16="http://schemas.microsoft.com/office/drawing/2014/main" id="{2254F816-B6D7-486C-A801-533193D639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8379" y="3119729"/>
              <a:ext cx="855086" cy="855086"/>
            </a:xfrm>
            <a:prstGeom prst="rect">
              <a:avLst/>
            </a:prstGeom>
          </p:spPr>
        </p:pic>
        <p:pic>
          <p:nvPicPr>
            <p:cNvPr id="22" name="Picture 21">
              <a:extLst>
                <a:ext uri="{FF2B5EF4-FFF2-40B4-BE49-F238E27FC236}">
                  <a16:creationId xmlns:a16="http://schemas.microsoft.com/office/drawing/2014/main" id="{26B99B09-0639-4234-BAA9-5BAC28AC32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14885" y="2017987"/>
              <a:ext cx="773049" cy="773049"/>
            </a:xfrm>
            <a:prstGeom prst="rect">
              <a:avLst/>
            </a:prstGeom>
          </p:spPr>
        </p:pic>
        <p:pic>
          <p:nvPicPr>
            <p:cNvPr id="23" name="Picture 22">
              <a:extLst>
                <a:ext uri="{FF2B5EF4-FFF2-40B4-BE49-F238E27FC236}">
                  <a16:creationId xmlns:a16="http://schemas.microsoft.com/office/drawing/2014/main" id="{9DC644FB-E6B7-4557-B34E-89CD5F93F0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66259" y="5129823"/>
              <a:ext cx="348416" cy="348416"/>
            </a:xfrm>
            <a:prstGeom prst="rect">
              <a:avLst/>
            </a:prstGeom>
          </p:spPr>
        </p:pic>
        <p:pic>
          <p:nvPicPr>
            <p:cNvPr id="24" name="Picture 23">
              <a:extLst>
                <a:ext uri="{FF2B5EF4-FFF2-40B4-BE49-F238E27FC236}">
                  <a16:creationId xmlns:a16="http://schemas.microsoft.com/office/drawing/2014/main" id="{E7165696-5A40-460D-AC3F-1BB8D0DA6C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0532575" y="3888750"/>
              <a:ext cx="616771" cy="581041"/>
            </a:xfrm>
            <a:prstGeom prst="rect">
              <a:avLst/>
            </a:prstGeom>
          </p:spPr>
        </p:pic>
        <p:pic>
          <p:nvPicPr>
            <p:cNvPr id="25" name="Picture 24">
              <a:extLst>
                <a:ext uri="{FF2B5EF4-FFF2-40B4-BE49-F238E27FC236}">
                  <a16:creationId xmlns:a16="http://schemas.microsoft.com/office/drawing/2014/main" id="{18FB3114-2B3D-4F5E-B47B-0CF20AEC78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93358" y="4165842"/>
              <a:ext cx="686378" cy="686378"/>
            </a:xfrm>
            <a:prstGeom prst="rect">
              <a:avLst/>
            </a:prstGeom>
          </p:spPr>
        </p:pic>
        <p:pic>
          <p:nvPicPr>
            <p:cNvPr id="26" name="Picture 25">
              <a:extLst>
                <a:ext uri="{FF2B5EF4-FFF2-40B4-BE49-F238E27FC236}">
                  <a16:creationId xmlns:a16="http://schemas.microsoft.com/office/drawing/2014/main" id="{0FAFC4DB-0279-465F-AF69-79EC9AEE8DB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84092" y="3061958"/>
              <a:ext cx="509473" cy="714134"/>
            </a:xfrm>
            <a:prstGeom prst="rect">
              <a:avLst/>
            </a:prstGeom>
          </p:spPr>
        </p:pic>
        <p:pic>
          <p:nvPicPr>
            <p:cNvPr id="27" name="Picture 26">
              <a:extLst>
                <a:ext uri="{FF2B5EF4-FFF2-40B4-BE49-F238E27FC236}">
                  <a16:creationId xmlns:a16="http://schemas.microsoft.com/office/drawing/2014/main" id="{0ED46D79-59E4-4538-95D3-26EB4FF276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74871" y="4630663"/>
              <a:ext cx="296481" cy="470379"/>
            </a:xfrm>
            <a:prstGeom prst="rect">
              <a:avLst/>
            </a:prstGeom>
          </p:spPr>
        </p:pic>
        <p:pic>
          <p:nvPicPr>
            <p:cNvPr id="28" name="Picture 27">
              <a:extLst>
                <a:ext uri="{FF2B5EF4-FFF2-40B4-BE49-F238E27FC236}">
                  <a16:creationId xmlns:a16="http://schemas.microsoft.com/office/drawing/2014/main" id="{35AAE69B-F3C7-4DE5-B916-F088363C7AE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540050" y="2321117"/>
              <a:ext cx="581041" cy="581041"/>
            </a:xfrm>
            <a:prstGeom prst="rect">
              <a:avLst/>
            </a:prstGeom>
          </p:spPr>
        </p:pic>
      </p:grpSp>
      <p:sp>
        <p:nvSpPr>
          <p:cNvPr id="4" name="Rectangle 3">
            <a:extLst>
              <a:ext uri="{FF2B5EF4-FFF2-40B4-BE49-F238E27FC236}">
                <a16:creationId xmlns:a16="http://schemas.microsoft.com/office/drawing/2014/main" id="{DF220191-4C5A-4A28-9A55-DF2E5E535BE1}"/>
              </a:ext>
            </a:extLst>
          </p:cNvPr>
          <p:cNvSpPr/>
          <p:nvPr/>
        </p:nvSpPr>
        <p:spPr>
          <a:xfrm>
            <a:off x="-18380" y="4006828"/>
            <a:ext cx="100800" cy="807279"/>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6009496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9BD2AE-C6F4-9D40-8A80-CB40D2BEBA3D}"/>
              </a:ext>
            </a:extLst>
          </p:cNvPr>
          <p:cNvSpPr/>
          <p:nvPr/>
        </p:nvSpPr>
        <p:spPr>
          <a:xfrm>
            <a:off x="412741" y="4002388"/>
            <a:ext cx="1675941"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E42D7F90-0E7C-5544-8796-9A79A7E9D8F2}"/>
              </a:ext>
            </a:extLst>
          </p:cNvPr>
          <p:cNvSpPr/>
          <p:nvPr/>
        </p:nvSpPr>
        <p:spPr>
          <a:xfrm>
            <a:off x="0" y="3990866"/>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4F61F366-6EC7-B14C-952A-08BBD1A9D0EC}"/>
              </a:ext>
            </a:extLst>
          </p:cNvPr>
          <p:cNvSpPr/>
          <p:nvPr/>
        </p:nvSpPr>
        <p:spPr>
          <a:xfrm>
            <a:off x="407987" y="2098504"/>
            <a:ext cx="1343811"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2BB6F87D-D422-3A48-806B-038E2453A8F6}"/>
              </a:ext>
            </a:extLst>
          </p:cNvPr>
          <p:cNvSpPr/>
          <p:nvPr/>
        </p:nvSpPr>
        <p:spPr>
          <a:xfrm>
            <a:off x="-4754" y="2086982"/>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8" y="1063499"/>
            <a:ext cx="11412537" cy="365125"/>
          </a:xfrm>
        </p:spPr>
        <p:txBody>
          <a:bodyPr/>
          <a:lstStyle/>
          <a:p>
            <a:r>
              <a:rPr lang="en-GB" sz="2400" dirty="0"/>
              <a:t>PARTIAL EQUILIBRIUM MODELS</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533118" y="1973949"/>
            <a:ext cx="8041394" cy="4003340"/>
          </a:xfrm>
        </p:spPr>
        <p:txBody>
          <a:bodyPr/>
          <a:lstStyle/>
          <a:p>
            <a:pPr indent="0">
              <a:lnSpc>
                <a:spcPct val="150000"/>
              </a:lnSpc>
              <a:buNone/>
            </a:pPr>
            <a:r>
              <a:rPr lang="de-DE" sz="2000" dirty="0"/>
              <a:t>Strengths</a:t>
            </a:r>
          </a:p>
          <a:p>
            <a:pPr lvl="1">
              <a:lnSpc>
                <a:spcPct val="150000"/>
              </a:lnSpc>
            </a:pPr>
            <a:r>
              <a:rPr lang="en-GB" sz="1600" dirty="0"/>
              <a:t>Typically uses a “bottom-up” approach, placing emphasis on individual technologies.</a:t>
            </a:r>
            <a:endParaRPr lang="de-DE" sz="1600" dirty="0"/>
          </a:p>
          <a:p>
            <a:pPr lvl="1">
              <a:lnSpc>
                <a:spcPct val="150000"/>
              </a:lnSpc>
            </a:pPr>
            <a:r>
              <a:rPr lang="de-DE" sz="1600" dirty="0"/>
              <a:t>Provides </a:t>
            </a:r>
            <a:r>
              <a:rPr lang="en-GB" sz="1600" dirty="0"/>
              <a:t>a realistic representation of the impact of adopting various technologies.</a:t>
            </a:r>
          </a:p>
          <a:p>
            <a:pPr lvl="1">
              <a:lnSpc>
                <a:spcPct val="150000"/>
              </a:lnSpc>
            </a:pPr>
            <a:endParaRPr lang="de-DE" sz="1600" dirty="0"/>
          </a:p>
          <a:p>
            <a:pPr indent="0">
              <a:lnSpc>
                <a:spcPct val="150000"/>
              </a:lnSpc>
              <a:buNone/>
            </a:pPr>
            <a:r>
              <a:rPr lang="de-DE" sz="2000" dirty="0"/>
              <a:t>Weaknesses</a:t>
            </a:r>
          </a:p>
          <a:p>
            <a:pPr lvl="1">
              <a:lnSpc>
                <a:spcPct val="150000"/>
              </a:lnSpc>
            </a:pPr>
            <a:r>
              <a:rPr lang="en-GB" sz="1600" dirty="0"/>
              <a:t>Reliance on sectoral boundaries leads to lack of dynamics (and feedback loops).</a:t>
            </a:r>
          </a:p>
          <a:p>
            <a:pPr lvl="1">
              <a:lnSpc>
                <a:spcPct val="150000"/>
              </a:lnSpc>
            </a:pPr>
            <a:r>
              <a:rPr lang="en-GB" sz="1600" dirty="0"/>
              <a:t>Limited coverage of social, economic and environmental indicators.</a:t>
            </a:r>
          </a:p>
          <a:p>
            <a:pPr lvl="1">
              <a:lnSpc>
                <a:spcPct val="150000"/>
              </a:lnSpc>
            </a:pPr>
            <a:r>
              <a:rPr lang="en-GB" sz="1600" dirty="0"/>
              <a:t>Focus on short-term impacts, given that longer term impacts are reflected in general equilibrium effects.</a:t>
            </a:r>
          </a:p>
          <a:p>
            <a:pPr lvl="1">
              <a:lnSpc>
                <a:spcPct val="150000"/>
              </a:lnSpc>
            </a:pPr>
            <a:endParaRPr lang="en-US" sz="1600" dirty="0"/>
          </a:p>
        </p:txBody>
      </p:sp>
      <p:sp>
        <p:nvSpPr>
          <p:cNvPr id="7" name="Date Placeholder 3">
            <a:extLst>
              <a:ext uri="{FF2B5EF4-FFF2-40B4-BE49-F238E27FC236}">
                <a16:creationId xmlns:a16="http://schemas.microsoft.com/office/drawing/2014/main" id="{AAF4E388-2B6F-D849-BDC0-D62B66F7BAA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26FDD0AF-17E7-5346-967B-0068C3BA0DE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100</a:t>
            </a:fld>
            <a:endParaRPr lang="en-US" sz="1100" noProof="0" dirty="0"/>
          </a:p>
        </p:txBody>
      </p:sp>
    </p:spTree>
    <p:extLst>
      <p:ext uri="{BB962C8B-B14F-4D97-AF65-F5344CB8AC3E}">
        <p14:creationId xmlns:p14="http://schemas.microsoft.com/office/powerpoint/2010/main" val="330355136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0F0B6FE-F358-40E7-94F2-2F51A835F72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868546" y="1714626"/>
            <a:ext cx="5514405" cy="40112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p:txBody>
          <a:bodyPr/>
          <a:lstStyle/>
          <a:p>
            <a:r>
              <a:rPr lang="de-DE" sz="2400" dirty="0"/>
              <a:t>EXAMPLE</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407989" y="2060575"/>
            <a:ext cx="4760778" cy="4176713"/>
          </a:xfrm>
        </p:spPr>
        <p:txBody>
          <a:bodyPr/>
          <a:lstStyle/>
          <a:p>
            <a:pPr marL="342900" indent="-342900"/>
            <a:r>
              <a:rPr lang="en-US" sz="1800" dirty="0"/>
              <a:t>PRIMES is a partial equilibrium model of the energy market (E3MLab/ICCS, 2014). </a:t>
            </a:r>
          </a:p>
          <a:p>
            <a:pPr marL="342900" indent="-342900"/>
            <a:endParaRPr lang="en-US" sz="1800" dirty="0"/>
          </a:p>
          <a:p>
            <a:pPr marL="342900" indent="-342900"/>
            <a:r>
              <a:rPr lang="en-US" sz="1800" dirty="0"/>
              <a:t>It finds a price at which consumer and producer surplus are maximized, and at which supply equals demand. </a:t>
            </a:r>
          </a:p>
          <a:p>
            <a:pPr marL="342900" indent="-342900"/>
            <a:endParaRPr lang="en-US" sz="1800" dirty="0"/>
          </a:p>
          <a:p>
            <a:pPr marL="342900" indent="-342900"/>
            <a:r>
              <a:rPr lang="en-US" sz="1800" dirty="0"/>
              <a:t>Policy instruments examined include: emission and/or renewables targets, price-based policies, regulations, infrastructure policies and Emissions Trading Schemes.</a:t>
            </a:r>
          </a:p>
        </p:txBody>
      </p:sp>
      <p:sp>
        <p:nvSpPr>
          <p:cNvPr id="7" name="TextBox 6">
            <a:extLst>
              <a:ext uri="{FF2B5EF4-FFF2-40B4-BE49-F238E27FC236}">
                <a16:creationId xmlns:a16="http://schemas.microsoft.com/office/drawing/2014/main" id="{F4E5F927-0CB8-4AAB-A8FB-C12268710C47}"/>
              </a:ext>
            </a:extLst>
          </p:cNvPr>
          <p:cNvSpPr txBox="1"/>
          <p:nvPr/>
        </p:nvSpPr>
        <p:spPr>
          <a:xfrm>
            <a:off x="8649587" y="5764104"/>
            <a:ext cx="2733441" cy="276999"/>
          </a:xfrm>
          <a:prstGeom prst="rect">
            <a:avLst/>
          </a:prstGeom>
          <a:noFill/>
        </p:spPr>
        <p:txBody>
          <a:bodyPr wrap="none" rtlCol="0">
            <a:spAutoFit/>
          </a:bodyPr>
          <a:lstStyle/>
          <a:p>
            <a:r>
              <a:rPr lang="en-US" sz="1200" dirty="0"/>
              <a:t>Source: European Commission, 2020</a:t>
            </a:r>
          </a:p>
        </p:txBody>
      </p:sp>
      <p:sp>
        <p:nvSpPr>
          <p:cNvPr id="9" name="Date Placeholder 3">
            <a:extLst>
              <a:ext uri="{FF2B5EF4-FFF2-40B4-BE49-F238E27FC236}">
                <a16:creationId xmlns:a16="http://schemas.microsoft.com/office/drawing/2014/main" id="{37D3B31C-64F2-5B49-9AB8-972436F7A0E9}"/>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0" name="Slide Number Placeholder 4">
            <a:extLst>
              <a:ext uri="{FF2B5EF4-FFF2-40B4-BE49-F238E27FC236}">
                <a16:creationId xmlns:a16="http://schemas.microsoft.com/office/drawing/2014/main" id="{44542B5E-D58F-9A47-ABF8-829B9CFBCC77}"/>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101</a:t>
            </a:fld>
            <a:endParaRPr lang="en-US" sz="1100" noProof="0" dirty="0"/>
          </a:p>
        </p:txBody>
      </p:sp>
    </p:spTree>
    <p:extLst>
      <p:ext uri="{BB962C8B-B14F-4D97-AF65-F5344CB8AC3E}">
        <p14:creationId xmlns:p14="http://schemas.microsoft.com/office/powerpoint/2010/main" val="176716316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259542-234F-284C-88A4-5139AAEB3936}"/>
              </a:ext>
            </a:extLst>
          </p:cNvPr>
          <p:cNvSpPr/>
          <p:nvPr/>
        </p:nvSpPr>
        <p:spPr>
          <a:xfrm>
            <a:off x="407987" y="3072552"/>
            <a:ext cx="1978162"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a16="http://schemas.microsoft.com/office/drawing/2014/main" id="{73EB0B01-9709-104F-AEBF-66728B486F44}"/>
              </a:ext>
            </a:extLst>
          </p:cNvPr>
          <p:cNvSpPr/>
          <p:nvPr/>
        </p:nvSpPr>
        <p:spPr>
          <a:xfrm>
            <a:off x="407987" y="4612147"/>
            <a:ext cx="3641499"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a16="http://schemas.microsoft.com/office/drawing/2014/main" id="{3006D4D4-BB27-1748-95BC-F9ECED540BA1}"/>
              </a:ext>
            </a:extLst>
          </p:cNvPr>
          <p:cNvSpPr/>
          <p:nvPr/>
        </p:nvSpPr>
        <p:spPr>
          <a:xfrm>
            <a:off x="407987" y="1880793"/>
            <a:ext cx="1856242"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8C6B9C44-1C73-6C4C-987F-C18E91E0034D}"/>
              </a:ext>
            </a:extLst>
          </p:cNvPr>
          <p:cNvSpPr/>
          <p:nvPr/>
        </p:nvSpPr>
        <p:spPr>
          <a:xfrm>
            <a:off x="-4754" y="1869271"/>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p:txBody>
          <a:bodyPr/>
          <a:lstStyle/>
          <a:p>
            <a:r>
              <a:rPr lang="en-GB" sz="2400" dirty="0"/>
              <a:t>COMPUTABLE GENERAL EQUILIBRIUM (CGE)</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91379" y="1767876"/>
            <a:ext cx="10629468" cy="4176713"/>
          </a:xfrm>
        </p:spPr>
        <p:txBody>
          <a:bodyPr/>
          <a:lstStyle/>
          <a:p>
            <a:pPr indent="0">
              <a:lnSpc>
                <a:spcPct val="150000"/>
              </a:lnSpc>
              <a:buNone/>
            </a:pPr>
            <a:r>
              <a:rPr lang="de-DE" sz="2000" dirty="0"/>
              <a:t>Data source(s)</a:t>
            </a:r>
          </a:p>
          <a:p>
            <a:pPr lvl="1">
              <a:lnSpc>
                <a:spcPct val="150000"/>
              </a:lnSpc>
            </a:pPr>
            <a:r>
              <a:rPr lang="en-GB" sz="1600" dirty="0"/>
              <a:t>Input-output table and/or Social Accounting Matrix.</a:t>
            </a:r>
          </a:p>
          <a:p>
            <a:pPr lvl="1">
              <a:lnSpc>
                <a:spcPct val="150000"/>
              </a:lnSpc>
            </a:pPr>
            <a:endParaRPr lang="en-GB" sz="1600" dirty="0"/>
          </a:p>
          <a:p>
            <a:pPr indent="0">
              <a:lnSpc>
                <a:spcPct val="150000"/>
              </a:lnSpc>
              <a:buNone/>
            </a:pPr>
            <a:r>
              <a:rPr lang="en-GB" sz="2000" dirty="0"/>
              <a:t>Data Availability</a:t>
            </a:r>
          </a:p>
          <a:p>
            <a:pPr lvl="1">
              <a:lnSpc>
                <a:spcPct val="150000"/>
              </a:lnSpc>
            </a:pPr>
            <a:r>
              <a:rPr lang="en-GB" sz="1600" dirty="0"/>
              <a:t>Use data from SAMs and/or input-output tables, so data is often dated. </a:t>
            </a:r>
          </a:p>
          <a:p>
            <a:pPr lvl="1">
              <a:lnSpc>
                <a:spcPct val="150000"/>
              </a:lnSpc>
            </a:pPr>
            <a:r>
              <a:rPr lang="en-GB" sz="1600" dirty="0"/>
              <a:t>Additional data disaggregation may be required.</a:t>
            </a:r>
          </a:p>
          <a:p>
            <a:pPr lvl="1">
              <a:lnSpc>
                <a:spcPct val="150000"/>
              </a:lnSpc>
            </a:pPr>
            <a:endParaRPr lang="en-GB" sz="1600" dirty="0"/>
          </a:p>
          <a:p>
            <a:pPr indent="0">
              <a:lnSpc>
                <a:spcPct val="150000"/>
              </a:lnSpc>
              <a:buNone/>
            </a:pPr>
            <a:r>
              <a:rPr lang="en-GB" sz="2000" dirty="0"/>
              <a:t>Accessibility and Typical Users</a:t>
            </a:r>
          </a:p>
          <a:p>
            <a:pPr lvl="1">
              <a:lnSpc>
                <a:spcPct val="150000"/>
              </a:lnSpc>
            </a:pPr>
            <a:r>
              <a:rPr lang="en-GB" sz="1600" dirty="0"/>
              <a:t>Highly specialised.</a:t>
            </a:r>
          </a:p>
          <a:p>
            <a:pPr lvl="1">
              <a:lnSpc>
                <a:spcPct val="150000"/>
              </a:lnSpc>
            </a:pPr>
            <a:r>
              <a:rPr lang="en-GB" sz="1600" dirty="0"/>
              <a:t>Generally very limited number of operational CGEs in a country. </a:t>
            </a:r>
          </a:p>
          <a:p>
            <a:pPr lvl="1">
              <a:lnSpc>
                <a:spcPct val="150000"/>
              </a:lnSpc>
            </a:pPr>
            <a:r>
              <a:rPr lang="en-GB" sz="1600" dirty="0"/>
              <a:t>Developed and maintained by Ministry of Finance, Central Bank, academia, Multilateral Development Banks.</a:t>
            </a:r>
          </a:p>
        </p:txBody>
      </p:sp>
      <p:sp>
        <p:nvSpPr>
          <p:cNvPr id="7" name="Date Placeholder 3">
            <a:extLst>
              <a:ext uri="{FF2B5EF4-FFF2-40B4-BE49-F238E27FC236}">
                <a16:creationId xmlns:a16="http://schemas.microsoft.com/office/drawing/2014/main" id="{509E09A0-0569-FC44-A092-D7324C908DF0}"/>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1" name="Rectangle 10">
            <a:extLst>
              <a:ext uri="{FF2B5EF4-FFF2-40B4-BE49-F238E27FC236}">
                <a16:creationId xmlns:a16="http://schemas.microsoft.com/office/drawing/2014/main" id="{67ED225A-1D94-3A46-BD15-14A744A62F11}"/>
              </a:ext>
            </a:extLst>
          </p:cNvPr>
          <p:cNvSpPr/>
          <p:nvPr/>
        </p:nvSpPr>
        <p:spPr>
          <a:xfrm>
            <a:off x="-4754" y="3061030"/>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5427BFE4-0F51-3F46-B6AD-A8698F909932}"/>
              </a:ext>
            </a:extLst>
          </p:cNvPr>
          <p:cNvSpPr/>
          <p:nvPr/>
        </p:nvSpPr>
        <p:spPr>
          <a:xfrm>
            <a:off x="-4754" y="4600625"/>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Slide Number Placeholder 4">
            <a:extLst>
              <a:ext uri="{FF2B5EF4-FFF2-40B4-BE49-F238E27FC236}">
                <a16:creationId xmlns:a16="http://schemas.microsoft.com/office/drawing/2014/main" id="{782B38B9-FC96-6A4D-94E8-311DC9A75D6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102</a:t>
            </a:fld>
            <a:endParaRPr lang="en-US" sz="1100" noProof="0" dirty="0"/>
          </a:p>
        </p:txBody>
      </p:sp>
    </p:spTree>
    <p:extLst>
      <p:ext uri="{BB962C8B-B14F-4D97-AF65-F5344CB8AC3E}">
        <p14:creationId xmlns:p14="http://schemas.microsoft.com/office/powerpoint/2010/main" val="321460747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082C03-DC8A-EC4C-B68F-4DE679242599}"/>
              </a:ext>
            </a:extLst>
          </p:cNvPr>
          <p:cNvSpPr/>
          <p:nvPr/>
        </p:nvSpPr>
        <p:spPr>
          <a:xfrm>
            <a:off x="407987" y="4092100"/>
            <a:ext cx="6115905"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FB6FAE02-7EAC-1048-9B12-999846080A52}"/>
              </a:ext>
            </a:extLst>
          </p:cNvPr>
          <p:cNvSpPr/>
          <p:nvPr/>
        </p:nvSpPr>
        <p:spPr>
          <a:xfrm>
            <a:off x="-4753" y="4080578"/>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B6D32F42-A5B9-2148-8DC6-DFEF639C2B61}"/>
              </a:ext>
            </a:extLst>
          </p:cNvPr>
          <p:cNvSpPr/>
          <p:nvPr/>
        </p:nvSpPr>
        <p:spPr>
          <a:xfrm>
            <a:off x="407987" y="2178122"/>
            <a:ext cx="2370381"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97891CA4-E457-614C-B8C3-1957CC236074}"/>
              </a:ext>
            </a:extLst>
          </p:cNvPr>
          <p:cNvSpPr/>
          <p:nvPr/>
        </p:nvSpPr>
        <p:spPr>
          <a:xfrm>
            <a:off x="-4753" y="2166600"/>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p:txBody>
          <a:bodyPr/>
          <a:lstStyle/>
          <a:p>
            <a:r>
              <a:rPr lang="en-GB" sz="2400" dirty="0"/>
              <a:t>COMPUTABLE GENERAL EQUILIBRIUM (CGE)</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495911" y="2060575"/>
            <a:ext cx="8459787" cy="4176713"/>
          </a:xfrm>
        </p:spPr>
        <p:txBody>
          <a:bodyPr/>
          <a:lstStyle/>
          <a:p>
            <a:pPr indent="0">
              <a:lnSpc>
                <a:spcPct val="150000"/>
              </a:lnSpc>
              <a:buNone/>
            </a:pPr>
            <a:r>
              <a:rPr lang="en-US" sz="2000" dirty="0"/>
              <a:t>Resources required</a:t>
            </a:r>
          </a:p>
          <a:p>
            <a:pPr lvl="1">
              <a:lnSpc>
                <a:spcPct val="150000"/>
              </a:lnSpc>
            </a:pPr>
            <a:r>
              <a:rPr lang="en-GB" sz="1600" dirty="0"/>
              <a:t>Building and calibrating a new CGE takes about 12 months.</a:t>
            </a:r>
          </a:p>
          <a:p>
            <a:pPr lvl="1">
              <a:lnSpc>
                <a:spcPct val="150000"/>
              </a:lnSpc>
            </a:pPr>
            <a:r>
              <a:rPr lang="en-GB" sz="1600" dirty="0"/>
              <a:t>Using an existing model is likely to require some changes. An experienced user  would need, on average, three to four months.</a:t>
            </a:r>
          </a:p>
          <a:p>
            <a:pPr lvl="1">
              <a:lnSpc>
                <a:spcPct val="150000"/>
              </a:lnSpc>
            </a:pPr>
            <a:endParaRPr lang="en-GB" sz="1600" dirty="0"/>
          </a:p>
          <a:p>
            <a:pPr indent="0">
              <a:lnSpc>
                <a:spcPct val="150000"/>
              </a:lnSpc>
              <a:buNone/>
            </a:pPr>
            <a:r>
              <a:rPr lang="en-GB" sz="2000" dirty="0"/>
              <a:t>Potential for integration with other methods and tools</a:t>
            </a:r>
          </a:p>
          <a:p>
            <a:pPr lvl="1">
              <a:lnSpc>
                <a:spcPct val="150000"/>
              </a:lnSpc>
            </a:pPr>
            <a:r>
              <a:rPr lang="en-GB" sz="1600" dirty="0"/>
              <a:t>Uses a SAM as input. </a:t>
            </a:r>
          </a:p>
          <a:p>
            <a:pPr lvl="1">
              <a:lnSpc>
                <a:spcPct val="150000"/>
              </a:lnSpc>
            </a:pPr>
            <a:r>
              <a:rPr lang="en-GB" sz="1600" dirty="0"/>
              <a:t>Can be coupled with sectoral models, such as energy, for the addition of a       bottom-up analysis, such as on technology.</a:t>
            </a:r>
            <a:endParaRPr lang="en-US" sz="1600" dirty="0"/>
          </a:p>
        </p:txBody>
      </p:sp>
      <p:sp>
        <p:nvSpPr>
          <p:cNvPr id="13" name="Date Placeholder 3">
            <a:extLst>
              <a:ext uri="{FF2B5EF4-FFF2-40B4-BE49-F238E27FC236}">
                <a16:creationId xmlns:a16="http://schemas.microsoft.com/office/drawing/2014/main" id="{51E47448-9173-7F44-8F6D-CEC02F2DADA0}"/>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4" name="Slide Number Placeholder 4">
            <a:extLst>
              <a:ext uri="{FF2B5EF4-FFF2-40B4-BE49-F238E27FC236}">
                <a16:creationId xmlns:a16="http://schemas.microsoft.com/office/drawing/2014/main" id="{99129322-B95F-0E47-8DEB-DDB6446928E2}"/>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103</a:t>
            </a:fld>
            <a:endParaRPr lang="en-US" sz="1100" noProof="0" dirty="0"/>
          </a:p>
        </p:txBody>
      </p:sp>
    </p:spTree>
    <p:extLst>
      <p:ext uri="{BB962C8B-B14F-4D97-AF65-F5344CB8AC3E}">
        <p14:creationId xmlns:p14="http://schemas.microsoft.com/office/powerpoint/2010/main" val="348767511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69E8C6-FEBB-3546-ADA7-C221987C34EE}"/>
              </a:ext>
            </a:extLst>
          </p:cNvPr>
          <p:cNvSpPr/>
          <p:nvPr/>
        </p:nvSpPr>
        <p:spPr>
          <a:xfrm>
            <a:off x="412740" y="3918998"/>
            <a:ext cx="1618283"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ADF82243-A303-8B4A-8B30-76D51AB6492F}"/>
              </a:ext>
            </a:extLst>
          </p:cNvPr>
          <p:cNvSpPr/>
          <p:nvPr/>
        </p:nvSpPr>
        <p:spPr>
          <a:xfrm>
            <a:off x="0" y="3907476"/>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606909A8-A145-6C41-AD1A-9ADF39E3F105}"/>
              </a:ext>
            </a:extLst>
          </p:cNvPr>
          <p:cNvSpPr/>
          <p:nvPr/>
        </p:nvSpPr>
        <p:spPr>
          <a:xfrm>
            <a:off x="407988" y="2002277"/>
            <a:ext cx="1280136"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A06C1BBB-B997-EF4C-845A-47DD79ADA3DA}"/>
              </a:ext>
            </a:extLst>
          </p:cNvPr>
          <p:cNvSpPr/>
          <p:nvPr/>
        </p:nvSpPr>
        <p:spPr>
          <a:xfrm>
            <a:off x="-4753" y="1990755"/>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8" y="1063499"/>
            <a:ext cx="11412537" cy="431193"/>
          </a:xfrm>
        </p:spPr>
        <p:txBody>
          <a:bodyPr/>
          <a:lstStyle/>
          <a:p>
            <a:r>
              <a:rPr lang="en-GB" sz="2400" dirty="0"/>
              <a:t>COMPUTABLE GENERAL EQUILIBRIUM (CGE)</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495912" y="1884729"/>
            <a:ext cx="8459787" cy="4176713"/>
          </a:xfrm>
        </p:spPr>
        <p:txBody>
          <a:bodyPr/>
          <a:lstStyle/>
          <a:p>
            <a:pPr indent="0">
              <a:lnSpc>
                <a:spcPct val="150000"/>
              </a:lnSpc>
              <a:buNone/>
            </a:pPr>
            <a:r>
              <a:rPr lang="de-DE" sz="2000" dirty="0"/>
              <a:t>Strengths</a:t>
            </a:r>
          </a:p>
          <a:p>
            <a:pPr lvl="1">
              <a:lnSpc>
                <a:spcPct val="150000"/>
              </a:lnSpc>
            </a:pPr>
            <a:r>
              <a:rPr lang="en-GB" sz="1600" dirty="0"/>
              <a:t>Widely used to analyse aggregate welfare and distributional impacts of policies.</a:t>
            </a:r>
            <a:endParaRPr lang="de-DE" sz="1600" dirty="0"/>
          </a:p>
          <a:p>
            <a:pPr lvl="1">
              <a:lnSpc>
                <a:spcPct val="150000"/>
              </a:lnSpc>
            </a:pPr>
            <a:r>
              <a:rPr lang="en-GB" sz="1600" dirty="0"/>
              <a:t>Estimates first-, second- and third-order effects.</a:t>
            </a:r>
            <a:endParaRPr lang="de-DE" sz="1600" dirty="0"/>
          </a:p>
          <a:p>
            <a:pPr lvl="1">
              <a:lnSpc>
                <a:spcPct val="150000"/>
              </a:lnSpc>
            </a:pPr>
            <a:r>
              <a:rPr lang="en-GB" sz="1600" dirty="0"/>
              <a:t>Allows for indicators on a full set of impacts across an economy.</a:t>
            </a:r>
          </a:p>
          <a:p>
            <a:pPr lvl="1">
              <a:lnSpc>
                <a:spcPct val="150000"/>
              </a:lnSpc>
            </a:pPr>
            <a:endParaRPr lang="de-DE" sz="1600" dirty="0"/>
          </a:p>
          <a:p>
            <a:pPr indent="0">
              <a:lnSpc>
                <a:spcPct val="150000"/>
              </a:lnSpc>
              <a:buNone/>
            </a:pPr>
            <a:r>
              <a:rPr lang="de-DE" sz="2000" dirty="0"/>
              <a:t>Weaknesses</a:t>
            </a:r>
          </a:p>
          <a:p>
            <a:pPr lvl="1">
              <a:lnSpc>
                <a:spcPct val="150000"/>
              </a:lnSpc>
            </a:pPr>
            <a:r>
              <a:rPr lang="en-GB" sz="1600" dirty="0"/>
              <a:t>Assumption that optimisation is possible.</a:t>
            </a:r>
          </a:p>
          <a:p>
            <a:pPr lvl="1">
              <a:lnSpc>
                <a:spcPct val="150000"/>
              </a:lnSpc>
            </a:pPr>
            <a:r>
              <a:rPr lang="en-GB" sz="1600" dirty="0"/>
              <a:t>Normally works under the assumption of full employment.</a:t>
            </a:r>
          </a:p>
          <a:p>
            <a:pPr lvl="1">
              <a:lnSpc>
                <a:spcPct val="150000"/>
              </a:lnSpc>
            </a:pPr>
            <a:r>
              <a:rPr lang="en-GB" sz="1600" dirty="0"/>
              <a:t>Typical versions of the model do not incorporate social and human capital as a key factor of production.</a:t>
            </a:r>
          </a:p>
        </p:txBody>
      </p:sp>
      <p:sp>
        <p:nvSpPr>
          <p:cNvPr id="7" name="Date Placeholder 3">
            <a:extLst>
              <a:ext uri="{FF2B5EF4-FFF2-40B4-BE49-F238E27FC236}">
                <a16:creationId xmlns:a16="http://schemas.microsoft.com/office/drawing/2014/main" id="{E907AF24-606C-2D45-9D42-BB1B4FEBF32E}"/>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4" name="Slide Number Placeholder 4">
            <a:extLst>
              <a:ext uri="{FF2B5EF4-FFF2-40B4-BE49-F238E27FC236}">
                <a16:creationId xmlns:a16="http://schemas.microsoft.com/office/drawing/2014/main" id="{6C4715C7-0C64-074B-A09C-DC14BFB1ABB4}"/>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104</a:t>
            </a:fld>
            <a:endParaRPr lang="en-US" sz="1100" noProof="0" dirty="0"/>
          </a:p>
        </p:txBody>
      </p:sp>
    </p:spTree>
    <p:extLst>
      <p:ext uri="{BB962C8B-B14F-4D97-AF65-F5344CB8AC3E}">
        <p14:creationId xmlns:p14="http://schemas.microsoft.com/office/powerpoint/2010/main" val="305102897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345223" y="1063499"/>
            <a:ext cx="10475302" cy="954488"/>
          </a:xfrm>
        </p:spPr>
        <p:txBody>
          <a:bodyPr/>
          <a:lstStyle/>
          <a:p>
            <a:r>
              <a:rPr lang="en-GB" dirty="0"/>
              <a:t>QUANTITATIVE MODEL: </a:t>
            </a:r>
            <a:r>
              <a:rPr lang="en-GB" dirty="0" err="1"/>
              <a:t>Macroeconometrics</a:t>
            </a:r>
            <a:endParaRPr lang="en-US"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07987" y="2139470"/>
            <a:ext cx="4190388" cy="4176713"/>
          </a:xfrm>
        </p:spPr>
        <p:txBody>
          <a:bodyPr/>
          <a:lstStyle/>
          <a:p>
            <a:pPr marL="342900" indent="-342900"/>
            <a:r>
              <a:rPr lang="en-GB" sz="1800" dirty="0"/>
              <a:t>Uses economic theory and statistical techniques to determine how a change in one variable is correlated with changes in others. </a:t>
            </a:r>
          </a:p>
          <a:p>
            <a:pPr marL="342900" indent="-342900"/>
            <a:endParaRPr lang="en-GB" sz="1800" dirty="0"/>
          </a:p>
          <a:p>
            <a:pPr marL="342900" indent="-342900"/>
            <a:r>
              <a:rPr lang="en-GB" sz="1800" dirty="0"/>
              <a:t>Top-down models used to analyse policy outcomes primarily on economic variables. </a:t>
            </a:r>
          </a:p>
          <a:p>
            <a:pPr marL="342900" indent="-342900"/>
            <a:endParaRPr lang="en-GB" sz="1800" dirty="0"/>
          </a:p>
          <a:p>
            <a:pPr marL="342900" indent="-342900"/>
            <a:r>
              <a:rPr lang="en-GB" sz="1800" dirty="0"/>
              <a:t>Used to assess similar questions to those evaluated by CGE models.</a:t>
            </a:r>
            <a:endParaRPr lang="en-US" sz="1800" dirty="0"/>
          </a:p>
          <a:p>
            <a:pPr marL="342900" indent="-342900"/>
            <a:endParaRPr lang="en-GB" sz="1800" dirty="0"/>
          </a:p>
        </p:txBody>
      </p:sp>
      <p:pic>
        <p:nvPicPr>
          <p:cNvPr id="6" name="Picture 5">
            <a:extLst>
              <a:ext uri="{FF2B5EF4-FFF2-40B4-BE49-F238E27FC236}">
                <a16:creationId xmlns:a16="http://schemas.microsoft.com/office/drawing/2014/main" id="{FBAB3721-7E7A-4418-8B62-FECECCCE7BD7}"/>
              </a:ext>
            </a:extLst>
          </p:cNvPr>
          <p:cNvPicPr/>
          <p:nvPr/>
        </p:nvPicPr>
        <p:blipFill>
          <a:blip r:embed="rId3" cstate="email">
            <a:extLst>
              <a:ext uri="{28A0092B-C50C-407E-A947-70E740481C1C}">
                <a14:useLocalDpi xmlns:a14="http://schemas.microsoft.com/office/drawing/2010/main"/>
              </a:ext>
            </a:extLst>
          </a:blip>
          <a:stretch>
            <a:fillRect/>
          </a:stretch>
        </p:blipFill>
        <p:spPr>
          <a:xfrm>
            <a:off x="5522258" y="1764828"/>
            <a:ext cx="6436659" cy="4472460"/>
          </a:xfrm>
          <a:prstGeom prst="rect">
            <a:avLst/>
          </a:prstGeom>
        </p:spPr>
      </p:pic>
      <p:sp>
        <p:nvSpPr>
          <p:cNvPr id="7" name="TextBox 6"/>
          <p:cNvSpPr txBox="1"/>
          <p:nvPr/>
        </p:nvSpPr>
        <p:spPr>
          <a:xfrm>
            <a:off x="5495882" y="6177684"/>
            <a:ext cx="2948243" cy="276999"/>
          </a:xfrm>
          <a:prstGeom prst="rect">
            <a:avLst/>
          </a:prstGeom>
          <a:noFill/>
        </p:spPr>
        <p:txBody>
          <a:bodyPr wrap="none" rtlCol="0">
            <a:spAutoFit/>
          </a:bodyPr>
          <a:lstStyle/>
          <a:p>
            <a:r>
              <a:rPr lang="en-US" sz="1200" dirty="0"/>
              <a:t>Source: Cambridge Econometrics, 2019.</a:t>
            </a:r>
          </a:p>
        </p:txBody>
      </p:sp>
      <p:sp>
        <p:nvSpPr>
          <p:cNvPr id="9" name="Date Placeholder 3">
            <a:extLst>
              <a:ext uri="{FF2B5EF4-FFF2-40B4-BE49-F238E27FC236}">
                <a16:creationId xmlns:a16="http://schemas.microsoft.com/office/drawing/2014/main" id="{931E81D3-6C11-0F43-B0F0-0C430F3A1AEB}"/>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pic>
        <p:nvPicPr>
          <p:cNvPr id="10" name="Picture 9">
            <a:extLst>
              <a:ext uri="{FF2B5EF4-FFF2-40B4-BE49-F238E27FC236}">
                <a16:creationId xmlns:a16="http://schemas.microsoft.com/office/drawing/2014/main" id="{009F2D70-59B5-CA46-BF7D-6FBB7C8D59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987" y="1063500"/>
            <a:ext cx="666876" cy="669048"/>
          </a:xfrm>
          <a:prstGeom prst="rect">
            <a:avLst/>
          </a:prstGeom>
        </p:spPr>
      </p:pic>
      <p:sp>
        <p:nvSpPr>
          <p:cNvPr id="11" name="Slide Number Placeholder 4">
            <a:extLst>
              <a:ext uri="{FF2B5EF4-FFF2-40B4-BE49-F238E27FC236}">
                <a16:creationId xmlns:a16="http://schemas.microsoft.com/office/drawing/2014/main" id="{655CEEC0-6FA6-AD48-8233-9CCAF25E229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105</a:t>
            </a:fld>
            <a:endParaRPr lang="en-US" sz="1100" noProof="0" dirty="0"/>
          </a:p>
        </p:txBody>
      </p:sp>
    </p:spTree>
    <p:extLst>
      <p:ext uri="{BB962C8B-B14F-4D97-AF65-F5344CB8AC3E}">
        <p14:creationId xmlns:p14="http://schemas.microsoft.com/office/powerpoint/2010/main" val="258709989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568206-7431-F840-B40E-D3DFCA17BA1B}"/>
              </a:ext>
            </a:extLst>
          </p:cNvPr>
          <p:cNvSpPr/>
          <p:nvPr/>
        </p:nvSpPr>
        <p:spPr>
          <a:xfrm>
            <a:off x="412740" y="4595905"/>
            <a:ext cx="3675683"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a16="http://schemas.microsoft.com/office/drawing/2014/main" id="{9650B513-D322-C445-BA41-45B672753005}"/>
              </a:ext>
            </a:extLst>
          </p:cNvPr>
          <p:cNvSpPr/>
          <p:nvPr/>
        </p:nvSpPr>
        <p:spPr>
          <a:xfrm>
            <a:off x="0" y="4584383"/>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5CCBF647-EAFF-7F45-8669-57472D064B31}"/>
              </a:ext>
            </a:extLst>
          </p:cNvPr>
          <p:cNvSpPr/>
          <p:nvPr/>
        </p:nvSpPr>
        <p:spPr>
          <a:xfrm>
            <a:off x="407987" y="3037497"/>
            <a:ext cx="2009898"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a16="http://schemas.microsoft.com/office/drawing/2014/main" id="{2966C79C-D921-1947-BA2D-0F4D8CC4F2D5}"/>
              </a:ext>
            </a:extLst>
          </p:cNvPr>
          <p:cNvSpPr/>
          <p:nvPr/>
        </p:nvSpPr>
        <p:spPr>
          <a:xfrm>
            <a:off x="-4753" y="3025975"/>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a:extLst>
              <a:ext uri="{FF2B5EF4-FFF2-40B4-BE49-F238E27FC236}">
                <a16:creationId xmlns:a16="http://schemas.microsoft.com/office/drawing/2014/main" id="{61F757F8-5302-254E-923F-BD63CBE26C36}"/>
              </a:ext>
            </a:extLst>
          </p:cNvPr>
          <p:cNvSpPr/>
          <p:nvPr/>
        </p:nvSpPr>
        <p:spPr>
          <a:xfrm>
            <a:off x="407987" y="1861602"/>
            <a:ext cx="1842843"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Rectangle 9">
            <a:extLst>
              <a:ext uri="{FF2B5EF4-FFF2-40B4-BE49-F238E27FC236}">
                <a16:creationId xmlns:a16="http://schemas.microsoft.com/office/drawing/2014/main" id="{786AC5FF-4CE6-DC41-BB57-0D3526DB4EB0}"/>
              </a:ext>
            </a:extLst>
          </p:cNvPr>
          <p:cNvSpPr/>
          <p:nvPr/>
        </p:nvSpPr>
        <p:spPr>
          <a:xfrm>
            <a:off x="-4753" y="1850080"/>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p:txBody>
          <a:bodyPr/>
          <a:lstStyle/>
          <a:p>
            <a:r>
              <a:rPr lang="en-GB" sz="2400" dirty="0"/>
              <a:t>MACROECONOMETRICS</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504702" y="1734174"/>
            <a:ext cx="10969258" cy="4176713"/>
          </a:xfrm>
        </p:spPr>
        <p:txBody>
          <a:bodyPr/>
          <a:lstStyle/>
          <a:p>
            <a:pPr indent="0">
              <a:lnSpc>
                <a:spcPct val="150000"/>
              </a:lnSpc>
              <a:buNone/>
            </a:pPr>
            <a:r>
              <a:rPr lang="de-DE" sz="2000" dirty="0"/>
              <a:t>Data source(s)</a:t>
            </a:r>
          </a:p>
          <a:p>
            <a:pPr lvl="1">
              <a:lnSpc>
                <a:spcPct val="150000"/>
              </a:lnSpc>
            </a:pPr>
            <a:r>
              <a:rPr lang="en-GB" sz="1600" dirty="0"/>
              <a:t>Historical time series from the System of National Accounts, input-output table and/or Social Accounting Matrix.</a:t>
            </a:r>
          </a:p>
          <a:p>
            <a:pPr lvl="1">
              <a:lnSpc>
                <a:spcPct val="150000"/>
              </a:lnSpc>
            </a:pPr>
            <a:endParaRPr lang="en-GB" sz="1600" dirty="0"/>
          </a:p>
          <a:p>
            <a:pPr indent="0">
              <a:lnSpc>
                <a:spcPct val="150000"/>
              </a:lnSpc>
              <a:buNone/>
            </a:pPr>
            <a:r>
              <a:rPr lang="en-GB" sz="2000" dirty="0"/>
              <a:t>Data Availability</a:t>
            </a:r>
          </a:p>
          <a:p>
            <a:pPr lvl="1">
              <a:lnSpc>
                <a:spcPct val="150000"/>
              </a:lnSpc>
            </a:pPr>
            <a:r>
              <a:rPr lang="en-GB" sz="1600" dirty="0"/>
              <a:t>National data available from various sources. </a:t>
            </a:r>
          </a:p>
          <a:p>
            <a:pPr lvl="1">
              <a:lnSpc>
                <a:spcPct val="150000"/>
              </a:lnSpc>
            </a:pPr>
            <a:r>
              <a:rPr lang="en-GB" sz="1600" dirty="0"/>
              <a:t>SAMs and/or input-output tables can also be used for model relationships.</a:t>
            </a:r>
          </a:p>
          <a:p>
            <a:pPr lvl="1">
              <a:lnSpc>
                <a:spcPct val="150000"/>
              </a:lnSpc>
            </a:pPr>
            <a:endParaRPr lang="en-GB" sz="1600" dirty="0"/>
          </a:p>
          <a:p>
            <a:pPr indent="0">
              <a:lnSpc>
                <a:spcPct val="150000"/>
              </a:lnSpc>
              <a:buNone/>
            </a:pPr>
            <a:r>
              <a:rPr lang="en-GB" sz="2000" dirty="0"/>
              <a:t>Accessibility and Typical Users</a:t>
            </a:r>
          </a:p>
          <a:p>
            <a:pPr lvl="1">
              <a:lnSpc>
                <a:spcPct val="150000"/>
              </a:lnSpc>
            </a:pPr>
            <a:r>
              <a:rPr lang="en-GB" sz="1600" dirty="0"/>
              <a:t>Highly specialised.</a:t>
            </a:r>
          </a:p>
          <a:p>
            <a:pPr lvl="1">
              <a:lnSpc>
                <a:spcPct val="150000"/>
              </a:lnSpc>
            </a:pPr>
            <a:r>
              <a:rPr lang="en-GB" sz="1600" dirty="0"/>
              <a:t>Limited number of operational </a:t>
            </a:r>
            <a:r>
              <a:rPr lang="en-GB" sz="1600" dirty="0" err="1"/>
              <a:t>macroeconometric</a:t>
            </a:r>
            <a:r>
              <a:rPr lang="en-GB" sz="1600" dirty="0"/>
              <a:t> models in a country. </a:t>
            </a:r>
          </a:p>
          <a:p>
            <a:pPr lvl="1">
              <a:lnSpc>
                <a:spcPct val="150000"/>
              </a:lnSpc>
            </a:pPr>
            <a:r>
              <a:rPr lang="en-GB" sz="1600" dirty="0"/>
              <a:t>Often developed by international organisations, universities and the Ministry of Finance. </a:t>
            </a:r>
          </a:p>
        </p:txBody>
      </p:sp>
      <p:sp>
        <p:nvSpPr>
          <p:cNvPr id="8" name="Date Placeholder 3">
            <a:extLst>
              <a:ext uri="{FF2B5EF4-FFF2-40B4-BE49-F238E27FC236}">
                <a16:creationId xmlns:a16="http://schemas.microsoft.com/office/drawing/2014/main" id="{CB8CDB78-9945-D64D-9BE2-4F742229EB0B}"/>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5" name="Slide Number Placeholder 4">
            <a:extLst>
              <a:ext uri="{FF2B5EF4-FFF2-40B4-BE49-F238E27FC236}">
                <a16:creationId xmlns:a16="http://schemas.microsoft.com/office/drawing/2014/main" id="{161FF4A8-4B7E-E442-B248-6B52767C901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106</a:t>
            </a:fld>
            <a:endParaRPr lang="en-US" sz="1100" noProof="0" dirty="0"/>
          </a:p>
        </p:txBody>
      </p:sp>
    </p:spTree>
    <p:extLst>
      <p:ext uri="{BB962C8B-B14F-4D97-AF65-F5344CB8AC3E}">
        <p14:creationId xmlns:p14="http://schemas.microsoft.com/office/powerpoint/2010/main" val="15657874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30C78A-ED4D-874B-83C4-DDB12B0F2780}"/>
              </a:ext>
            </a:extLst>
          </p:cNvPr>
          <p:cNvSpPr/>
          <p:nvPr/>
        </p:nvSpPr>
        <p:spPr>
          <a:xfrm>
            <a:off x="407986" y="3960688"/>
            <a:ext cx="6098321"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88B0FC9D-69FD-3944-B3CF-1397929FCBE7}"/>
              </a:ext>
            </a:extLst>
          </p:cNvPr>
          <p:cNvSpPr/>
          <p:nvPr/>
        </p:nvSpPr>
        <p:spPr>
          <a:xfrm>
            <a:off x="-4753" y="3949166"/>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28C49EF5-47BD-C846-A83D-FF032832CF48}"/>
              </a:ext>
            </a:extLst>
          </p:cNvPr>
          <p:cNvSpPr/>
          <p:nvPr/>
        </p:nvSpPr>
        <p:spPr>
          <a:xfrm>
            <a:off x="407987" y="2037446"/>
            <a:ext cx="2370382"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3665715D-BC12-2D42-8B76-241850BAF87B}"/>
              </a:ext>
            </a:extLst>
          </p:cNvPr>
          <p:cNvSpPr/>
          <p:nvPr/>
        </p:nvSpPr>
        <p:spPr>
          <a:xfrm>
            <a:off x="-4753" y="2025924"/>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a:xfrm>
            <a:off x="407988" y="1063499"/>
            <a:ext cx="11412537" cy="365125"/>
          </a:xfrm>
        </p:spPr>
        <p:txBody>
          <a:bodyPr/>
          <a:lstStyle/>
          <a:p>
            <a:r>
              <a:rPr lang="en-GB" sz="2400" dirty="0"/>
              <a:t>MACROECONOMETRICS</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495910" y="1919898"/>
            <a:ext cx="8459787" cy="4176713"/>
          </a:xfrm>
        </p:spPr>
        <p:txBody>
          <a:bodyPr/>
          <a:lstStyle/>
          <a:p>
            <a:pPr indent="0">
              <a:lnSpc>
                <a:spcPct val="150000"/>
              </a:lnSpc>
              <a:buNone/>
            </a:pPr>
            <a:r>
              <a:rPr lang="en-US" sz="2000" dirty="0"/>
              <a:t>Resources required</a:t>
            </a:r>
          </a:p>
          <a:p>
            <a:pPr lvl="1">
              <a:lnSpc>
                <a:spcPct val="150000"/>
              </a:lnSpc>
            </a:pPr>
            <a:r>
              <a:rPr lang="en-GB" sz="1600" dirty="0"/>
              <a:t>Building a new </a:t>
            </a:r>
            <a:r>
              <a:rPr lang="en-GB" sz="1600" dirty="0" err="1"/>
              <a:t>macroeconometric</a:t>
            </a:r>
            <a:r>
              <a:rPr lang="en-GB" sz="1600" dirty="0"/>
              <a:t> model requires at least four to six months.  </a:t>
            </a:r>
          </a:p>
          <a:p>
            <a:pPr lvl="1">
              <a:lnSpc>
                <a:spcPct val="150000"/>
              </a:lnSpc>
            </a:pPr>
            <a:r>
              <a:rPr lang="en-GB" sz="1600" dirty="0"/>
              <a:t>Using an existing model is likely to require some changes, which an experienced user could complete in one to two months.</a:t>
            </a:r>
          </a:p>
          <a:p>
            <a:pPr lvl="1">
              <a:lnSpc>
                <a:spcPct val="150000"/>
              </a:lnSpc>
            </a:pPr>
            <a:endParaRPr lang="en-GB" sz="1600" dirty="0"/>
          </a:p>
          <a:p>
            <a:pPr indent="0">
              <a:lnSpc>
                <a:spcPct val="150000"/>
              </a:lnSpc>
              <a:buNone/>
            </a:pPr>
            <a:r>
              <a:rPr lang="en-GB" sz="2000" dirty="0"/>
              <a:t>Potential for integration with other methods and tools</a:t>
            </a:r>
          </a:p>
          <a:p>
            <a:pPr lvl="1">
              <a:lnSpc>
                <a:spcPct val="150000"/>
              </a:lnSpc>
            </a:pPr>
            <a:r>
              <a:rPr lang="en-GB" sz="1600" dirty="0"/>
              <a:t>Can be used in combination with a SAM, especially for short-term assessments and for adding detail, such as disaggregation by income classes.</a:t>
            </a:r>
          </a:p>
          <a:p>
            <a:pPr lvl="1">
              <a:lnSpc>
                <a:spcPct val="150000"/>
              </a:lnSpc>
            </a:pPr>
            <a:r>
              <a:rPr lang="en-GB" sz="1600" dirty="0"/>
              <a:t>Can also be coupled with sectoral models, such as energy, for the addition of a bottom-up analysis, such as on technology.</a:t>
            </a:r>
            <a:endParaRPr lang="en-US" sz="1600" dirty="0"/>
          </a:p>
        </p:txBody>
      </p:sp>
      <p:sp>
        <p:nvSpPr>
          <p:cNvPr id="7" name="Date Placeholder 3">
            <a:extLst>
              <a:ext uri="{FF2B5EF4-FFF2-40B4-BE49-F238E27FC236}">
                <a16:creationId xmlns:a16="http://schemas.microsoft.com/office/drawing/2014/main" id="{3FE83F76-61E7-C841-8EBE-92AFB9FFC90A}"/>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56AD2031-5A53-FC46-B41F-A20592A8B0B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107</a:t>
            </a:fld>
            <a:endParaRPr lang="en-US" sz="1100" noProof="0" dirty="0"/>
          </a:p>
        </p:txBody>
      </p:sp>
    </p:spTree>
    <p:extLst>
      <p:ext uri="{BB962C8B-B14F-4D97-AF65-F5344CB8AC3E}">
        <p14:creationId xmlns:p14="http://schemas.microsoft.com/office/powerpoint/2010/main" val="27506862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46418A-4BF9-E249-B1CE-F694360DB1EB}"/>
              </a:ext>
            </a:extLst>
          </p:cNvPr>
          <p:cNvSpPr/>
          <p:nvPr/>
        </p:nvSpPr>
        <p:spPr>
          <a:xfrm>
            <a:off x="407986" y="3987067"/>
            <a:ext cx="1666999"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7" name="Rectangle 6">
            <a:extLst>
              <a:ext uri="{FF2B5EF4-FFF2-40B4-BE49-F238E27FC236}">
                <a16:creationId xmlns:a16="http://schemas.microsoft.com/office/drawing/2014/main" id="{7F14B139-FF53-E143-902A-54DE87C19D10}"/>
              </a:ext>
            </a:extLst>
          </p:cNvPr>
          <p:cNvSpPr/>
          <p:nvPr/>
        </p:nvSpPr>
        <p:spPr>
          <a:xfrm>
            <a:off x="-4753" y="3975545"/>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F870818E-F6F4-2C4C-BFD1-86A512E186A5}"/>
              </a:ext>
            </a:extLst>
          </p:cNvPr>
          <p:cNvSpPr/>
          <p:nvPr/>
        </p:nvSpPr>
        <p:spPr>
          <a:xfrm>
            <a:off x="407987" y="2063822"/>
            <a:ext cx="1306513"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ED0AB192-057E-044B-9ABE-B61F19EE0470}"/>
              </a:ext>
            </a:extLst>
          </p:cNvPr>
          <p:cNvSpPr/>
          <p:nvPr/>
        </p:nvSpPr>
        <p:spPr>
          <a:xfrm>
            <a:off x="-4753" y="2052300"/>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p:txBody>
          <a:bodyPr/>
          <a:lstStyle/>
          <a:p>
            <a:r>
              <a:rPr lang="en-GB" sz="2400" dirty="0"/>
              <a:t>MACROECONOMETRICS</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513497" y="1946275"/>
            <a:ext cx="8459787" cy="4176713"/>
          </a:xfrm>
        </p:spPr>
        <p:txBody>
          <a:bodyPr/>
          <a:lstStyle/>
          <a:p>
            <a:pPr indent="0">
              <a:lnSpc>
                <a:spcPct val="150000"/>
              </a:lnSpc>
              <a:buNone/>
            </a:pPr>
            <a:r>
              <a:rPr lang="de-DE" sz="2000" dirty="0"/>
              <a:t>Strengths</a:t>
            </a:r>
          </a:p>
          <a:p>
            <a:pPr lvl="1">
              <a:lnSpc>
                <a:spcPct val="150000"/>
              </a:lnSpc>
            </a:pPr>
            <a:r>
              <a:rPr lang="en-GB" sz="1600" dirty="0"/>
              <a:t>Measures how an economy has evolved based on actual (historical) data.</a:t>
            </a:r>
            <a:endParaRPr lang="de-DE" sz="1600" dirty="0"/>
          </a:p>
          <a:p>
            <a:pPr lvl="1">
              <a:lnSpc>
                <a:spcPct val="150000"/>
              </a:lnSpc>
            </a:pPr>
            <a:r>
              <a:rPr lang="en-GB" sz="1600" dirty="0"/>
              <a:t>Well-defined links between economic sectors.</a:t>
            </a:r>
            <a:endParaRPr lang="de-DE" sz="1600" dirty="0"/>
          </a:p>
          <a:p>
            <a:pPr lvl="1">
              <a:lnSpc>
                <a:spcPct val="150000"/>
              </a:lnSpc>
            </a:pPr>
            <a:r>
              <a:rPr lang="en-GB" sz="1600" dirty="0"/>
              <a:t>Assessment of impacts of response measures.</a:t>
            </a:r>
          </a:p>
          <a:p>
            <a:pPr lvl="1">
              <a:lnSpc>
                <a:spcPct val="150000"/>
              </a:lnSpc>
            </a:pPr>
            <a:endParaRPr lang="de-DE" sz="1600" dirty="0"/>
          </a:p>
          <a:p>
            <a:pPr indent="0">
              <a:lnSpc>
                <a:spcPct val="150000"/>
              </a:lnSpc>
              <a:buNone/>
            </a:pPr>
            <a:r>
              <a:rPr lang="de-DE" sz="2000" dirty="0"/>
              <a:t>Weaknesses</a:t>
            </a:r>
          </a:p>
          <a:p>
            <a:pPr lvl="1">
              <a:lnSpc>
                <a:spcPct val="150000"/>
              </a:lnSpc>
            </a:pPr>
            <a:r>
              <a:rPr lang="en-GB" sz="1600" dirty="0"/>
              <a:t>Top-down modelling with heavy reliance on historical data.</a:t>
            </a:r>
          </a:p>
          <a:p>
            <a:pPr lvl="1">
              <a:lnSpc>
                <a:spcPct val="150000"/>
              </a:lnSpc>
            </a:pPr>
            <a:r>
              <a:rPr lang="en-US" sz="1600" dirty="0"/>
              <a:t>Assumes that future behavior will be similar to past </a:t>
            </a:r>
            <a:r>
              <a:rPr lang="en-US" sz="1600" dirty="0" err="1"/>
              <a:t>behaviour</a:t>
            </a:r>
            <a:r>
              <a:rPr lang="en-US" sz="1600" dirty="0"/>
              <a:t>.</a:t>
            </a:r>
          </a:p>
          <a:p>
            <a:pPr lvl="1">
              <a:lnSpc>
                <a:spcPct val="150000"/>
              </a:lnSpc>
            </a:pPr>
            <a:r>
              <a:rPr lang="en-GB" sz="1600" dirty="0"/>
              <a:t>Quality of outputs related to quality of data.</a:t>
            </a:r>
          </a:p>
          <a:p>
            <a:pPr lvl="1">
              <a:lnSpc>
                <a:spcPct val="150000"/>
              </a:lnSpc>
            </a:pPr>
            <a:r>
              <a:rPr lang="en-GB" sz="1600" dirty="0"/>
              <a:t>Typical </a:t>
            </a:r>
            <a:r>
              <a:rPr lang="en-GB" sz="1600" dirty="0" err="1"/>
              <a:t>macroeconometric</a:t>
            </a:r>
            <a:r>
              <a:rPr lang="en-GB" sz="1600" dirty="0"/>
              <a:t> models do not link well to microeconomic theories.</a:t>
            </a:r>
            <a:endParaRPr lang="en-US" sz="1600" dirty="0"/>
          </a:p>
        </p:txBody>
      </p:sp>
      <p:sp>
        <p:nvSpPr>
          <p:cNvPr id="11" name="Date Placeholder 3">
            <a:extLst>
              <a:ext uri="{FF2B5EF4-FFF2-40B4-BE49-F238E27FC236}">
                <a16:creationId xmlns:a16="http://schemas.microsoft.com/office/drawing/2014/main" id="{0659D0FE-6B31-3942-AC80-C4665B2380C0}"/>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00563208-A754-D849-B88A-511B13197208}"/>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108</a:t>
            </a:fld>
            <a:endParaRPr lang="en-US" sz="1100" noProof="0" dirty="0"/>
          </a:p>
        </p:txBody>
      </p:sp>
    </p:spTree>
    <p:extLst>
      <p:ext uri="{BB962C8B-B14F-4D97-AF65-F5344CB8AC3E}">
        <p14:creationId xmlns:p14="http://schemas.microsoft.com/office/powerpoint/2010/main" val="293284639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A89C28-C13D-DE42-BBBE-BA3DBD79EE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1454" y="974504"/>
            <a:ext cx="6626918" cy="5096901"/>
          </a:xfrm>
          <a:prstGeom prst="rect">
            <a:avLst/>
          </a:prstGeom>
        </p:spPr>
      </p:pic>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p:txBody>
          <a:bodyPr/>
          <a:lstStyle/>
          <a:p>
            <a:r>
              <a:rPr lang="de-DE" sz="2400" dirty="0"/>
              <a:t>EXAMPLE</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407989" y="2060575"/>
            <a:ext cx="5008073" cy="4176713"/>
          </a:xfrm>
        </p:spPr>
        <p:txBody>
          <a:bodyPr/>
          <a:lstStyle/>
          <a:p>
            <a:pPr marL="342900" indent="-342900"/>
            <a:r>
              <a:rPr lang="en-GB" sz="1800" dirty="0"/>
              <a:t>The E3ME is a model of the economy, energy systems and environmental emissions developed by Cambridge Econometrics. </a:t>
            </a:r>
          </a:p>
          <a:p>
            <a:pPr marL="342900" indent="-342900"/>
            <a:endParaRPr lang="en-GB" sz="1800" dirty="0"/>
          </a:p>
          <a:p>
            <a:pPr marL="342900" indent="-342900"/>
            <a:r>
              <a:rPr lang="en-GB" sz="1800" dirty="0"/>
              <a:t>The E3ME consists of 22 estimated sets of equations, each disaggregated by sector and by country.</a:t>
            </a:r>
            <a:r>
              <a:rPr lang="en-US" sz="1800" dirty="0"/>
              <a:t> </a:t>
            </a:r>
          </a:p>
          <a:p>
            <a:pPr marL="342900" indent="-342900"/>
            <a:endParaRPr lang="en-US" sz="1800" dirty="0"/>
          </a:p>
          <a:p>
            <a:pPr marL="342900" indent="-342900"/>
            <a:r>
              <a:rPr lang="en-US" sz="1800" dirty="0"/>
              <a:t>The economic module contains 42 economic sectors, all linked by input-output relationships. </a:t>
            </a:r>
          </a:p>
        </p:txBody>
      </p:sp>
      <p:sp>
        <p:nvSpPr>
          <p:cNvPr id="8" name="TextBox 7">
            <a:extLst>
              <a:ext uri="{FF2B5EF4-FFF2-40B4-BE49-F238E27FC236}">
                <a16:creationId xmlns:a16="http://schemas.microsoft.com/office/drawing/2014/main" id="{CCCF7C91-D1F6-46FE-B6B4-2F6BCDF420E3}"/>
              </a:ext>
            </a:extLst>
          </p:cNvPr>
          <p:cNvSpPr txBox="1"/>
          <p:nvPr/>
        </p:nvSpPr>
        <p:spPr>
          <a:xfrm>
            <a:off x="5760514" y="6082005"/>
            <a:ext cx="3243067" cy="276999"/>
          </a:xfrm>
          <a:prstGeom prst="rect">
            <a:avLst/>
          </a:prstGeom>
          <a:noFill/>
        </p:spPr>
        <p:txBody>
          <a:bodyPr wrap="none" rtlCol="0">
            <a:spAutoFit/>
          </a:bodyPr>
          <a:lstStyle/>
          <a:p>
            <a:r>
              <a:rPr lang="en-US" sz="1200" dirty="0"/>
              <a:t>Source: Cambridge Econometrics, 2020.</a:t>
            </a:r>
          </a:p>
        </p:txBody>
      </p:sp>
      <p:sp>
        <p:nvSpPr>
          <p:cNvPr id="13" name="Date Placeholder 3">
            <a:extLst>
              <a:ext uri="{FF2B5EF4-FFF2-40B4-BE49-F238E27FC236}">
                <a16:creationId xmlns:a16="http://schemas.microsoft.com/office/drawing/2014/main" id="{F2F35B73-0441-284E-A25C-14F305A2E0F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9" name="Slide Number Placeholder 4">
            <a:extLst>
              <a:ext uri="{FF2B5EF4-FFF2-40B4-BE49-F238E27FC236}">
                <a16:creationId xmlns:a16="http://schemas.microsoft.com/office/drawing/2014/main" id="{8FF45378-A631-6143-B96C-53EE256F4347}"/>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109</a:t>
            </a:fld>
            <a:endParaRPr lang="en-US" sz="1100" noProof="0" dirty="0"/>
          </a:p>
        </p:txBody>
      </p:sp>
    </p:spTree>
    <p:extLst>
      <p:ext uri="{BB962C8B-B14F-4D97-AF65-F5344CB8AC3E}">
        <p14:creationId xmlns:p14="http://schemas.microsoft.com/office/powerpoint/2010/main" val="40932364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E9F9-2978-4C7C-B75C-2E115DD0560B}"/>
              </a:ext>
            </a:extLst>
          </p:cNvPr>
          <p:cNvSpPr>
            <a:spLocks noGrp="1"/>
          </p:cNvSpPr>
          <p:nvPr>
            <p:ph type="title"/>
          </p:nvPr>
        </p:nvSpPr>
        <p:spPr/>
        <p:txBody>
          <a:bodyPr/>
          <a:lstStyle/>
          <a:p>
            <a:r>
              <a:rPr lang="en-US" sz="2400" dirty="0"/>
              <a:t>POLL</a:t>
            </a:r>
            <a:endParaRPr lang="en-GB" sz="2400" dirty="0"/>
          </a:p>
        </p:txBody>
      </p:sp>
      <p:sp>
        <p:nvSpPr>
          <p:cNvPr id="3" name="Content Placeholder 2">
            <a:extLst>
              <a:ext uri="{FF2B5EF4-FFF2-40B4-BE49-F238E27FC236}">
                <a16:creationId xmlns:a16="http://schemas.microsoft.com/office/drawing/2014/main" id="{88EDA0AC-CCAA-49FE-9BFC-88E86B44E46F}"/>
              </a:ext>
            </a:extLst>
          </p:cNvPr>
          <p:cNvSpPr>
            <a:spLocks noGrp="1"/>
          </p:cNvSpPr>
          <p:nvPr>
            <p:ph sz="quarter" idx="10"/>
          </p:nvPr>
        </p:nvSpPr>
        <p:spPr>
          <a:xfrm>
            <a:off x="1294645" y="2033416"/>
            <a:ext cx="7577751" cy="4176713"/>
          </a:xfrm>
        </p:spPr>
        <p:txBody>
          <a:bodyPr/>
          <a:lstStyle/>
          <a:p>
            <a:pPr indent="0">
              <a:buNone/>
            </a:pPr>
            <a:r>
              <a:rPr lang="en-US" sz="2000" dirty="0"/>
              <a:t>What stage of the policymaking process can profit the most from the use of </a:t>
            </a:r>
            <a:r>
              <a:rPr lang="en-US" sz="2000" b="1" dirty="0"/>
              <a:t>simulation models</a:t>
            </a:r>
            <a:r>
              <a:rPr lang="en-US" sz="2000" dirty="0"/>
              <a:t>?</a:t>
            </a:r>
          </a:p>
          <a:p>
            <a:pPr indent="0">
              <a:buNone/>
            </a:pPr>
            <a:endParaRPr lang="en-US" sz="2000" b="1" dirty="0"/>
          </a:p>
          <a:p>
            <a:pPr indent="0">
              <a:buNone/>
            </a:pPr>
            <a:endParaRPr lang="en-US" sz="2000" dirty="0"/>
          </a:p>
          <a:p>
            <a:pPr marL="457200" indent="-457200">
              <a:buSzPct val="100000"/>
              <a:buFont typeface="+mj-lt"/>
              <a:buAutoNum type="alphaUcPeriod"/>
            </a:pPr>
            <a:r>
              <a:rPr lang="en-US" sz="2000" dirty="0"/>
              <a:t>Issue identification</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Policy formulation</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Policy assessment</a:t>
            </a:r>
          </a:p>
          <a:p>
            <a:pPr indent="0">
              <a:buNone/>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GB" sz="2000" dirty="0"/>
          </a:p>
        </p:txBody>
      </p:sp>
      <p:pic>
        <p:nvPicPr>
          <p:cNvPr id="9" name="Picture 8">
            <a:extLst>
              <a:ext uri="{FF2B5EF4-FFF2-40B4-BE49-F238E27FC236}">
                <a16:creationId xmlns:a16="http://schemas.microsoft.com/office/drawing/2014/main" id="{3A9C3092-C06D-B348-8D98-7406BDF30D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068" y="2127525"/>
            <a:ext cx="627328" cy="856976"/>
          </a:xfrm>
          <a:prstGeom prst="rect">
            <a:avLst/>
          </a:prstGeom>
        </p:spPr>
      </p:pic>
      <p:sp>
        <p:nvSpPr>
          <p:cNvPr id="10" name="Date Placeholder 3">
            <a:extLst>
              <a:ext uri="{FF2B5EF4-FFF2-40B4-BE49-F238E27FC236}">
                <a16:creationId xmlns:a16="http://schemas.microsoft.com/office/drawing/2014/main" id="{90C650F4-61AB-D348-932E-C9BA1D9FD641}"/>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11" name="Slide Number Placeholder 4">
            <a:extLst>
              <a:ext uri="{FF2B5EF4-FFF2-40B4-BE49-F238E27FC236}">
                <a16:creationId xmlns:a16="http://schemas.microsoft.com/office/drawing/2014/main" id="{A2512DCB-8E2C-F84E-A550-18F9D3EB399E}"/>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a:t>
            </a:fld>
            <a:endParaRPr lang="en-US" sz="1100" noProof="0" dirty="0"/>
          </a:p>
        </p:txBody>
      </p:sp>
    </p:spTree>
    <p:extLst>
      <p:ext uri="{BB962C8B-B14F-4D97-AF65-F5344CB8AC3E}">
        <p14:creationId xmlns:p14="http://schemas.microsoft.com/office/powerpoint/2010/main" val="20636932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10FBD0-D07F-BC43-A7F6-AEABF64B1A5A}"/>
              </a:ext>
            </a:extLst>
          </p:cNvPr>
          <p:cNvSpPr/>
          <p:nvPr/>
        </p:nvSpPr>
        <p:spPr>
          <a:xfrm>
            <a:off x="407987" y="4913049"/>
            <a:ext cx="3636475"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F93F0D0A-565A-DD40-A4FB-16C40AAFC1CD}"/>
              </a:ext>
            </a:extLst>
          </p:cNvPr>
          <p:cNvSpPr/>
          <p:nvPr/>
        </p:nvSpPr>
        <p:spPr>
          <a:xfrm>
            <a:off x="-4753" y="4901527"/>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49687965-54A3-E14B-ADE7-431505A72F2C}"/>
              </a:ext>
            </a:extLst>
          </p:cNvPr>
          <p:cNvSpPr/>
          <p:nvPr/>
        </p:nvSpPr>
        <p:spPr>
          <a:xfrm>
            <a:off x="407987" y="3352257"/>
            <a:ext cx="1948351"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4EFE0009-C2ED-8A48-A735-F1520AADC38C}"/>
              </a:ext>
            </a:extLst>
          </p:cNvPr>
          <p:cNvSpPr/>
          <p:nvPr/>
        </p:nvSpPr>
        <p:spPr>
          <a:xfrm>
            <a:off x="-4753" y="3340735"/>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6D2F48A0-A94A-8947-B959-CC0D13EC574F}"/>
              </a:ext>
            </a:extLst>
          </p:cNvPr>
          <p:cNvSpPr/>
          <p:nvPr/>
        </p:nvSpPr>
        <p:spPr>
          <a:xfrm>
            <a:off x="407987" y="1808847"/>
            <a:ext cx="1816467"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81004128-2F39-9E4D-956A-0553AEF641A2}"/>
              </a:ext>
            </a:extLst>
          </p:cNvPr>
          <p:cNvSpPr/>
          <p:nvPr/>
        </p:nvSpPr>
        <p:spPr>
          <a:xfrm>
            <a:off x="-4753" y="1797325"/>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p:txBody>
          <a:bodyPr/>
          <a:lstStyle/>
          <a:p>
            <a:r>
              <a:rPr lang="en-GB" sz="2400" dirty="0"/>
              <a:t>SYSTEM DYNAMICS</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78326" y="1682507"/>
            <a:ext cx="8459787" cy="4176713"/>
          </a:xfrm>
        </p:spPr>
        <p:txBody>
          <a:bodyPr/>
          <a:lstStyle/>
          <a:p>
            <a:pPr indent="0">
              <a:lnSpc>
                <a:spcPct val="150000"/>
              </a:lnSpc>
              <a:buNone/>
            </a:pPr>
            <a:r>
              <a:rPr lang="de-DE" sz="2000" dirty="0"/>
              <a:t>Data source(s)</a:t>
            </a:r>
          </a:p>
          <a:p>
            <a:pPr lvl="1">
              <a:lnSpc>
                <a:spcPct val="150000"/>
              </a:lnSpc>
            </a:pPr>
            <a:r>
              <a:rPr lang="en-GB" sz="1600" dirty="0"/>
              <a:t>Historical data obtained from national and international databases, or parameters that can be obtained through econometrics or from other models.</a:t>
            </a:r>
          </a:p>
          <a:p>
            <a:pPr lvl="1">
              <a:lnSpc>
                <a:spcPct val="150000"/>
              </a:lnSpc>
            </a:pPr>
            <a:endParaRPr lang="en-GB" sz="1600" dirty="0"/>
          </a:p>
          <a:p>
            <a:pPr indent="0">
              <a:lnSpc>
                <a:spcPct val="150000"/>
              </a:lnSpc>
              <a:buNone/>
            </a:pPr>
            <a:r>
              <a:rPr lang="en-GB" sz="2000" dirty="0"/>
              <a:t>Data Availability</a:t>
            </a:r>
          </a:p>
          <a:p>
            <a:pPr lvl="1">
              <a:lnSpc>
                <a:spcPct val="150000"/>
              </a:lnSpc>
            </a:pPr>
            <a:r>
              <a:rPr lang="en-GB" sz="1600" dirty="0"/>
              <a:t>National level generally available.</a:t>
            </a:r>
          </a:p>
          <a:p>
            <a:pPr lvl="1">
              <a:lnSpc>
                <a:spcPct val="150000"/>
              </a:lnSpc>
            </a:pPr>
            <a:r>
              <a:rPr lang="en-GB" sz="1600" dirty="0"/>
              <a:t>Can also use qualitative information.</a:t>
            </a:r>
          </a:p>
          <a:p>
            <a:pPr lvl="1">
              <a:lnSpc>
                <a:spcPct val="150000"/>
              </a:lnSpc>
            </a:pPr>
            <a:endParaRPr lang="en-GB" sz="1600" dirty="0"/>
          </a:p>
          <a:p>
            <a:pPr indent="0">
              <a:lnSpc>
                <a:spcPct val="150000"/>
              </a:lnSpc>
              <a:buNone/>
            </a:pPr>
            <a:r>
              <a:rPr lang="en-GB" sz="2000" dirty="0"/>
              <a:t>Accessibility and Typical Users</a:t>
            </a:r>
          </a:p>
          <a:p>
            <a:pPr lvl="1">
              <a:lnSpc>
                <a:spcPct val="150000"/>
              </a:lnSpc>
            </a:pPr>
            <a:r>
              <a:rPr lang="en-GB" sz="1600" dirty="0"/>
              <a:t>Developed to analyse a specific problem or policy. </a:t>
            </a:r>
          </a:p>
          <a:p>
            <a:pPr lvl="1">
              <a:lnSpc>
                <a:spcPct val="150000"/>
              </a:lnSpc>
            </a:pPr>
            <a:r>
              <a:rPr lang="en-GB" sz="1600" dirty="0"/>
              <a:t>Generally defined “white boxes”.</a:t>
            </a:r>
          </a:p>
        </p:txBody>
      </p:sp>
      <p:sp>
        <p:nvSpPr>
          <p:cNvPr id="7" name="Date Placeholder 3">
            <a:extLst>
              <a:ext uri="{FF2B5EF4-FFF2-40B4-BE49-F238E27FC236}">
                <a16:creationId xmlns:a16="http://schemas.microsoft.com/office/drawing/2014/main" id="{36FBD434-53A9-1245-918E-54103CB2FF8B}"/>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4" name="Slide Number Placeholder 4">
            <a:extLst>
              <a:ext uri="{FF2B5EF4-FFF2-40B4-BE49-F238E27FC236}">
                <a16:creationId xmlns:a16="http://schemas.microsoft.com/office/drawing/2014/main" id="{7AD43035-85A0-F145-AB9B-7B83AE99EB2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110</a:t>
            </a:fld>
            <a:endParaRPr lang="en-US" sz="1100" noProof="0" dirty="0"/>
          </a:p>
        </p:txBody>
      </p:sp>
    </p:spTree>
    <p:extLst>
      <p:ext uri="{BB962C8B-B14F-4D97-AF65-F5344CB8AC3E}">
        <p14:creationId xmlns:p14="http://schemas.microsoft.com/office/powerpoint/2010/main" val="428765514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E85438-AEA7-5A43-A555-AE59A3428F13}"/>
              </a:ext>
            </a:extLst>
          </p:cNvPr>
          <p:cNvSpPr/>
          <p:nvPr/>
        </p:nvSpPr>
        <p:spPr>
          <a:xfrm>
            <a:off x="407987" y="4195811"/>
            <a:ext cx="6098321"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a16="http://schemas.microsoft.com/office/drawing/2014/main" id="{BEC81E86-56E8-9344-80B3-5B8375C85A37}"/>
              </a:ext>
            </a:extLst>
          </p:cNvPr>
          <p:cNvSpPr/>
          <p:nvPr/>
        </p:nvSpPr>
        <p:spPr>
          <a:xfrm>
            <a:off x="407987" y="1905564"/>
            <a:ext cx="2387967"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EB6D5BFE-051C-A34A-9104-D7E12A9DCABE}"/>
              </a:ext>
            </a:extLst>
          </p:cNvPr>
          <p:cNvSpPr/>
          <p:nvPr/>
        </p:nvSpPr>
        <p:spPr>
          <a:xfrm>
            <a:off x="-4753" y="1894042"/>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a:xfrm>
            <a:off x="407988" y="1063499"/>
            <a:ext cx="4260727" cy="448778"/>
          </a:xfrm>
        </p:spPr>
        <p:txBody>
          <a:bodyPr/>
          <a:lstStyle/>
          <a:p>
            <a:r>
              <a:rPr lang="en-GB" sz="2400" dirty="0"/>
              <a:t>SYSTEM DYNAMICS</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487119" y="1788014"/>
            <a:ext cx="8459787" cy="4176713"/>
          </a:xfrm>
        </p:spPr>
        <p:txBody>
          <a:bodyPr/>
          <a:lstStyle/>
          <a:p>
            <a:pPr indent="0">
              <a:lnSpc>
                <a:spcPct val="150000"/>
              </a:lnSpc>
              <a:buNone/>
            </a:pPr>
            <a:r>
              <a:rPr lang="en-US" sz="2000" dirty="0"/>
              <a:t>Resources required</a:t>
            </a:r>
          </a:p>
          <a:p>
            <a:pPr lvl="1">
              <a:lnSpc>
                <a:spcPct val="150000"/>
              </a:lnSpc>
            </a:pPr>
            <a:r>
              <a:rPr lang="en-GB" sz="1600" dirty="0"/>
              <a:t>Building and validating a new System Dynamics simulation model takes, on average, between one and six months.</a:t>
            </a:r>
          </a:p>
          <a:p>
            <a:pPr lvl="1">
              <a:lnSpc>
                <a:spcPct val="150000"/>
              </a:lnSpc>
            </a:pPr>
            <a:r>
              <a:rPr lang="en-GB" sz="1600" dirty="0"/>
              <a:t>Depends on the size of the model and the extent to which stakeholders are actively involved in model development.</a:t>
            </a:r>
          </a:p>
          <a:p>
            <a:pPr lvl="1">
              <a:lnSpc>
                <a:spcPct val="150000"/>
              </a:lnSpc>
            </a:pPr>
            <a:endParaRPr lang="en-GB" sz="1600" dirty="0"/>
          </a:p>
          <a:p>
            <a:pPr indent="0">
              <a:lnSpc>
                <a:spcPct val="150000"/>
              </a:lnSpc>
              <a:buNone/>
            </a:pPr>
            <a:r>
              <a:rPr lang="en-GB" sz="2000" dirty="0"/>
              <a:t>Potential for integration with other methods and tools</a:t>
            </a:r>
          </a:p>
          <a:p>
            <a:pPr lvl="1">
              <a:lnSpc>
                <a:spcPct val="150000"/>
              </a:lnSpc>
            </a:pPr>
            <a:r>
              <a:rPr lang="en-GB" sz="1600" dirty="0"/>
              <a:t>It complements other approaches with a more systemic analysis. </a:t>
            </a:r>
          </a:p>
          <a:p>
            <a:pPr lvl="1">
              <a:lnSpc>
                <a:spcPct val="150000"/>
              </a:lnSpc>
            </a:pPr>
            <a:r>
              <a:rPr lang="en-GB" sz="1600" dirty="0"/>
              <a:t>Can be used in combination with I-O, </a:t>
            </a:r>
            <a:r>
              <a:rPr lang="en-GB" sz="1600" dirty="0" err="1"/>
              <a:t>macroeconometric</a:t>
            </a:r>
            <a:r>
              <a:rPr lang="en-GB" sz="1600" dirty="0"/>
              <a:t> and CGE models. </a:t>
            </a:r>
          </a:p>
          <a:p>
            <a:pPr lvl="1">
              <a:lnSpc>
                <a:spcPct val="150000"/>
              </a:lnSpc>
            </a:pPr>
            <a:r>
              <a:rPr lang="en-GB" sz="1600" dirty="0"/>
              <a:t>In a multi-method approach, it is suited for providing strategic directions and identifying the emergence of possible side effects.</a:t>
            </a:r>
            <a:endParaRPr lang="en-US" sz="1600" dirty="0"/>
          </a:p>
        </p:txBody>
      </p:sp>
      <p:sp>
        <p:nvSpPr>
          <p:cNvPr id="7" name="Date Placeholder 3">
            <a:extLst>
              <a:ext uri="{FF2B5EF4-FFF2-40B4-BE49-F238E27FC236}">
                <a16:creationId xmlns:a16="http://schemas.microsoft.com/office/drawing/2014/main" id="{4F7AAFD8-F28D-514F-AF52-191850118611}"/>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1" name="Rectangle 10">
            <a:extLst>
              <a:ext uri="{FF2B5EF4-FFF2-40B4-BE49-F238E27FC236}">
                <a16:creationId xmlns:a16="http://schemas.microsoft.com/office/drawing/2014/main" id="{7A08E5D0-6FC3-644D-B8E0-00838805F8A9}"/>
              </a:ext>
            </a:extLst>
          </p:cNvPr>
          <p:cNvSpPr/>
          <p:nvPr/>
        </p:nvSpPr>
        <p:spPr>
          <a:xfrm>
            <a:off x="-4753" y="4184289"/>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Slide Number Placeholder 4">
            <a:extLst>
              <a:ext uri="{FF2B5EF4-FFF2-40B4-BE49-F238E27FC236}">
                <a16:creationId xmlns:a16="http://schemas.microsoft.com/office/drawing/2014/main" id="{522240FF-7E9F-354F-8A26-57E84D26B89E}"/>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111</a:t>
            </a:fld>
            <a:endParaRPr lang="en-US" sz="1100" noProof="0" dirty="0"/>
          </a:p>
        </p:txBody>
      </p:sp>
    </p:spTree>
    <p:extLst>
      <p:ext uri="{BB962C8B-B14F-4D97-AF65-F5344CB8AC3E}">
        <p14:creationId xmlns:p14="http://schemas.microsoft.com/office/powerpoint/2010/main" val="226738494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6D2053-D053-DF45-B913-49F1113D28AE}"/>
              </a:ext>
            </a:extLst>
          </p:cNvPr>
          <p:cNvSpPr/>
          <p:nvPr/>
        </p:nvSpPr>
        <p:spPr>
          <a:xfrm>
            <a:off x="403285" y="4184376"/>
            <a:ext cx="1650703"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44E3FCAB-DF67-E748-A549-2A5CC0777BBF}"/>
              </a:ext>
            </a:extLst>
          </p:cNvPr>
          <p:cNvSpPr/>
          <p:nvPr/>
        </p:nvSpPr>
        <p:spPr>
          <a:xfrm>
            <a:off x="-9455" y="4172854"/>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AEF8D7AE-004E-1F4E-97E7-096D7320ACBD}"/>
              </a:ext>
            </a:extLst>
          </p:cNvPr>
          <p:cNvSpPr/>
          <p:nvPr/>
        </p:nvSpPr>
        <p:spPr>
          <a:xfrm>
            <a:off x="407988" y="1905564"/>
            <a:ext cx="1270688"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D9C7E6C4-8EDB-C246-A435-B004DC64388B}"/>
              </a:ext>
            </a:extLst>
          </p:cNvPr>
          <p:cNvSpPr/>
          <p:nvPr/>
        </p:nvSpPr>
        <p:spPr>
          <a:xfrm>
            <a:off x="-4753" y="1894042"/>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8" y="1063499"/>
            <a:ext cx="11412537" cy="483947"/>
          </a:xfrm>
        </p:spPr>
        <p:txBody>
          <a:bodyPr/>
          <a:lstStyle/>
          <a:p>
            <a:r>
              <a:rPr lang="en-GB" sz="2400" dirty="0"/>
              <a:t>SYSTEM DYNAMICS</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517172" y="1788014"/>
            <a:ext cx="10186743" cy="4176713"/>
          </a:xfrm>
        </p:spPr>
        <p:txBody>
          <a:bodyPr/>
          <a:lstStyle/>
          <a:p>
            <a:pPr indent="0">
              <a:lnSpc>
                <a:spcPct val="150000"/>
              </a:lnSpc>
              <a:buNone/>
            </a:pPr>
            <a:r>
              <a:rPr lang="de-DE" sz="2000" dirty="0"/>
              <a:t>Strengths</a:t>
            </a:r>
          </a:p>
          <a:p>
            <a:pPr lvl="1">
              <a:lnSpc>
                <a:spcPct val="150000"/>
              </a:lnSpc>
            </a:pPr>
            <a:r>
              <a:rPr lang="en-GB" sz="1600" dirty="0"/>
              <a:t>Flexible methodology that allows the integration of social, economic and environmental indicators.</a:t>
            </a:r>
            <a:endParaRPr lang="de-DE" sz="1600" dirty="0"/>
          </a:p>
          <a:p>
            <a:pPr lvl="1">
              <a:lnSpc>
                <a:spcPct val="150000"/>
              </a:lnSpc>
            </a:pPr>
            <a:r>
              <a:rPr lang="de-DE" sz="1600" dirty="0"/>
              <a:t>High customisation potential.</a:t>
            </a:r>
          </a:p>
          <a:p>
            <a:pPr lvl="1">
              <a:lnSpc>
                <a:spcPct val="150000"/>
              </a:lnSpc>
            </a:pPr>
            <a:r>
              <a:rPr lang="de-DE" sz="1600" dirty="0"/>
              <a:t>Captures impacts of feedbacks, delays and non-linearities over time.</a:t>
            </a:r>
          </a:p>
          <a:p>
            <a:pPr lvl="1">
              <a:lnSpc>
                <a:spcPct val="150000"/>
              </a:lnSpc>
            </a:pPr>
            <a:r>
              <a:rPr lang="en-GB" sz="1600" dirty="0"/>
              <a:t>Supports policy formulation with “what if” scenarios.</a:t>
            </a:r>
          </a:p>
          <a:p>
            <a:pPr lvl="1">
              <a:lnSpc>
                <a:spcPct val="150000"/>
              </a:lnSpc>
            </a:pPr>
            <a:endParaRPr lang="de-DE" sz="1600" dirty="0"/>
          </a:p>
          <a:p>
            <a:pPr indent="0">
              <a:lnSpc>
                <a:spcPct val="150000"/>
              </a:lnSpc>
              <a:buNone/>
            </a:pPr>
            <a:r>
              <a:rPr lang="de-DE" sz="2000" dirty="0"/>
              <a:t>Weaknesses</a:t>
            </a:r>
          </a:p>
          <a:p>
            <a:pPr lvl="1">
              <a:lnSpc>
                <a:spcPct val="150000"/>
              </a:lnSpc>
            </a:pPr>
            <a:r>
              <a:rPr lang="en-GB" sz="1600" dirty="0"/>
              <a:t>Requires experience and practice to correctly estimate the underlying feedback structure of the system.</a:t>
            </a:r>
          </a:p>
          <a:p>
            <a:pPr lvl="1">
              <a:lnSpc>
                <a:spcPct val="150000"/>
              </a:lnSpc>
            </a:pPr>
            <a:r>
              <a:rPr lang="en-GB" sz="1600" dirty="0"/>
              <a:t>Requires a substantial amount of interdisciplinary knowledge.</a:t>
            </a:r>
          </a:p>
          <a:p>
            <a:pPr lvl="1">
              <a:lnSpc>
                <a:spcPct val="150000"/>
              </a:lnSpc>
            </a:pPr>
            <a:r>
              <a:rPr lang="en-GB" sz="1600" dirty="0"/>
              <a:t>Typical model tends to oversimplify economic behavioural relationships and resources constraints. </a:t>
            </a:r>
          </a:p>
        </p:txBody>
      </p:sp>
      <p:sp>
        <p:nvSpPr>
          <p:cNvPr id="7" name="Date Placeholder 3">
            <a:extLst>
              <a:ext uri="{FF2B5EF4-FFF2-40B4-BE49-F238E27FC236}">
                <a16:creationId xmlns:a16="http://schemas.microsoft.com/office/drawing/2014/main" id="{9FFF143A-82F3-CA45-BB50-4FD0181B20C0}"/>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0E8B81CC-ABCB-F34F-A54F-7CB3BB7F3393}"/>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112</a:t>
            </a:fld>
            <a:endParaRPr lang="en-US" sz="1100" noProof="0" dirty="0"/>
          </a:p>
        </p:txBody>
      </p:sp>
    </p:spTree>
    <p:extLst>
      <p:ext uri="{BB962C8B-B14F-4D97-AF65-F5344CB8AC3E}">
        <p14:creationId xmlns:p14="http://schemas.microsoft.com/office/powerpoint/2010/main" val="345317848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olo 1"/>
          <p:cNvSpPr>
            <a:spLocks noGrp="1"/>
          </p:cNvSpPr>
          <p:nvPr>
            <p:ph type="title"/>
          </p:nvPr>
        </p:nvSpPr>
        <p:spPr>
          <a:xfrm>
            <a:off x="407988" y="1063499"/>
            <a:ext cx="11412537" cy="545493"/>
          </a:xfrm>
        </p:spPr>
        <p:txBody>
          <a:bodyPr>
            <a:normAutofit/>
          </a:bodyPr>
          <a:lstStyle/>
          <a:p>
            <a:r>
              <a:rPr lang="en-US" sz="2400" dirty="0"/>
              <a:t>GLOBAL GREEN ECONOMY MODELLING</a:t>
            </a:r>
          </a:p>
        </p:txBody>
      </p:sp>
      <p:sp>
        <p:nvSpPr>
          <p:cNvPr id="3" name="Content Placeholder 2"/>
          <p:cNvSpPr>
            <a:spLocks noGrp="1"/>
          </p:cNvSpPr>
          <p:nvPr>
            <p:ph sz="quarter" idx="10"/>
          </p:nvPr>
        </p:nvSpPr>
        <p:spPr>
          <a:xfrm>
            <a:off x="407989" y="2060575"/>
            <a:ext cx="5095996" cy="4176713"/>
          </a:xfrm>
        </p:spPr>
        <p:txBody>
          <a:bodyPr>
            <a:noAutofit/>
          </a:bodyPr>
          <a:lstStyle/>
          <a:p>
            <a:r>
              <a:rPr lang="en-US" sz="1800" dirty="0"/>
              <a:t>Integrated, cross-sectoral global model.</a:t>
            </a:r>
          </a:p>
          <a:p>
            <a:endParaRPr lang="en-US" sz="1800" dirty="0"/>
          </a:p>
          <a:p>
            <a:r>
              <a:rPr lang="en-US" sz="1800" dirty="0"/>
              <a:t>Simulates from 1970 to 2050.</a:t>
            </a:r>
          </a:p>
          <a:p>
            <a:endParaRPr lang="en-US" sz="1800" dirty="0"/>
          </a:p>
          <a:p>
            <a:pPr marL="180000"/>
            <a:r>
              <a:rPr lang="en-US" sz="1800" dirty="0"/>
              <a:t>Based on three pillars: </a:t>
            </a:r>
            <a:r>
              <a:rPr lang="en-US" sz="1800" b="1" dirty="0"/>
              <a:t>causal loops </a:t>
            </a:r>
            <a:r>
              <a:rPr lang="en-US" sz="1800" dirty="0"/>
              <a:t>(feedbacks), </a:t>
            </a:r>
            <a:r>
              <a:rPr lang="en-US" sz="1800" b="1" dirty="0"/>
              <a:t>non-linearity</a:t>
            </a:r>
            <a:r>
              <a:rPr lang="en-US" sz="1800" dirty="0"/>
              <a:t> and </a:t>
            </a:r>
            <a:r>
              <a:rPr lang="en-US" sz="1800" b="1" dirty="0"/>
              <a:t>delays.</a:t>
            </a:r>
            <a:endParaRPr lang="en-US" sz="1800" dirty="0"/>
          </a:p>
          <a:p>
            <a:endParaRPr lang="en-US" sz="1800" dirty="0"/>
          </a:p>
          <a:p>
            <a:r>
              <a:rPr lang="en-US" sz="1800" dirty="0"/>
              <a:t>Integrates state of the art sectoral models.</a:t>
            </a:r>
          </a:p>
          <a:p>
            <a:pPr marL="180000"/>
            <a:endParaRPr lang="en-US" sz="1800" dirty="0"/>
          </a:p>
          <a:p>
            <a:pPr marL="180000"/>
            <a:r>
              <a:rPr lang="en-US" sz="1800" dirty="0"/>
              <a:t>Replicates existing scenarios within </a:t>
            </a:r>
            <a:br>
              <a:rPr lang="en-US" sz="1800" dirty="0"/>
            </a:br>
            <a:r>
              <a:rPr lang="en-US" sz="1800" dirty="0"/>
              <a:t>one framework.</a:t>
            </a:r>
          </a:p>
        </p:txBody>
      </p:sp>
      <p:pic>
        <p:nvPicPr>
          <p:cNvPr id="2" name="Picture 1">
            <a:extLst>
              <a:ext uri="{FF2B5EF4-FFF2-40B4-BE49-F238E27FC236}">
                <a16:creationId xmlns:a16="http://schemas.microsoft.com/office/drawing/2014/main" id="{5D6EF92A-503E-4770-A03F-2ED10C1736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6502" y="1413651"/>
            <a:ext cx="3381696" cy="4823637"/>
          </a:xfrm>
          <a:prstGeom prst="rect">
            <a:avLst/>
          </a:prstGeom>
          <a:ln>
            <a:solidFill>
              <a:schemeClr val="tx1"/>
            </a:solidFill>
          </a:ln>
        </p:spPr>
      </p:pic>
      <p:sp>
        <p:nvSpPr>
          <p:cNvPr id="5" name="TextBox 4"/>
          <p:cNvSpPr txBox="1"/>
          <p:nvPr/>
        </p:nvSpPr>
        <p:spPr>
          <a:xfrm>
            <a:off x="9292574" y="6215265"/>
            <a:ext cx="1589922" cy="276999"/>
          </a:xfrm>
          <a:prstGeom prst="rect">
            <a:avLst/>
          </a:prstGeom>
          <a:noFill/>
        </p:spPr>
        <p:txBody>
          <a:bodyPr wrap="none" rtlCol="0">
            <a:spAutoFit/>
          </a:bodyPr>
          <a:lstStyle/>
          <a:p>
            <a:r>
              <a:rPr lang="en-US" sz="1200" dirty="0"/>
              <a:t>Source: UNEP, 2012</a:t>
            </a:r>
          </a:p>
        </p:txBody>
      </p:sp>
      <p:sp>
        <p:nvSpPr>
          <p:cNvPr id="7" name="Date Placeholder 3">
            <a:extLst>
              <a:ext uri="{FF2B5EF4-FFF2-40B4-BE49-F238E27FC236}">
                <a16:creationId xmlns:a16="http://schemas.microsoft.com/office/drawing/2014/main" id="{AA2960AE-4320-0C4B-A49E-5DEE6931E7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9" name="Slide Number Placeholder 4">
            <a:extLst>
              <a:ext uri="{FF2B5EF4-FFF2-40B4-BE49-F238E27FC236}">
                <a16:creationId xmlns:a16="http://schemas.microsoft.com/office/drawing/2014/main" id="{A89FC105-2402-E447-BD02-34502D5B983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113</a:t>
            </a:fld>
            <a:endParaRPr lang="en-US" sz="1100" noProof="0" dirty="0"/>
          </a:p>
        </p:txBody>
      </p:sp>
    </p:spTree>
    <p:extLst>
      <p:ext uri="{BB962C8B-B14F-4D97-AF65-F5344CB8AC3E}">
        <p14:creationId xmlns:p14="http://schemas.microsoft.com/office/powerpoint/2010/main" val="221309613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063499"/>
            <a:ext cx="11412537" cy="365125"/>
          </a:xfrm>
        </p:spPr>
        <p:txBody>
          <a:bodyPr/>
          <a:lstStyle/>
          <a:p>
            <a:r>
              <a:rPr lang="en-US" sz="2400" dirty="0"/>
              <a:t>COMPARISON OF SCENARIOS FOR SELECTED SECTORS AND ACTIONS</a:t>
            </a:r>
            <a:br>
              <a:rPr lang="en-US" sz="2400" dirty="0"/>
            </a:br>
            <a:endParaRPr lang="en-US" sz="2400" dirty="0"/>
          </a:p>
        </p:txBody>
      </p:sp>
      <p:sp>
        <p:nvSpPr>
          <p:cNvPr id="5" name="Date Placeholder 3">
            <a:extLst>
              <a:ext uri="{FF2B5EF4-FFF2-40B4-BE49-F238E27FC236}">
                <a16:creationId xmlns:a16="http://schemas.microsoft.com/office/drawing/2014/main" id="{AAF4E388-2B6F-D849-BDC0-D62B66F7BAA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6" name="Slide Number Placeholder 4">
            <a:extLst>
              <a:ext uri="{FF2B5EF4-FFF2-40B4-BE49-F238E27FC236}">
                <a16:creationId xmlns:a16="http://schemas.microsoft.com/office/drawing/2014/main" id="{1B7AD44C-F697-3348-92D9-DDED52F60955}"/>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114</a:t>
            </a:fld>
            <a:endParaRPr lang="en-US" sz="1100" noProof="0" dirty="0"/>
          </a:p>
        </p:txBody>
      </p:sp>
      <p:grpSp>
        <p:nvGrpSpPr>
          <p:cNvPr id="8" name="Group 7">
            <a:extLst>
              <a:ext uri="{FF2B5EF4-FFF2-40B4-BE49-F238E27FC236}">
                <a16:creationId xmlns:a16="http://schemas.microsoft.com/office/drawing/2014/main" id="{0F06160B-88E4-1141-92B6-3E1874E37251}"/>
              </a:ext>
            </a:extLst>
          </p:cNvPr>
          <p:cNvGrpSpPr/>
          <p:nvPr/>
        </p:nvGrpSpPr>
        <p:grpSpPr>
          <a:xfrm>
            <a:off x="1608736" y="1792943"/>
            <a:ext cx="8570433" cy="4446992"/>
            <a:chOff x="1608736" y="1792943"/>
            <a:chExt cx="8570433" cy="4446992"/>
          </a:xfrm>
        </p:grpSpPr>
        <p:graphicFrame>
          <p:nvGraphicFramePr>
            <p:cNvPr id="9" name="Object 8"/>
            <p:cNvGraphicFramePr>
              <a:graphicFrameLocks noChangeAspect="1"/>
            </p:cNvGraphicFramePr>
            <p:nvPr>
              <p:extLst>
                <p:ext uri="{D42A27DB-BD31-4B8C-83A1-F6EECF244321}">
                  <p14:modId xmlns:p14="http://schemas.microsoft.com/office/powerpoint/2010/main" val="3310065489"/>
                </p:ext>
              </p:extLst>
            </p:nvPr>
          </p:nvGraphicFramePr>
          <p:xfrm>
            <a:off x="1608736" y="1792943"/>
            <a:ext cx="8570433" cy="4446992"/>
          </p:xfrm>
          <a:graphic>
            <a:graphicData uri="http://schemas.openxmlformats.org/presentationml/2006/ole">
              <mc:AlternateContent xmlns:mc="http://schemas.openxmlformats.org/markup-compatibility/2006">
                <mc:Choice xmlns:v="urn:schemas-microsoft-com:vml" Requires="v">
                  <p:oleObj spid="_x0000_s6341" name="Document" r:id="rId4" imgW="5970240" imgH="3190680" progId="Word.Document.12">
                    <p:link updateAutomatic="1"/>
                  </p:oleObj>
                </mc:Choice>
                <mc:Fallback>
                  <p:oleObj name="Document" r:id="rId4" imgW="5970240" imgH="3190680" progId="Word.Document.12">
                    <p:link updateAutomatic="1"/>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8736" y="1792943"/>
                          <a:ext cx="8570433" cy="44469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a:extLst>
                <a:ext uri="{FF2B5EF4-FFF2-40B4-BE49-F238E27FC236}">
                  <a16:creationId xmlns:a16="http://schemas.microsoft.com/office/drawing/2014/main" id="{DFEC9AFB-A6BF-5A45-86E2-C76881FBA34A}"/>
                </a:ext>
              </a:extLst>
            </p:cNvPr>
            <p:cNvCxnSpPr>
              <a:cxnSpLocks/>
            </p:cNvCxnSpPr>
            <p:nvPr/>
          </p:nvCxnSpPr>
          <p:spPr>
            <a:xfrm>
              <a:off x="10179169" y="1792943"/>
              <a:ext cx="0" cy="419222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906928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F0C045-D30B-AE48-AC81-E6C13AB7EBF8}"/>
              </a:ext>
            </a:extLst>
          </p:cNvPr>
          <p:cNvSpPr/>
          <p:nvPr/>
        </p:nvSpPr>
        <p:spPr>
          <a:xfrm>
            <a:off x="412742" y="3711083"/>
            <a:ext cx="1037368"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06852FB7-1DE0-C94A-A636-081FA4220AE2}"/>
              </a:ext>
            </a:extLst>
          </p:cNvPr>
          <p:cNvSpPr/>
          <p:nvPr/>
        </p:nvSpPr>
        <p:spPr>
          <a:xfrm>
            <a:off x="0" y="3699561"/>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5AF161CE-776C-444F-B55D-3E563E89D4A9}"/>
              </a:ext>
            </a:extLst>
          </p:cNvPr>
          <p:cNvSpPr/>
          <p:nvPr/>
        </p:nvSpPr>
        <p:spPr>
          <a:xfrm>
            <a:off x="407987" y="1970218"/>
            <a:ext cx="2538413"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7" name="Rectangle 6">
            <a:extLst>
              <a:ext uri="{FF2B5EF4-FFF2-40B4-BE49-F238E27FC236}">
                <a16:creationId xmlns:a16="http://schemas.microsoft.com/office/drawing/2014/main" id="{5E253E77-F163-0B43-9D0A-D969FEEFBFF2}"/>
              </a:ext>
            </a:extLst>
          </p:cNvPr>
          <p:cNvSpPr/>
          <p:nvPr/>
        </p:nvSpPr>
        <p:spPr>
          <a:xfrm>
            <a:off x="-4753" y="1958696"/>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p:nvPr>
        </p:nvSpPr>
        <p:spPr/>
        <p:txBody>
          <a:bodyPr/>
          <a:lstStyle/>
          <a:p>
            <a:r>
              <a:rPr lang="en-US" sz="2400" b="1" dirty="0"/>
              <a:t>RESULTS: Growth and Sustainability</a:t>
            </a:r>
          </a:p>
        </p:txBody>
      </p:sp>
      <p:sp>
        <p:nvSpPr>
          <p:cNvPr id="3" name="Content Placeholder 2"/>
          <p:cNvSpPr>
            <a:spLocks noGrp="1"/>
          </p:cNvSpPr>
          <p:nvPr>
            <p:ph sz="quarter" idx="10"/>
          </p:nvPr>
        </p:nvSpPr>
        <p:spPr>
          <a:xfrm>
            <a:off x="534336" y="1857098"/>
            <a:ext cx="8526539" cy="4176713"/>
          </a:xfrm>
        </p:spPr>
        <p:txBody>
          <a:bodyPr>
            <a:normAutofit/>
          </a:bodyPr>
          <a:lstStyle/>
          <a:p>
            <a:pPr indent="0">
              <a:lnSpc>
                <a:spcPct val="150000"/>
              </a:lnSpc>
              <a:buNone/>
            </a:pPr>
            <a:r>
              <a:rPr lang="en-US" sz="2000" dirty="0"/>
              <a:t>Outcomes over time</a:t>
            </a:r>
          </a:p>
          <a:p>
            <a:pPr lvl="1">
              <a:lnSpc>
                <a:spcPct val="150000"/>
              </a:lnSpc>
            </a:pPr>
            <a:r>
              <a:rPr lang="en-US" b="1" dirty="0"/>
              <a:t>Short-term: </a:t>
            </a:r>
            <a:r>
              <a:rPr lang="en-US" dirty="0"/>
              <a:t>Brown scenarios perform best, then Green and BAU.</a:t>
            </a:r>
          </a:p>
          <a:p>
            <a:pPr lvl="1">
              <a:lnSpc>
                <a:spcPct val="150000"/>
              </a:lnSpc>
            </a:pPr>
            <a:r>
              <a:rPr lang="en-US" b="1" dirty="0"/>
              <a:t>Medium-/long-term: </a:t>
            </a:r>
            <a:r>
              <a:rPr lang="en-US" dirty="0"/>
              <a:t>Green scenarios perform best, then Brown and BAU.</a:t>
            </a:r>
          </a:p>
          <a:p>
            <a:pPr>
              <a:lnSpc>
                <a:spcPct val="150000"/>
              </a:lnSpc>
            </a:pPr>
            <a:endParaRPr lang="en-US" sz="2000" dirty="0"/>
          </a:p>
          <a:p>
            <a:pPr indent="0">
              <a:lnSpc>
                <a:spcPct val="150000"/>
              </a:lnSpc>
              <a:buNone/>
            </a:pPr>
            <a:r>
              <a:rPr lang="en-US" sz="2000" dirty="0"/>
              <a:t>Overall </a:t>
            </a:r>
          </a:p>
          <a:p>
            <a:pPr lvl="1">
              <a:lnSpc>
                <a:spcPct val="150000"/>
              </a:lnSpc>
            </a:pPr>
            <a:r>
              <a:rPr lang="en-US" b="1" dirty="0"/>
              <a:t>Higher longer-term resilience in Green scenarios.</a:t>
            </a:r>
          </a:p>
          <a:p>
            <a:pPr lvl="1">
              <a:lnSpc>
                <a:spcPct val="150000"/>
              </a:lnSpc>
            </a:pPr>
            <a:r>
              <a:rPr lang="en-US" b="1" dirty="0"/>
              <a:t>Clear cross sector synergies </a:t>
            </a:r>
            <a:r>
              <a:rPr lang="en-US" dirty="0"/>
              <a:t>allow a positive ROI for Green cases (3:1) to be reached, higher than Brown in the medium- and long-term.</a:t>
            </a:r>
          </a:p>
        </p:txBody>
      </p:sp>
      <p:sp>
        <p:nvSpPr>
          <p:cNvPr id="5" name="Date Placeholder 3">
            <a:extLst>
              <a:ext uri="{FF2B5EF4-FFF2-40B4-BE49-F238E27FC236}">
                <a16:creationId xmlns:a16="http://schemas.microsoft.com/office/drawing/2014/main" id="{AAF4E388-2B6F-D849-BDC0-D62B66F7BAA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0" name="Slide Number Placeholder 4">
            <a:extLst>
              <a:ext uri="{FF2B5EF4-FFF2-40B4-BE49-F238E27FC236}">
                <a16:creationId xmlns:a16="http://schemas.microsoft.com/office/drawing/2014/main" id="{5B0DA5C9-914E-9D41-8555-422C4A5356F7}"/>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115</a:t>
            </a:fld>
            <a:endParaRPr lang="en-US" sz="1100" noProof="0" dirty="0"/>
          </a:p>
        </p:txBody>
      </p:sp>
    </p:spTree>
    <p:extLst>
      <p:ext uri="{BB962C8B-B14F-4D97-AF65-F5344CB8AC3E}">
        <p14:creationId xmlns:p14="http://schemas.microsoft.com/office/powerpoint/2010/main" val="106455498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 IN A NUTSHELL (GREEN VS. BROWN) – VARIOUS INDICATORS</a:t>
            </a:r>
          </a:p>
        </p:txBody>
      </p:sp>
      <p:graphicFrame>
        <p:nvGraphicFramePr>
          <p:cNvPr id="5" name="Chart 4"/>
          <p:cNvGraphicFramePr>
            <a:graphicFrameLocks/>
          </p:cNvGraphicFramePr>
          <p:nvPr/>
        </p:nvGraphicFramePr>
        <p:xfrm>
          <a:off x="1682150" y="1932879"/>
          <a:ext cx="8177842" cy="3907204"/>
        </p:xfrm>
        <a:graphic>
          <a:graphicData uri="http://schemas.openxmlformats.org/drawingml/2006/chart">
            <c:chart xmlns:c="http://schemas.openxmlformats.org/drawingml/2006/chart" xmlns:r="http://schemas.openxmlformats.org/officeDocument/2006/relationships" r:id="rId3"/>
          </a:graphicData>
        </a:graphic>
      </p:graphicFrame>
      <p:sp>
        <p:nvSpPr>
          <p:cNvPr id="6" name="Date Placeholder 3">
            <a:extLst>
              <a:ext uri="{FF2B5EF4-FFF2-40B4-BE49-F238E27FC236}">
                <a16:creationId xmlns:a16="http://schemas.microsoft.com/office/drawing/2014/main" id="{AAF4E388-2B6F-D849-BDC0-D62B66F7BAA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7" name="Slide Number Placeholder 4">
            <a:extLst>
              <a:ext uri="{FF2B5EF4-FFF2-40B4-BE49-F238E27FC236}">
                <a16:creationId xmlns:a16="http://schemas.microsoft.com/office/drawing/2014/main" id="{350191A8-C830-3541-B5AA-4B93C0F6BD45}"/>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116</a:t>
            </a:fld>
            <a:endParaRPr lang="en-US" sz="1100" noProof="0" dirty="0"/>
          </a:p>
        </p:txBody>
      </p:sp>
      <p:sp>
        <p:nvSpPr>
          <p:cNvPr id="8" name="CasellaDiTesto 2"/>
          <p:cNvSpPr txBox="1"/>
          <p:nvPr/>
        </p:nvSpPr>
        <p:spPr>
          <a:xfrm>
            <a:off x="6839781" y="5899139"/>
            <a:ext cx="2639374" cy="276999"/>
          </a:xfrm>
          <a:prstGeom prst="rect">
            <a:avLst/>
          </a:prstGeom>
          <a:noFill/>
        </p:spPr>
        <p:txBody>
          <a:bodyPr wrap="square" rtlCol="0">
            <a:spAutoFit/>
          </a:bodyPr>
          <a:lstStyle/>
          <a:p>
            <a:pPr algn="r"/>
            <a:r>
              <a:rPr lang="it-IT" sz="1200" dirty="0"/>
              <a:t>Source: UNEP, 2011</a:t>
            </a:r>
          </a:p>
        </p:txBody>
      </p:sp>
    </p:spTree>
    <p:extLst>
      <p:ext uri="{BB962C8B-B14F-4D97-AF65-F5344CB8AC3E}">
        <p14:creationId xmlns:p14="http://schemas.microsoft.com/office/powerpoint/2010/main" val="70928470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063499"/>
            <a:ext cx="11412537" cy="954488"/>
          </a:xfrm>
        </p:spPr>
        <p:txBody>
          <a:bodyPr/>
          <a:lstStyle/>
          <a:p>
            <a:r>
              <a:rPr lang="en-US" sz="2400" dirty="0"/>
              <a:t>RESULTS: IN A NUTSHELL (GREEN VS. BROWN) - GDP GROWTH</a:t>
            </a:r>
          </a:p>
        </p:txBody>
      </p:sp>
      <p:sp>
        <p:nvSpPr>
          <p:cNvPr id="7" name="CasellaDiTesto 2"/>
          <p:cNvSpPr txBox="1"/>
          <p:nvPr/>
        </p:nvSpPr>
        <p:spPr>
          <a:xfrm>
            <a:off x="7453930" y="5622140"/>
            <a:ext cx="2639374" cy="276999"/>
          </a:xfrm>
          <a:prstGeom prst="rect">
            <a:avLst/>
          </a:prstGeom>
          <a:noFill/>
        </p:spPr>
        <p:txBody>
          <a:bodyPr wrap="square" rtlCol="0">
            <a:spAutoFit/>
          </a:bodyPr>
          <a:lstStyle/>
          <a:p>
            <a:pPr algn="r"/>
            <a:r>
              <a:rPr lang="it-IT" sz="1200" dirty="0"/>
              <a:t>Source: UNEP, 2011</a:t>
            </a:r>
          </a:p>
        </p:txBody>
      </p:sp>
      <p:pic>
        <p:nvPicPr>
          <p:cNvPr id="8"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5977" y="2122098"/>
            <a:ext cx="8345729" cy="3446964"/>
          </a:xfrm>
          <a:prstGeom prst="rect">
            <a:avLst/>
          </a:prstGeom>
        </p:spPr>
      </p:pic>
      <p:sp>
        <p:nvSpPr>
          <p:cNvPr id="6" name="Date Placeholder 3">
            <a:extLst>
              <a:ext uri="{FF2B5EF4-FFF2-40B4-BE49-F238E27FC236}">
                <a16:creationId xmlns:a16="http://schemas.microsoft.com/office/drawing/2014/main" id="{AAF4E388-2B6F-D849-BDC0-D62B66F7BAA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9" name="Slide Number Placeholder 4">
            <a:extLst>
              <a:ext uri="{FF2B5EF4-FFF2-40B4-BE49-F238E27FC236}">
                <a16:creationId xmlns:a16="http://schemas.microsoft.com/office/drawing/2014/main" id="{A0E2206B-29EE-EF49-9F84-07AFDA484275}"/>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117</a:t>
            </a:fld>
            <a:endParaRPr lang="en-US" sz="1100" noProof="0" dirty="0"/>
          </a:p>
        </p:txBody>
      </p:sp>
    </p:spTree>
    <p:extLst>
      <p:ext uri="{BB962C8B-B14F-4D97-AF65-F5344CB8AC3E}">
        <p14:creationId xmlns:p14="http://schemas.microsoft.com/office/powerpoint/2010/main" val="233779806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803772377"/>
              </p:ext>
            </p:extLst>
          </p:nvPr>
        </p:nvGraphicFramePr>
        <p:xfrm>
          <a:off x="2188234" y="2036356"/>
          <a:ext cx="7335328" cy="413073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315626"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RESULTS: IN A NUTSHELL (GREEN VS. BROWN) – NATURAL RESOURCE STOCKS AND THE ECONOMY</a:t>
            </a:r>
          </a:p>
        </p:txBody>
      </p:sp>
      <p:sp>
        <p:nvSpPr>
          <p:cNvPr id="8" name="Date Placeholder 3">
            <a:extLst>
              <a:ext uri="{FF2B5EF4-FFF2-40B4-BE49-F238E27FC236}">
                <a16:creationId xmlns:a16="http://schemas.microsoft.com/office/drawing/2014/main" id="{AAF4E388-2B6F-D849-BDC0-D62B66F7BAA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7" name="Slide Number Placeholder 4">
            <a:extLst>
              <a:ext uri="{FF2B5EF4-FFF2-40B4-BE49-F238E27FC236}">
                <a16:creationId xmlns:a16="http://schemas.microsoft.com/office/drawing/2014/main" id="{EEAC2A49-C682-DF45-979B-9768085D402B}"/>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118</a:t>
            </a:fld>
            <a:endParaRPr lang="en-US" sz="1100" noProof="0" dirty="0"/>
          </a:p>
        </p:txBody>
      </p:sp>
      <p:sp>
        <p:nvSpPr>
          <p:cNvPr id="6" name="CasellaDiTesto 2"/>
          <p:cNvSpPr txBox="1"/>
          <p:nvPr/>
        </p:nvSpPr>
        <p:spPr>
          <a:xfrm>
            <a:off x="6389402" y="6249939"/>
            <a:ext cx="2639374" cy="276999"/>
          </a:xfrm>
          <a:prstGeom prst="rect">
            <a:avLst/>
          </a:prstGeom>
          <a:noFill/>
        </p:spPr>
        <p:txBody>
          <a:bodyPr wrap="square" rtlCol="0">
            <a:spAutoFit/>
          </a:bodyPr>
          <a:lstStyle/>
          <a:p>
            <a:pPr algn="r"/>
            <a:r>
              <a:rPr lang="it-IT" sz="1200" dirty="0"/>
              <a:t>Source: UNEP, 2011</a:t>
            </a:r>
          </a:p>
        </p:txBody>
      </p:sp>
    </p:spTree>
    <p:extLst>
      <p:ext uri="{BB962C8B-B14F-4D97-AF65-F5344CB8AC3E}">
        <p14:creationId xmlns:p14="http://schemas.microsoft.com/office/powerpoint/2010/main" val="394757067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1829781" y="1897811"/>
          <a:ext cx="8521917" cy="404578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315626"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RESULTS: IN A NUTSHELL (GREEN VS. BROWN) – CO2 EMISSIONS</a:t>
            </a:r>
          </a:p>
        </p:txBody>
      </p:sp>
      <p:sp>
        <p:nvSpPr>
          <p:cNvPr id="7" name="Date Placeholder 3">
            <a:extLst>
              <a:ext uri="{FF2B5EF4-FFF2-40B4-BE49-F238E27FC236}">
                <a16:creationId xmlns:a16="http://schemas.microsoft.com/office/drawing/2014/main" id="{AAF4E388-2B6F-D849-BDC0-D62B66F7BAA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8" name="Slide Number Placeholder 4">
            <a:extLst>
              <a:ext uri="{FF2B5EF4-FFF2-40B4-BE49-F238E27FC236}">
                <a16:creationId xmlns:a16="http://schemas.microsoft.com/office/drawing/2014/main" id="{86AFA052-0D91-DE43-ABBB-E0055E0AABA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119</a:t>
            </a:fld>
            <a:endParaRPr lang="en-US" sz="1100" noProof="0" dirty="0"/>
          </a:p>
        </p:txBody>
      </p:sp>
      <p:sp>
        <p:nvSpPr>
          <p:cNvPr id="6" name="CasellaDiTesto 2"/>
          <p:cNvSpPr txBox="1"/>
          <p:nvPr/>
        </p:nvSpPr>
        <p:spPr>
          <a:xfrm>
            <a:off x="7317450" y="6045225"/>
            <a:ext cx="2639374" cy="276999"/>
          </a:xfrm>
          <a:prstGeom prst="rect">
            <a:avLst/>
          </a:prstGeom>
          <a:noFill/>
        </p:spPr>
        <p:txBody>
          <a:bodyPr wrap="square" rtlCol="0">
            <a:spAutoFit/>
          </a:bodyPr>
          <a:lstStyle/>
          <a:p>
            <a:pPr algn="r"/>
            <a:r>
              <a:rPr lang="it-IT" sz="1200" dirty="0"/>
              <a:t>Source: UNEP, 2011</a:t>
            </a:r>
          </a:p>
        </p:txBody>
      </p:sp>
    </p:spTree>
    <p:extLst>
      <p:ext uri="{BB962C8B-B14F-4D97-AF65-F5344CB8AC3E}">
        <p14:creationId xmlns:p14="http://schemas.microsoft.com/office/powerpoint/2010/main" val="280817628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6067-3ADE-467C-AA0D-533AE346103B}"/>
              </a:ext>
            </a:extLst>
          </p:cNvPr>
          <p:cNvSpPr>
            <a:spLocks noGrp="1"/>
          </p:cNvSpPr>
          <p:nvPr>
            <p:ph type="title"/>
          </p:nvPr>
        </p:nvSpPr>
        <p:spPr/>
        <p:txBody>
          <a:bodyPr/>
          <a:lstStyle/>
          <a:p>
            <a:r>
              <a:rPr lang="de-DE" sz="2400" dirty="0"/>
              <a:t>SUMMARY OF METHODOLOGIES</a:t>
            </a:r>
            <a:endParaRPr lang="en-US" sz="2400" dirty="0"/>
          </a:p>
        </p:txBody>
      </p:sp>
      <p:graphicFrame>
        <p:nvGraphicFramePr>
          <p:cNvPr id="6" name="Table 6">
            <a:extLst>
              <a:ext uri="{FF2B5EF4-FFF2-40B4-BE49-F238E27FC236}">
                <a16:creationId xmlns:a16="http://schemas.microsoft.com/office/drawing/2014/main" id="{9B2C1899-BA9B-491F-8ADF-93D1BDC215AA}"/>
              </a:ext>
            </a:extLst>
          </p:cNvPr>
          <p:cNvGraphicFramePr>
            <a:graphicFrameLocks noGrp="1"/>
          </p:cNvGraphicFramePr>
          <p:nvPr>
            <p:ph sz="quarter" idx="10"/>
            <p:extLst>
              <p:ext uri="{D42A27DB-BD31-4B8C-83A1-F6EECF244321}">
                <p14:modId xmlns:p14="http://schemas.microsoft.com/office/powerpoint/2010/main" val="4018760461"/>
              </p:ext>
            </p:extLst>
          </p:nvPr>
        </p:nvGraphicFramePr>
        <p:xfrm>
          <a:off x="695778" y="2060575"/>
          <a:ext cx="10836955" cy="3711668"/>
        </p:xfrm>
        <a:graphic>
          <a:graphicData uri="http://schemas.openxmlformats.org/drawingml/2006/table">
            <a:tbl>
              <a:tblPr firstRow="1" bandRow="1">
                <a:tableStyleId>{93296810-A885-4BE3-A3E7-6D5BEEA58F35}</a:tableStyleId>
              </a:tblPr>
              <a:tblGrid>
                <a:gridCol w="1947834">
                  <a:extLst>
                    <a:ext uri="{9D8B030D-6E8A-4147-A177-3AD203B41FA5}">
                      <a16:colId xmlns:a16="http://schemas.microsoft.com/office/drawing/2014/main" val="3214097540"/>
                    </a:ext>
                  </a:extLst>
                </a:gridCol>
                <a:gridCol w="2245259">
                  <a:extLst>
                    <a:ext uri="{9D8B030D-6E8A-4147-A177-3AD203B41FA5}">
                      <a16:colId xmlns:a16="http://schemas.microsoft.com/office/drawing/2014/main" val="470265764"/>
                    </a:ext>
                  </a:extLst>
                </a:gridCol>
                <a:gridCol w="2309080">
                  <a:extLst>
                    <a:ext uri="{9D8B030D-6E8A-4147-A177-3AD203B41FA5}">
                      <a16:colId xmlns:a16="http://schemas.microsoft.com/office/drawing/2014/main" val="1849892064"/>
                    </a:ext>
                  </a:extLst>
                </a:gridCol>
                <a:gridCol w="2167391">
                  <a:extLst>
                    <a:ext uri="{9D8B030D-6E8A-4147-A177-3AD203B41FA5}">
                      <a16:colId xmlns:a16="http://schemas.microsoft.com/office/drawing/2014/main" val="1094780623"/>
                    </a:ext>
                  </a:extLst>
                </a:gridCol>
                <a:gridCol w="2167391">
                  <a:extLst>
                    <a:ext uri="{9D8B030D-6E8A-4147-A177-3AD203B41FA5}">
                      <a16:colId xmlns:a16="http://schemas.microsoft.com/office/drawing/2014/main" val="2236282457"/>
                    </a:ext>
                  </a:extLst>
                </a:gridCol>
              </a:tblGrid>
              <a:tr h="911225">
                <a:tc>
                  <a:txBody>
                    <a:bodyPr/>
                    <a:lstStyle/>
                    <a:p>
                      <a:pPr algn="ctr"/>
                      <a:r>
                        <a:rPr lang="de-DE" sz="1700" dirty="0"/>
                        <a:t>METHODOLOGY</a:t>
                      </a:r>
                      <a:endParaRPr lang="en-US" sz="1700" dirty="0"/>
                    </a:p>
                  </a:txBody>
                  <a:tcPr anchor="ctr">
                    <a:lnB w="12700" cap="flat" cmpd="sng" algn="ctr">
                      <a:noFill/>
                      <a:prstDash val="solid"/>
                      <a:round/>
                      <a:headEnd type="none" w="med" len="med"/>
                      <a:tailEnd type="none" w="med" len="med"/>
                    </a:lnB>
                    <a:solidFill>
                      <a:srgbClr val="71A522"/>
                    </a:solidFill>
                  </a:tcPr>
                </a:tc>
                <a:tc>
                  <a:txBody>
                    <a:bodyPr/>
                    <a:lstStyle/>
                    <a:p>
                      <a:pPr algn="ctr"/>
                      <a:r>
                        <a:rPr lang="de-DE" sz="1700" dirty="0"/>
                        <a:t>MODEL FORMULATIONS</a:t>
                      </a:r>
                      <a:endParaRPr lang="en-US" sz="1700" dirty="0"/>
                    </a:p>
                  </a:txBody>
                  <a:tcPr anchor="ctr">
                    <a:lnB w="12700" cap="flat" cmpd="sng" algn="ctr">
                      <a:noFill/>
                      <a:prstDash val="solid"/>
                      <a:round/>
                      <a:headEnd type="none" w="med" len="med"/>
                      <a:tailEnd type="none" w="med" len="med"/>
                    </a:lnB>
                    <a:solidFill>
                      <a:srgbClr val="71A522"/>
                    </a:solidFill>
                  </a:tcPr>
                </a:tc>
                <a:tc>
                  <a:txBody>
                    <a:bodyPr/>
                    <a:lstStyle/>
                    <a:p>
                      <a:pPr algn="ctr"/>
                      <a:r>
                        <a:rPr lang="de-DE" sz="1700" dirty="0"/>
                        <a:t>TIME HORIZON</a:t>
                      </a:r>
                      <a:endParaRPr lang="en-US" sz="1700" dirty="0"/>
                    </a:p>
                  </a:txBody>
                  <a:tcPr anchor="ctr">
                    <a:lnB w="12700" cap="flat" cmpd="sng" algn="ctr">
                      <a:noFill/>
                      <a:prstDash val="solid"/>
                      <a:round/>
                      <a:headEnd type="none" w="med" len="med"/>
                      <a:tailEnd type="none" w="med" len="med"/>
                    </a:lnB>
                    <a:solidFill>
                      <a:srgbClr val="71A522"/>
                    </a:solidFill>
                  </a:tcPr>
                </a:tc>
                <a:tc>
                  <a:txBody>
                    <a:bodyPr/>
                    <a:lstStyle/>
                    <a:p>
                      <a:pPr algn="ctr"/>
                      <a:r>
                        <a:rPr lang="de-DE" sz="1700" dirty="0"/>
                        <a:t>ANALYSIS APPROACH</a:t>
                      </a:r>
                      <a:endParaRPr lang="en-US" sz="1700" dirty="0"/>
                    </a:p>
                  </a:txBody>
                  <a:tcPr anchor="ctr">
                    <a:lnB w="12700" cap="flat" cmpd="sng" algn="ctr">
                      <a:noFill/>
                      <a:prstDash val="solid"/>
                      <a:round/>
                      <a:headEnd type="none" w="med" len="med"/>
                      <a:tailEnd type="none" w="med" len="med"/>
                    </a:lnB>
                    <a:solidFill>
                      <a:srgbClr val="71A522"/>
                    </a:solidFill>
                  </a:tcPr>
                </a:tc>
                <a:tc>
                  <a:txBody>
                    <a:bodyPr/>
                    <a:lstStyle/>
                    <a:p>
                      <a:pPr algn="ctr"/>
                      <a:r>
                        <a:rPr lang="de-DE" sz="1700" dirty="0"/>
                        <a:t>TYPE OF SIMULATION</a:t>
                      </a:r>
                      <a:endParaRPr lang="en-US" sz="1700" dirty="0"/>
                    </a:p>
                  </a:txBody>
                  <a:tcPr anchor="ctr">
                    <a:lnB w="12700" cap="flat" cmpd="sng" algn="ctr">
                      <a:noFill/>
                      <a:prstDash val="solid"/>
                      <a:round/>
                      <a:headEnd type="none" w="med" len="med"/>
                      <a:tailEnd type="none" w="med" len="med"/>
                    </a:lnB>
                    <a:solidFill>
                      <a:srgbClr val="71A522"/>
                    </a:solidFill>
                  </a:tcPr>
                </a:tc>
                <a:extLst>
                  <a:ext uri="{0D108BD9-81ED-4DB2-BD59-A6C34878D82A}">
                    <a16:rowId xmlns:a16="http://schemas.microsoft.com/office/drawing/2014/main" val="3537069585"/>
                  </a:ext>
                </a:extLst>
              </a:tr>
              <a:tr h="933481">
                <a:tc>
                  <a:txBody>
                    <a:bodyPr/>
                    <a:lstStyle/>
                    <a:p>
                      <a:pPr algn="l"/>
                      <a:r>
                        <a:rPr lang="de-DE" sz="1500" b="1" dirty="0"/>
                        <a:t>Optimization</a:t>
                      </a:r>
                      <a:endParaRPr lang="en-US" sz="1500" b="1" dirty="0"/>
                    </a:p>
                  </a:txBody>
                  <a:tcPr anchor="ctr">
                    <a:lnT w="12700" cap="flat" cmpd="sng" algn="ctr">
                      <a:noFill/>
                      <a:prstDash val="solid"/>
                      <a:round/>
                      <a:headEnd type="none" w="med" len="med"/>
                      <a:tailEnd type="none" w="med" len="med"/>
                    </a:lnT>
                    <a:solidFill>
                      <a:srgbClr val="DCF2BC"/>
                    </a:solidFill>
                  </a:tcPr>
                </a:tc>
                <a:tc>
                  <a:txBody>
                    <a:bodyPr/>
                    <a:lstStyle/>
                    <a:p>
                      <a:pPr algn="l"/>
                      <a:r>
                        <a:rPr lang="de-DE" sz="1500" dirty="0"/>
                        <a:t>Constraints, </a:t>
                      </a:r>
                      <a:br>
                        <a:rPr lang="de-DE" sz="1500" dirty="0"/>
                      </a:br>
                      <a:r>
                        <a:rPr lang="de-DE" sz="1500" dirty="0" err="1"/>
                        <a:t>objective</a:t>
                      </a:r>
                      <a:r>
                        <a:rPr lang="de-DE" sz="1500" baseline="0" dirty="0"/>
                        <a:t> function</a:t>
                      </a:r>
                      <a:endParaRPr lang="en-US" sz="1500" dirty="0"/>
                    </a:p>
                  </a:txBody>
                  <a:tcPr anchor="ctr">
                    <a:lnT w="12700" cap="flat" cmpd="sng" algn="ctr">
                      <a:noFill/>
                      <a:prstDash val="solid"/>
                      <a:round/>
                      <a:headEnd type="none" w="med" len="med"/>
                      <a:tailEnd type="none" w="med" len="med"/>
                    </a:lnT>
                    <a:solidFill>
                      <a:srgbClr val="DCF2BC"/>
                    </a:solidFill>
                  </a:tcPr>
                </a:tc>
                <a:tc>
                  <a:txBody>
                    <a:bodyPr/>
                    <a:lstStyle/>
                    <a:p>
                      <a:pPr algn="l"/>
                      <a:r>
                        <a:rPr lang="de-DE" sz="1500" dirty="0"/>
                        <a:t>Snapshot, </a:t>
                      </a:r>
                    </a:p>
                    <a:p>
                      <a:pPr algn="l"/>
                      <a:r>
                        <a:rPr lang="de-DE" sz="1500" dirty="0"/>
                        <a:t>short term</a:t>
                      </a:r>
                      <a:endParaRPr lang="en-US" sz="1500" dirty="0"/>
                    </a:p>
                  </a:txBody>
                  <a:tcPr anchor="ctr">
                    <a:lnT w="12700" cap="flat" cmpd="sng" algn="ctr">
                      <a:noFill/>
                      <a:prstDash val="solid"/>
                      <a:round/>
                      <a:headEnd type="none" w="med" len="med"/>
                      <a:tailEnd type="none" w="med" len="med"/>
                    </a:lnT>
                    <a:solidFill>
                      <a:srgbClr val="DCF2BC"/>
                    </a:solidFill>
                  </a:tcPr>
                </a:tc>
                <a:tc>
                  <a:txBody>
                    <a:bodyPr/>
                    <a:lstStyle/>
                    <a:p>
                      <a:pPr algn="l"/>
                      <a:r>
                        <a:rPr lang="de-DE" sz="1500" dirty="0"/>
                        <a:t>Bottom up (sectoral),</a:t>
                      </a:r>
                      <a:r>
                        <a:rPr lang="de-DE" sz="1500" baseline="0" dirty="0"/>
                        <a:t> </a:t>
                      </a:r>
                      <a:r>
                        <a:rPr lang="de-DE" sz="1500" dirty="0"/>
                        <a:t>Top-down (macro)</a:t>
                      </a:r>
                      <a:endParaRPr lang="en-US" sz="1500" dirty="0"/>
                    </a:p>
                  </a:txBody>
                  <a:tcPr anchor="ctr">
                    <a:lnT w="12700" cap="flat" cmpd="sng" algn="ctr">
                      <a:noFill/>
                      <a:prstDash val="solid"/>
                      <a:round/>
                      <a:headEnd type="none" w="med" len="med"/>
                      <a:tailEnd type="none" w="med" len="med"/>
                    </a:lnT>
                    <a:solidFill>
                      <a:srgbClr val="DCF2BC"/>
                    </a:solidFill>
                  </a:tcPr>
                </a:tc>
                <a:tc>
                  <a:txBody>
                    <a:bodyPr/>
                    <a:lstStyle/>
                    <a:p>
                      <a:pPr algn="l"/>
                      <a:r>
                        <a:rPr lang="en-US" sz="1500" dirty="0"/>
                        <a:t>Target based, backward looking</a:t>
                      </a:r>
                    </a:p>
                  </a:txBody>
                  <a:tcPr anchor="ctr">
                    <a:lnT w="12700" cap="flat" cmpd="sng" algn="ctr">
                      <a:noFill/>
                      <a:prstDash val="solid"/>
                      <a:round/>
                      <a:headEnd type="none" w="med" len="med"/>
                      <a:tailEnd type="none" w="med" len="med"/>
                    </a:lnT>
                    <a:solidFill>
                      <a:srgbClr val="DCF2BC"/>
                    </a:solidFill>
                  </a:tcPr>
                </a:tc>
                <a:extLst>
                  <a:ext uri="{0D108BD9-81ED-4DB2-BD59-A6C34878D82A}">
                    <a16:rowId xmlns:a16="http://schemas.microsoft.com/office/drawing/2014/main" val="3296733246"/>
                  </a:ext>
                </a:extLst>
              </a:tr>
              <a:tr h="933481">
                <a:tc>
                  <a:txBody>
                    <a:bodyPr/>
                    <a:lstStyle/>
                    <a:p>
                      <a:pPr algn="l"/>
                      <a:r>
                        <a:rPr lang="de-DE" sz="1500" b="1" dirty="0" err="1"/>
                        <a:t>Econometrics</a:t>
                      </a:r>
                      <a:endParaRPr lang="en-US" sz="1500" b="1" dirty="0"/>
                    </a:p>
                  </a:txBody>
                  <a:tcPr anchor="ctr">
                    <a:solidFill>
                      <a:schemeClr val="bg1">
                        <a:lumMod val="95000"/>
                      </a:schemeClr>
                    </a:solidFill>
                  </a:tcPr>
                </a:tc>
                <a:tc>
                  <a:txBody>
                    <a:bodyPr/>
                    <a:lstStyle/>
                    <a:p>
                      <a:pPr algn="l"/>
                      <a:r>
                        <a:rPr lang="de-DE" sz="1500" dirty="0"/>
                        <a:t>Correlations, causal</a:t>
                      </a:r>
                      <a:endParaRPr lang="en-US" sz="1500" dirty="0"/>
                    </a:p>
                  </a:txBody>
                  <a:tcPr anchor="ctr">
                    <a:solidFill>
                      <a:schemeClr val="bg1">
                        <a:lumMod val="95000"/>
                      </a:schemeClr>
                    </a:solidFill>
                  </a:tcPr>
                </a:tc>
                <a:tc>
                  <a:txBody>
                    <a:bodyPr/>
                    <a:lstStyle/>
                    <a:p>
                      <a:pPr algn="l"/>
                      <a:r>
                        <a:rPr lang="de-DE" sz="1500" dirty="0"/>
                        <a:t>Short</a:t>
                      </a:r>
                      <a:r>
                        <a:rPr lang="de-DE" sz="1500" baseline="0" dirty="0"/>
                        <a:t> and </a:t>
                      </a:r>
                      <a:br>
                        <a:rPr lang="de-DE" sz="1500" baseline="0" dirty="0"/>
                      </a:br>
                      <a:r>
                        <a:rPr lang="de-DE" sz="1500" dirty="0"/>
                        <a:t>medium term</a:t>
                      </a:r>
                      <a:endParaRPr lang="en-US" sz="1500" dirty="0"/>
                    </a:p>
                  </a:txBody>
                  <a:tcPr anchor="ctr">
                    <a:solidFill>
                      <a:schemeClr val="bg1">
                        <a:lumMod val="95000"/>
                      </a:schemeClr>
                    </a:solidFill>
                  </a:tcPr>
                </a:tc>
                <a:tc>
                  <a:txBody>
                    <a:bodyPr/>
                    <a:lstStyle/>
                    <a:p>
                      <a:pPr algn="l"/>
                      <a:r>
                        <a:rPr lang="de-DE" sz="1500" dirty="0"/>
                        <a:t>Top-down</a:t>
                      </a:r>
                      <a:endParaRPr lang="en-US" sz="1500" dirty="0"/>
                    </a:p>
                  </a:txBody>
                  <a:tcPr anchor="ctr">
                    <a:solidFill>
                      <a:schemeClr val="bg1">
                        <a:lumMod val="95000"/>
                      </a:schemeClr>
                    </a:solidFill>
                  </a:tcPr>
                </a:tc>
                <a:tc>
                  <a:txBody>
                    <a:bodyPr/>
                    <a:lstStyle/>
                    <a:p>
                      <a:pPr algn="l"/>
                      <a:r>
                        <a:rPr lang="de-DE" sz="1500" dirty="0"/>
                        <a:t>Forward</a:t>
                      </a:r>
                      <a:r>
                        <a:rPr lang="de-DE" sz="1500" baseline="0" dirty="0"/>
                        <a:t> looking</a:t>
                      </a:r>
                      <a:endParaRPr lang="en-US" sz="1500" dirty="0"/>
                    </a:p>
                  </a:txBody>
                  <a:tcPr anchor="ctr">
                    <a:solidFill>
                      <a:schemeClr val="bg1">
                        <a:lumMod val="95000"/>
                      </a:schemeClr>
                    </a:solidFill>
                  </a:tcPr>
                </a:tc>
                <a:extLst>
                  <a:ext uri="{0D108BD9-81ED-4DB2-BD59-A6C34878D82A}">
                    <a16:rowId xmlns:a16="http://schemas.microsoft.com/office/drawing/2014/main" val="3170748910"/>
                  </a:ext>
                </a:extLst>
              </a:tr>
              <a:tr h="933481">
                <a:tc>
                  <a:txBody>
                    <a:bodyPr/>
                    <a:lstStyle/>
                    <a:p>
                      <a:pPr algn="l"/>
                      <a:r>
                        <a:rPr lang="de-DE" sz="1500" b="1" dirty="0"/>
                        <a:t>Simulation</a:t>
                      </a:r>
                      <a:endParaRPr lang="en-US" sz="1500" b="1" dirty="0"/>
                    </a:p>
                  </a:txBody>
                  <a:tcPr anchor="ctr">
                    <a:solidFill>
                      <a:srgbClr val="DCF2BC"/>
                    </a:solidFill>
                  </a:tcPr>
                </a:tc>
                <a:tc>
                  <a:txBody>
                    <a:bodyPr/>
                    <a:lstStyle/>
                    <a:p>
                      <a:pPr algn="l"/>
                      <a:r>
                        <a:rPr lang="de-DE" sz="1500" dirty="0"/>
                        <a:t>Causal, descriptive</a:t>
                      </a:r>
                      <a:endParaRPr lang="en-US" sz="1500" dirty="0"/>
                    </a:p>
                  </a:txBody>
                  <a:tcPr anchor="ctr">
                    <a:solidFill>
                      <a:srgbClr val="DCF2BC"/>
                    </a:solidFill>
                  </a:tcPr>
                </a:tc>
                <a:tc>
                  <a:txBody>
                    <a:bodyPr/>
                    <a:lstStyle/>
                    <a:p>
                      <a:pPr algn="l"/>
                      <a:r>
                        <a:rPr lang="de-DE" sz="1500" dirty="0"/>
                        <a:t>Short, medium </a:t>
                      </a:r>
                      <a:br>
                        <a:rPr lang="de-DE" sz="1500" dirty="0"/>
                      </a:br>
                      <a:r>
                        <a:rPr lang="de-DE" sz="1500" dirty="0"/>
                        <a:t>and long-term</a:t>
                      </a:r>
                      <a:endParaRPr lang="en-US" sz="1500" dirty="0"/>
                    </a:p>
                  </a:txBody>
                  <a:tcPr anchor="ctr">
                    <a:solidFill>
                      <a:srgbClr val="DCF2BC"/>
                    </a:solidFill>
                  </a:tcPr>
                </a:tc>
                <a:tc>
                  <a:txBody>
                    <a:bodyPr/>
                    <a:lstStyle/>
                    <a:p>
                      <a:pPr algn="l"/>
                      <a:r>
                        <a:rPr lang="de-DE" sz="1500" dirty="0"/>
                        <a:t>Top-down, </a:t>
                      </a:r>
                      <a:br>
                        <a:rPr lang="de-DE" sz="1500" dirty="0"/>
                      </a:br>
                      <a:r>
                        <a:rPr lang="de-DE" sz="1500" dirty="0"/>
                        <a:t>Bottom-up</a:t>
                      </a:r>
                      <a:endParaRPr lang="en-US" sz="1500" dirty="0"/>
                    </a:p>
                  </a:txBody>
                  <a:tcPr anchor="ctr">
                    <a:solidFill>
                      <a:srgbClr val="DCF2BC"/>
                    </a:solidFill>
                  </a:tcPr>
                </a:tc>
                <a:tc>
                  <a:txBody>
                    <a:bodyPr/>
                    <a:lstStyle/>
                    <a:p>
                      <a:pPr algn="l"/>
                      <a:r>
                        <a:rPr lang="de-DE" sz="1500" dirty="0"/>
                        <a:t>Forward looking</a:t>
                      </a:r>
                      <a:endParaRPr lang="en-US" sz="1500" dirty="0"/>
                    </a:p>
                  </a:txBody>
                  <a:tcPr anchor="ctr">
                    <a:solidFill>
                      <a:srgbClr val="DCF2BC"/>
                    </a:solidFill>
                  </a:tcPr>
                </a:tc>
                <a:extLst>
                  <a:ext uri="{0D108BD9-81ED-4DB2-BD59-A6C34878D82A}">
                    <a16:rowId xmlns:a16="http://schemas.microsoft.com/office/drawing/2014/main" val="116915581"/>
                  </a:ext>
                </a:extLst>
              </a:tr>
            </a:tbl>
          </a:graphicData>
        </a:graphic>
      </p:graphicFrame>
      <p:sp>
        <p:nvSpPr>
          <p:cNvPr id="7" name="Date Placeholder 3">
            <a:extLst>
              <a:ext uri="{FF2B5EF4-FFF2-40B4-BE49-F238E27FC236}">
                <a16:creationId xmlns:a16="http://schemas.microsoft.com/office/drawing/2014/main" id="{F174D257-598D-5047-9387-FDB39373D24A}"/>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8" name="Slide Number Placeholder 4">
            <a:extLst>
              <a:ext uri="{FF2B5EF4-FFF2-40B4-BE49-F238E27FC236}">
                <a16:creationId xmlns:a16="http://schemas.microsoft.com/office/drawing/2014/main" id="{36D3C256-33AD-4B4B-BC91-CC103D63B0F3}"/>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a:t>
            </a:fld>
            <a:endParaRPr lang="en-US" sz="1100" noProof="0" dirty="0"/>
          </a:p>
        </p:txBody>
      </p:sp>
    </p:spTree>
    <p:extLst>
      <p:ext uri="{BB962C8B-B14F-4D97-AF65-F5344CB8AC3E}">
        <p14:creationId xmlns:p14="http://schemas.microsoft.com/office/powerpoint/2010/main" val="32361454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315628"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RESULTS: IN A NUTSHELL (GREEN VS. BROWN) – ECOLOGICAL FOOTPRINT (INDEX: 2010 =1)</a:t>
            </a:r>
          </a:p>
        </p:txBody>
      </p:sp>
      <p:pic>
        <p:nvPicPr>
          <p:cNvPr id="6"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0559" y="2091877"/>
            <a:ext cx="4262421" cy="4055313"/>
          </a:xfrm>
          <a:prstGeom prst="rect">
            <a:avLst/>
          </a:prstGeom>
        </p:spPr>
      </p:pic>
      <p:sp>
        <p:nvSpPr>
          <p:cNvPr id="9" name="Date Placeholder 3">
            <a:extLst>
              <a:ext uri="{FF2B5EF4-FFF2-40B4-BE49-F238E27FC236}">
                <a16:creationId xmlns:a16="http://schemas.microsoft.com/office/drawing/2014/main" id="{AAF4E388-2B6F-D849-BDC0-D62B66F7BAA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7" name="Slide Number Placeholder 4">
            <a:extLst>
              <a:ext uri="{FF2B5EF4-FFF2-40B4-BE49-F238E27FC236}">
                <a16:creationId xmlns:a16="http://schemas.microsoft.com/office/drawing/2014/main" id="{D1B4F379-B9C0-124A-9408-3890D6203A7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120</a:t>
            </a:fld>
            <a:endParaRPr lang="en-US" sz="1100" noProof="0" dirty="0"/>
          </a:p>
        </p:txBody>
      </p:sp>
      <p:sp>
        <p:nvSpPr>
          <p:cNvPr id="8" name="CasellaDiTesto 2"/>
          <p:cNvSpPr txBox="1"/>
          <p:nvPr/>
        </p:nvSpPr>
        <p:spPr>
          <a:xfrm>
            <a:off x="6061856" y="6236289"/>
            <a:ext cx="2639374" cy="276999"/>
          </a:xfrm>
          <a:prstGeom prst="rect">
            <a:avLst/>
          </a:prstGeom>
          <a:noFill/>
        </p:spPr>
        <p:txBody>
          <a:bodyPr wrap="square" rtlCol="0">
            <a:spAutoFit/>
          </a:bodyPr>
          <a:lstStyle/>
          <a:p>
            <a:pPr algn="r"/>
            <a:r>
              <a:rPr lang="it-IT" sz="1200" dirty="0"/>
              <a:t>Source: UNEP, 2011</a:t>
            </a:r>
          </a:p>
        </p:txBody>
      </p:sp>
    </p:spTree>
    <p:extLst>
      <p:ext uri="{BB962C8B-B14F-4D97-AF65-F5344CB8AC3E}">
        <p14:creationId xmlns:p14="http://schemas.microsoft.com/office/powerpoint/2010/main" val="14847525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588937525"/>
              </p:ext>
            </p:extLst>
          </p:nvPr>
        </p:nvGraphicFramePr>
        <p:xfrm>
          <a:off x="2475608" y="1934860"/>
          <a:ext cx="7111042" cy="403139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324861"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RESULTS: IN A NUTSHELL (GREEN VS. BROWN) – ENERGY EMPLOYMENT</a:t>
            </a:r>
          </a:p>
        </p:txBody>
      </p:sp>
      <p:sp>
        <p:nvSpPr>
          <p:cNvPr id="8" name="Date Placeholder 3">
            <a:extLst>
              <a:ext uri="{FF2B5EF4-FFF2-40B4-BE49-F238E27FC236}">
                <a16:creationId xmlns:a16="http://schemas.microsoft.com/office/drawing/2014/main" id="{AAF4E388-2B6F-D849-BDC0-D62B66F7BAA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9" name="Slide Number Placeholder 4">
            <a:extLst>
              <a:ext uri="{FF2B5EF4-FFF2-40B4-BE49-F238E27FC236}">
                <a16:creationId xmlns:a16="http://schemas.microsoft.com/office/drawing/2014/main" id="{77A8F443-DF4F-CA46-8A47-1691132F61FA}"/>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121</a:t>
            </a:fld>
            <a:endParaRPr lang="en-US" sz="1100" noProof="0" dirty="0"/>
          </a:p>
        </p:txBody>
      </p:sp>
      <p:sp>
        <p:nvSpPr>
          <p:cNvPr id="6" name="CasellaDiTesto 2"/>
          <p:cNvSpPr txBox="1"/>
          <p:nvPr/>
        </p:nvSpPr>
        <p:spPr>
          <a:xfrm>
            <a:off x="6839775" y="5990625"/>
            <a:ext cx="2639374" cy="276999"/>
          </a:xfrm>
          <a:prstGeom prst="rect">
            <a:avLst/>
          </a:prstGeom>
          <a:noFill/>
        </p:spPr>
        <p:txBody>
          <a:bodyPr wrap="square" rtlCol="0">
            <a:spAutoFit/>
          </a:bodyPr>
          <a:lstStyle/>
          <a:p>
            <a:pPr algn="r"/>
            <a:r>
              <a:rPr lang="it-IT" sz="1200" dirty="0"/>
              <a:t>Source: UNEP, 2011</a:t>
            </a:r>
          </a:p>
        </p:txBody>
      </p:sp>
    </p:spTree>
    <p:extLst>
      <p:ext uri="{BB962C8B-B14F-4D97-AF65-F5344CB8AC3E}">
        <p14:creationId xmlns:p14="http://schemas.microsoft.com/office/powerpoint/2010/main" val="314566428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C4D4D-F22E-4A73-B29B-AAB38855D570}"/>
              </a:ext>
            </a:extLst>
          </p:cNvPr>
          <p:cNvSpPr>
            <a:spLocks noGrp="1"/>
          </p:cNvSpPr>
          <p:nvPr>
            <p:ph type="title"/>
          </p:nvPr>
        </p:nvSpPr>
        <p:spPr>
          <a:xfrm>
            <a:off x="1158469" y="3195658"/>
            <a:ext cx="5936518" cy="3046961"/>
          </a:xfrm>
        </p:spPr>
        <p:txBody>
          <a:bodyPr/>
          <a:lstStyle/>
          <a:p>
            <a:r>
              <a:rPr lang="fr-CH" dirty="0"/>
              <a:t>Annex B: </a:t>
            </a:r>
            <a:br>
              <a:rPr lang="fr-CH" dirty="0"/>
            </a:br>
            <a:r>
              <a:rPr lang="en-US" b="0" dirty="0"/>
              <a:t>Additional information about IGEM</a:t>
            </a:r>
          </a:p>
        </p:txBody>
      </p:sp>
    </p:spTree>
    <p:extLst>
      <p:ext uri="{BB962C8B-B14F-4D97-AF65-F5344CB8AC3E}">
        <p14:creationId xmlns:p14="http://schemas.microsoft.com/office/powerpoint/2010/main" val="13798659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7989" y="1054574"/>
            <a:ext cx="5688012" cy="954488"/>
          </a:xfrm>
        </p:spPr>
        <p:txBody>
          <a:bodyPr>
            <a:noAutofit/>
          </a:bodyPr>
          <a:lstStyle/>
          <a:p>
            <a:pPr lvl="0">
              <a:lnSpc>
                <a:spcPct val="100000"/>
              </a:lnSpc>
              <a:spcBef>
                <a:spcPts val="0"/>
              </a:spcBef>
            </a:pPr>
            <a:r>
              <a:rPr lang="en-GB" sz="2400" dirty="0"/>
              <a:t>RESULTS FROM THE CGE – SCENARIO 1 (LEFT) AND 2 (RIGHT)</a:t>
            </a:r>
            <a:br>
              <a:rPr lang="en-GB" sz="2400" dirty="0"/>
            </a:br>
            <a:endParaRPr lang="en-GB" sz="2400" dirty="0"/>
          </a:p>
        </p:txBody>
      </p:sp>
      <p:pic>
        <p:nvPicPr>
          <p:cNvPr id="4" name="Picture 3">
            <a:extLst>
              <a:ext uri="{FF2B5EF4-FFF2-40B4-BE49-F238E27FC236}">
                <a16:creationId xmlns:a16="http://schemas.microsoft.com/office/drawing/2014/main" id="{B1598A1A-A744-4D4F-A1BB-EE4768C399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5437" y="920183"/>
            <a:ext cx="3890530" cy="5510076"/>
          </a:xfrm>
          <a:prstGeom prst="rect">
            <a:avLst/>
          </a:prstGeom>
        </p:spPr>
      </p:pic>
      <p:sp>
        <p:nvSpPr>
          <p:cNvPr id="8" name="Date Placeholder 3">
            <a:extLst>
              <a:ext uri="{FF2B5EF4-FFF2-40B4-BE49-F238E27FC236}">
                <a16:creationId xmlns:a16="http://schemas.microsoft.com/office/drawing/2014/main" id="{B3C566D8-8FF2-1E4C-9EF4-E01A1863C1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B: Additional information about IGEM</a:t>
            </a:r>
            <a:endParaRPr lang="en-US" sz="1050" dirty="0">
              <a:solidFill>
                <a:srgbClr val="71A547"/>
              </a:solidFill>
            </a:endParaRPr>
          </a:p>
        </p:txBody>
      </p:sp>
      <p:sp>
        <p:nvSpPr>
          <p:cNvPr id="12" name="TextBox 2"/>
          <p:cNvSpPr txBox="1"/>
          <p:nvPr/>
        </p:nvSpPr>
        <p:spPr>
          <a:xfrm>
            <a:off x="250064" y="3729741"/>
            <a:ext cx="1599925" cy="646331"/>
          </a:xfrm>
          <a:prstGeom prst="rect">
            <a:avLst/>
          </a:prstGeom>
          <a:noFill/>
        </p:spPr>
        <p:txBody>
          <a:bodyPr wrap="none" rtlCol="0">
            <a:spAutoFit/>
          </a:bodyPr>
          <a:lstStyle/>
          <a:p>
            <a:endParaRPr lang="it-IT" sz="1200" dirty="0"/>
          </a:p>
          <a:p>
            <a:endParaRPr lang="it-IT" sz="1200" dirty="0"/>
          </a:p>
          <a:p>
            <a:r>
              <a:rPr lang="it-IT" sz="1200" dirty="0"/>
              <a:t>Source: PAGE, 2017</a:t>
            </a:r>
            <a:endParaRPr lang="en-US" sz="1200" dirty="0"/>
          </a:p>
        </p:txBody>
      </p:sp>
      <p:sp>
        <p:nvSpPr>
          <p:cNvPr id="3" name="Rectangle 2">
            <a:extLst>
              <a:ext uri="{FF2B5EF4-FFF2-40B4-BE49-F238E27FC236}">
                <a16:creationId xmlns:a16="http://schemas.microsoft.com/office/drawing/2014/main" id="{3B2FDADC-8AA2-5745-8792-DB88DE50C620}"/>
              </a:ext>
            </a:extLst>
          </p:cNvPr>
          <p:cNvSpPr/>
          <p:nvPr/>
        </p:nvSpPr>
        <p:spPr>
          <a:xfrm>
            <a:off x="250064" y="3090446"/>
            <a:ext cx="5264046" cy="584775"/>
          </a:xfrm>
          <a:prstGeom prst="rect">
            <a:avLst/>
          </a:prstGeom>
        </p:spPr>
        <p:txBody>
          <a:bodyPr wrap="square">
            <a:spAutoFit/>
          </a:bodyPr>
          <a:lstStyle/>
          <a:p>
            <a:r>
              <a:rPr lang="en-US" sz="1600" dirty="0">
                <a:latin typeface="Arial" panose="020B0604020202020204" pitchFamily="34" charset="0"/>
              </a:rPr>
              <a:t>Aggregate and sectoral effects of a revenue-neutral carbon tax, in 2036.</a:t>
            </a:r>
            <a:endParaRPr lang="x-none" sz="1600" dirty="0"/>
          </a:p>
        </p:txBody>
      </p:sp>
      <p:sp>
        <p:nvSpPr>
          <p:cNvPr id="9" name="Slide Number Placeholder 4">
            <a:extLst>
              <a:ext uri="{FF2B5EF4-FFF2-40B4-BE49-F238E27FC236}">
                <a16:creationId xmlns:a16="http://schemas.microsoft.com/office/drawing/2014/main" id="{ED11B1B1-692D-8C4B-A3C6-6599184E9844}"/>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123</a:t>
            </a:fld>
            <a:endParaRPr lang="en-US" sz="1100" noProof="0" dirty="0"/>
          </a:p>
        </p:txBody>
      </p:sp>
    </p:spTree>
    <p:extLst>
      <p:ext uri="{BB962C8B-B14F-4D97-AF65-F5344CB8AC3E}">
        <p14:creationId xmlns:p14="http://schemas.microsoft.com/office/powerpoint/2010/main" val="210048160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nSpc>
                <a:spcPct val="100000"/>
              </a:lnSpc>
              <a:spcBef>
                <a:spcPts val="0"/>
              </a:spcBef>
            </a:pPr>
            <a:r>
              <a:rPr lang="en-US" sz="2400" dirty="0"/>
              <a:t>RESULTS FROM THE SD – BAU SIMULATION</a:t>
            </a:r>
            <a:br>
              <a:rPr lang="en-US" sz="2400" dirty="0"/>
            </a:br>
            <a:br>
              <a:rPr lang="en-GB" sz="2400" dirty="0"/>
            </a:br>
            <a:endParaRPr lang="en-GB" sz="2400" dirty="0"/>
          </a:p>
        </p:txBody>
      </p:sp>
      <p:pic>
        <p:nvPicPr>
          <p:cNvPr id="3" name="Picture 2">
            <a:extLst>
              <a:ext uri="{FF2B5EF4-FFF2-40B4-BE49-F238E27FC236}">
                <a16:creationId xmlns:a16="http://schemas.microsoft.com/office/drawing/2014/main" id="{60C04825-8EBD-47D3-BD4B-538632E4F623}"/>
              </a:ext>
            </a:extLst>
          </p:cNvPr>
          <p:cNvPicPr>
            <a:picLocks noChangeAspect="1"/>
          </p:cNvPicPr>
          <p:nvPr/>
        </p:nvPicPr>
        <p:blipFill>
          <a:blip r:embed="rId3"/>
          <a:stretch>
            <a:fillRect/>
          </a:stretch>
        </p:blipFill>
        <p:spPr>
          <a:xfrm>
            <a:off x="1766489" y="1777524"/>
            <a:ext cx="8918343" cy="4115403"/>
          </a:xfrm>
          <a:prstGeom prst="rect">
            <a:avLst/>
          </a:prstGeom>
        </p:spPr>
      </p:pic>
      <p:sp>
        <p:nvSpPr>
          <p:cNvPr id="11" name="Date Placeholder 3">
            <a:extLst>
              <a:ext uri="{FF2B5EF4-FFF2-40B4-BE49-F238E27FC236}">
                <a16:creationId xmlns:a16="http://schemas.microsoft.com/office/drawing/2014/main" id="{B3C566D8-8FF2-1E4C-9EF4-E01A1863C1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B: Additional information about IGEM</a:t>
            </a:r>
            <a:endParaRPr lang="en-US" sz="1050" dirty="0">
              <a:solidFill>
                <a:srgbClr val="71A547"/>
              </a:solidFill>
            </a:endParaRPr>
          </a:p>
        </p:txBody>
      </p:sp>
      <p:sp>
        <p:nvSpPr>
          <p:cNvPr id="12" name="TextBox 2"/>
          <p:cNvSpPr txBox="1"/>
          <p:nvPr/>
        </p:nvSpPr>
        <p:spPr>
          <a:xfrm>
            <a:off x="9150011" y="5999598"/>
            <a:ext cx="1599925" cy="276999"/>
          </a:xfrm>
          <a:prstGeom prst="rect">
            <a:avLst/>
          </a:prstGeom>
          <a:noFill/>
        </p:spPr>
        <p:txBody>
          <a:bodyPr wrap="none" rtlCol="0">
            <a:spAutoFit/>
          </a:bodyPr>
          <a:lstStyle/>
          <a:p>
            <a:r>
              <a:rPr lang="it-IT" sz="1200" dirty="0"/>
              <a:t>Source: PAGE, 2017</a:t>
            </a:r>
            <a:endParaRPr lang="en-US" sz="1200" dirty="0"/>
          </a:p>
        </p:txBody>
      </p:sp>
      <p:sp>
        <p:nvSpPr>
          <p:cNvPr id="8" name="Slide Number Placeholder 4">
            <a:extLst>
              <a:ext uri="{FF2B5EF4-FFF2-40B4-BE49-F238E27FC236}">
                <a16:creationId xmlns:a16="http://schemas.microsoft.com/office/drawing/2014/main" id="{EC7C2435-10EB-EA48-8844-847450A815F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124</a:t>
            </a:fld>
            <a:endParaRPr lang="en-US" sz="1100" noProof="0" dirty="0"/>
          </a:p>
        </p:txBody>
      </p:sp>
    </p:spTree>
    <p:extLst>
      <p:ext uri="{BB962C8B-B14F-4D97-AF65-F5344CB8AC3E}">
        <p14:creationId xmlns:p14="http://schemas.microsoft.com/office/powerpoint/2010/main" val="199236633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7989" y="1063499"/>
            <a:ext cx="4662776" cy="954488"/>
          </a:xfrm>
        </p:spPr>
        <p:txBody>
          <a:bodyPr>
            <a:noAutofit/>
          </a:bodyPr>
          <a:lstStyle/>
          <a:p>
            <a:pPr lvl="0">
              <a:lnSpc>
                <a:spcPct val="100000"/>
              </a:lnSpc>
              <a:spcBef>
                <a:spcPts val="0"/>
              </a:spcBef>
            </a:pPr>
            <a:r>
              <a:rPr lang="en-US" sz="2400" dirty="0"/>
              <a:t>RESULTS FROM THE SD – FEEBATE SCENARIO</a:t>
            </a:r>
            <a:br>
              <a:rPr lang="en-US" sz="2400" dirty="0"/>
            </a:br>
            <a:endParaRPr lang="en-GB" sz="2400" dirty="0"/>
          </a:p>
        </p:txBody>
      </p:sp>
      <p:pic>
        <p:nvPicPr>
          <p:cNvPr id="3" name="Picture 2">
            <a:extLst>
              <a:ext uri="{FF2B5EF4-FFF2-40B4-BE49-F238E27FC236}">
                <a16:creationId xmlns:a16="http://schemas.microsoft.com/office/drawing/2014/main" id="{7F9A3055-7B96-4898-952B-B40C4A2F1677}"/>
              </a:ext>
            </a:extLst>
          </p:cNvPr>
          <p:cNvPicPr>
            <a:picLocks noChangeAspect="1"/>
          </p:cNvPicPr>
          <p:nvPr/>
        </p:nvPicPr>
        <p:blipFill>
          <a:blip r:embed="rId3"/>
          <a:stretch>
            <a:fillRect/>
          </a:stretch>
        </p:blipFill>
        <p:spPr>
          <a:xfrm>
            <a:off x="4786621" y="1102699"/>
            <a:ext cx="6112677" cy="5308023"/>
          </a:xfrm>
          <a:prstGeom prst="rect">
            <a:avLst/>
          </a:prstGeom>
        </p:spPr>
      </p:pic>
      <p:sp>
        <p:nvSpPr>
          <p:cNvPr id="8" name="Date Placeholder 3">
            <a:extLst>
              <a:ext uri="{FF2B5EF4-FFF2-40B4-BE49-F238E27FC236}">
                <a16:creationId xmlns:a16="http://schemas.microsoft.com/office/drawing/2014/main" id="{B3C566D8-8FF2-1E4C-9EF4-E01A1863C1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B: Additional information about IGEM</a:t>
            </a:r>
            <a:endParaRPr lang="en-US" sz="1050" dirty="0">
              <a:solidFill>
                <a:srgbClr val="71A547"/>
              </a:solidFill>
            </a:endParaRPr>
          </a:p>
        </p:txBody>
      </p:sp>
      <p:sp>
        <p:nvSpPr>
          <p:cNvPr id="11" name="TextBox 2"/>
          <p:cNvSpPr txBox="1"/>
          <p:nvPr/>
        </p:nvSpPr>
        <p:spPr>
          <a:xfrm>
            <a:off x="9348621" y="6438541"/>
            <a:ext cx="1659237" cy="276999"/>
          </a:xfrm>
          <a:prstGeom prst="rect">
            <a:avLst/>
          </a:prstGeom>
          <a:noFill/>
        </p:spPr>
        <p:txBody>
          <a:bodyPr wrap="none" rtlCol="0">
            <a:spAutoFit/>
          </a:bodyPr>
          <a:lstStyle/>
          <a:p>
            <a:r>
              <a:rPr lang="it-IT" sz="1200" dirty="0"/>
              <a:t>Source: PAGE, 2017</a:t>
            </a:r>
            <a:endParaRPr lang="en-US" sz="1200" dirty="0"/>
          </a:p>
        </p:txBody>
      </p:sp>
      <p:sp>
        <p:nvSpPr>
          <p:cNvPr id="9" name="Slide Number Placeholder 4">
            <a:extLst>
              <a:ext uri="{FF2B5EF4-FFF2-40B4-BE49-F238E27FC236}">
                <a16:creationId xmlns:a16="http://schemas.microsoft.com/office/drawing/2014/main" id="{7B08C60E-B452-AD4A-B9B5-1C6A6038BDD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125</a:t>
            </a:fld>
            <a:endParaRPr lang="en-US" sz="1100" noProof="0" dirty="0"/>
          </a:p>
        </p:txBody>
      </p:sp>
    </p:spTree>
    <p:extLst>
      <p:ext uri="{BB962C8B-B14F-4D97-AF65-F5344CB8AC3E}">
        <p14:creationId xmlns:p14="http://schemas.microsoft.com/office/powerpoint/2010/main" val="279570043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061029"/>
            <a:ext cx="4247139" cy="717121"/>
          </a:xfrm>
        </p:spPr>
        <p:txBody>
          <a:bodyPr>
            <a:noAutofit/>
          </a:bodyPr>
          <a:lstStyle/>
          <a:p>
            <a:pPr lvl="0">
              <a:lnSpc>
                <a:spcPct val="100000"/>
              </a:lnSpc>
              <a:spcBef>
                <a:spcPts val="0"/>
              </a:spcBef>
            </a:pPr>
            <a:r>
              <a:rPr lang="en-US" sz="2400" dirty="0"/>
              <a:t>RESULTS FROM THE SD – REBATE SCENARIO</a:t>
            </a:r>
          </a:p>
        </p:txBody>
      </p:sp>
      <p:pic>
        <p:nvPicPr>
          <p:cNvPr id="4" name="Picture 3">
            <a:extLst>
              <a:ext uri="{FF2B5EF4-FFF2-40B4-BE49-F238E27FC236}">
                <a16:creationId xmlns:a16="http://schemas.microsoft.com/office/drawing/2014/main" id="{279BF6F9-7A30-42FC-9376-17B8BD557F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9573" y="1061029"/>
            <a:ext cx="6224827" cy="5371923"/>
          </a:xfrm>
          <a:prstGeom prst="rect">
            <a:avLst/>
          </a:prstGeom>
        </p:spPr>
      </p:pic>
      <p:sp>
        <p:nvSpPr>
          <p:cNvPr id="8" name="Date Placeholder 3">
            <a:extLst>
              <a:ext uri="{FF2B5EF4-FFF2-40B4-BE49-F238E27FC236}">
                <a16:creationId xmlns:a16="http://schemas.microsoft.com/office/drawing/2014/main" id="{B3C566D8-8FF2-1E4C-9EF4-E01A1863C1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B: Additional information about IGEM</a:t>
            </a:r>
            <a:endParaRPr lang="en-US" sz="1050" dirty="0">
              <a:solidFill>
                <a:srgbClr val="71A547"/>
              </a:solidFill>
            </a:endParaRPr>
          </a:p>
        </p:txBody>
      </p:sp>
      <p:sp>
        <p:nvSpPr>
          <p:cNvPr id="11" name="TextBox 2"/>
          <p:cNvSpPr txBox="1"/>
          <p:nvPr/>
        </p:nvSpPr>
        <p:spPr>
          <a:xfrm>
            <a:off x="9499508" y="6444476"/>
            <a:ext cx="1599925" cy="276999"/>
          </a:xfrm>
          <a:prstGeom prst="rect">
            <a:avLst/>
          </a:prstGeom>
          <a:noFill/>
        </p:spPr>
        <p:txBody>
          <a:bodyPr wrap="none" rtlCol="0">
            <a:spAutoFit/>
          </a:bodyPr>
          <a:lstStyle/>
          <a:p>
            <a:r>
              <a:rPr lang="it-IT" sz="1200" dirty="0"/>
              <a:t>Source: PAGE, 2017</a:t>
            </a:r>
            <a:endParaRPr lang="en-US" sz="1200" dirty="0"/>
          </a:p>
        </p:txBody>
      </p:sp>
      <p:sp>
        <p:nvSpPr>
          <p:cNvPr id="9" name="Slide Number Placeholder 4">
            <a:extLst>
              <a:ext uri="{FF2B5EF4-FFF2-40B4-BE49-F238E27FC236}">
                <a16:creationId xmlns:a16="http://schemas.microsoft.com/office/drawing/2014/main" id="{6B77A7CB-B794-6C40-80F4-ACBA9ECA98F7}"/>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126</a:t>
            </a:fld>
            <a:endParaRPr lang="en-US" sz="1100" noProof="0" dirty="0"/>
          </a:p>
        </p:txBody>
      </p:sp>
    </p:spTree>
    <p:extLst>
      <p:ext uri="{BB962C8B-B14F-4D97-AF65-F5344CB8AC3E}">
        <p14:creationId xmlns:p14="http://schemas.microsoft.com/office/powerpoint/2010/main" val="62362598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nSpc>
                <a:spcPct val="100000"/>
              </a:lnSpc>
              <a:spcBef>
                <a:spcPts val="0"/>
              </a:spcBef>
            </a:pPr>
            <a:r>
              <a:rPr lang="en-US" sz="2400" dirty="0"/>
              <a:t>EVOLUTION OF THE SHARE OF RENEWABLE ENERGY CAPACITY FOLLOWING BAU, FBL, RL, FBH AND RH SCENARIOS</a:t>
            </a:r>
          </a:p>
        </p:txBody>
      </p:sp>
      <p:pic>
        <p:nvPicPr>
          <p:cNvPr id="3" name="Picture 2">
            <a:extLst>
              <a:ext uri="{FF2B5EF4-FFF2-40B4-BE49-F238E27FC236}">
                <a16:creationId xmlns:a16="http://schemas.microsoft.com/office/drawing/2014/main" id="{7FC4AF38-691A-4E59-92FF-22EC49899BA4}"/>
              </a:ext>
            </a:extLst>
          </p:cNvPr>
          <p:cNvPicPr>
            <a:picLocks noChangeAspect="1"/>
          </p:cNvPicPr>
          <p:nvPr/>
        </p:nvPicPr>
        <p:blipFill>
          <a:blip r:embed="rId3"/>
          <a:stretch>
            <a:fillRect/>
          </a:stretch>
        </p:blipFill>
        <p:spPr>
          <a:xfrm>
            <a:off x="2139327" y="2153748"/>
            <a:ext cx="7949857" cy="3640753"/>
          </a:xfrm>
          <a:prstGeom prst="rect">
            <a:avLst/>
          </a:prstGeom>
        </p:spPr>
      </p:pic>
      <p:sp>
        <p:nvSpPr>
          <p:cNvPr id="8" name="Date Placeholder 3">
            <a:extLst>
              <a:ext uri="{FF2B5EF4-FFF2-40B4-BE49-F238E27FC236}">
                <a16:creationId xmlns:a16="http://schemas.microsoft.com/office/drawing/2014/main" id="{B3C566D8-8FF2-1E4C-9EF4-E01A1863C1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B: Additional information about IGEM</a:t>
            </a:r>
            <a:endParaRPr lang="en-US" sz="1050" dirty="0">
              <a:solidFill>
                <a:srgbClr val="71A547"/>
              </a:solidFill>
            </a:endParaRPr>
          </a:p>
        </p:txBody>
      </p:sp>
      <p:sp>
        <p:nvSpPr>
          <p:cNvPr id="11" name="TextBox 2"/>
          <p:cNvSpPr txBox="1"/>
          <p:nvPr/>
        </p:nvSpPr>
        <p:spPr>
          <a:xfrm>
            <a:off x="8564395" y="5818466"/>
            <a:ext cx="1599925" cy="276999"/>
          </a:xfrm>
          <a:prstGeom prst="rect">
            <a:avLst/>
          </a:prstGeom>
          <a:noFill/>
        </p:spPr>
        <p:txBody>
          <a:bodyPr wrap="none" rtlCol="0">
            <a:spAutoFit/>
          </a:bodyPr>
          <a:lstStyle/>
          <a:p>
            <a:r>
              <a:rPr lang="it-IT" sz="1200" dirty="0"/>
              <a:t>Source: PAGE, 2017</a:t>
            </a:r>
            <a:endParaRPr lang="en-US" sz="1200" dirty="0"/>
          </a:p>
        </p:txBody>
      </p:sp>
      <p:sp>
        <p:nvSpPr>
          <p:cNvPr id="9" name="Slide Number Placeholder 4">
            <a:extLst>
              <a:ext uri="{FF2B5EF4-FFF2-40B4-BE49-F238E27FC236}">
                <a16:creationId xmlns:a16="http://schemas.microsoft.com/office/drawing/2014/main" id="{318B6C0D-BCC3-AD49-8567-9828A1EFA8A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127</a:t>
            </a:fld>
            <a:endParaRPr lang="en-US" sz="1100" noProof="0" dirty="0"/>
          </a:p>
        </p:txBody>
      </p:sp>
    </p:spTree>
    <p:extLst>
      <p:ext uri="{BB962C8B-B14F-4D97-AF65-F5344CB8AC3E}">
        <p14:creationId xmlns:p14="http://schemas.microsoft.com/office/powerpoint/2010/main" val="387003643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109679"/>
            <a:ext cx="11412537" cy="722169"/>
          </a:xfrm>
        </p:spPr>
        <p:txBody>
          <a:bodyPr>
            <a:normAutofit/>
          </a:bodyPr>
          <a:lstStyle/>
          <a:p>
            <a:r>
              <a:rPr lang="en-US" sz="2400" dirty="0">
                <a:latin typeface="+mn-lt"/>
                <a:cs typeface="Microsoft Sans Serif" pitchFamily="34" charset="0"/>
              </a:rPr>
              <a:t>EXAMPLE OF RESULTS FROM THE IGEM</a:t>
            </a:r>
            <a:endParaRPr lang="en-US" sz="2400" cap="none" dirty="0">
              <a:latin typeface="+mn-lt"/>
            </a:endParaRPr>
          </a:p>
        </p:txBody>
      </p:sp>
      <p:sp>
        <p:nvSpPr>
          <p:cNvPr id="3" name="Content Placeholder 2"/>
          <p:cNvSpPr>
            <a:spLocks noGrp="1"/>
          </p:cNvSpPr>
          <p:nvPr>
            <p:ph sz="quarter" idx="10"/>
          </p:nvPr>
        </p:nvSpPr>
        <p:spPr>
          <a:xfrm>
            <a:off x="571882" y="2060575"/>
            <a:ext cx="8459787" cy="4176713"/>
          </a:xfrm>
          <a:prstGeom prst="rect">
            <a:avLst/>
          </a:prstGeom>
        </p:spPr>
        <p:txBody>
          <a:bodyPr>
            <a:normAutofit/>
          </a:bodyPr>
          <a:lstStyle/>
          <a:p>
            <a:pPr marL="342900" indent="-342900">
              <a:defRPr/>
            </a:pPr>
            <a:r>
              <a:rPr lang="en-US" sz="1800" dirty="0"/>
              <a:t>The IGEM simulated the dynamic CGE model in conjunction with the SD model, and used output gathered from the SD model to supplement and adjust the CGE input parameters. </a:t>
            </a:r>
          </a:p>
          <a:p>
            <a:pPr marL="342900" indent="-342900">
              <a:defRPr/>
            </a:pPr>
            <a:r>
              <a:rPr lang="en-US" sz="1800" dirty="0"/>
              <a:t>It is estimated that a carbon tax would have positive impacts on the health of the population and labor productivity. </a:t>
            </a:r>
          </a:p>
          <a:p>
            <a:pPr marL="342900" indent="-342900">
              <a:defRPr/>
            </a:pPr>
            <a:r>
              <a:rPr lang="en-US" sz="1800" dirty="0"/>
              <a:t>As a result, IGEM considers </a:t>
            </a:r>
            <a:r>
              <a:rPr lang="en-US" sz="1800" b="1" dirty="0"/>
              <a:t>any increase in longevity equal to an increase in productivity.</a:t>
            </a:r>
          </a:p>
          <a:p>
            <a:endParaRPr lang="en-US" sz="2800" dirty="0">
              <a:latin typeface="Arial" panose="020B0604020202020204" pitchFamily="34" charset="0"/>
              <a:cs typeface="Arial" panose="020B0604020202020204" pitchFamily="34" charset="0"/>
            </a:endParaRPr>
          </a:p>
        </p:txBody>
      </p:sp>
      <p:sp>
        <p:nvSpPr>
          <p:cNvPr id="11" name="Date Placeholder 3">
            <a:extLst>
              <a:ext uri="{FF2B5EF4-FFF2-40B4-BE49-F238E27FC236}">
                <a16:creationId xmlns:a16="http://schemas.microsoft.com/office/drawing/2014/main" id="{B3C566D8-8FF2-1E4C-9EF4-E01A1863C1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B: Additional information about IGEM</a:t>
            </a:r>
            <a:endParaRPr lang="en-US" sz="1050" dirty="0">
              <a:solidFill>
                <a:srgbClr val="71A547"/>
              </a:solidFill>
            </a:endParaRPr>
          </a:p>
        </p:txBody>
      </p:sp>
      <p:sp>
        <p:nvSpPr>
          <p:cNvPr id="7" name="Slide Number Placeholder 4">
            <a:extLst>
              <a:ext uri="{FF2B5EF4-FFF2-40B4-BE49-F238E27FC236}">
                <a16:creationId xmlns:a16="http://schemas.microsoft.com/office/drawing/2014/main" id="{B989431F-FA86-B645-9779-9E58AD7A4302}"/>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128</a:t>
            </a:fld>
            <a:endParaRPr lang="en-US" sz="1100" noProof="0" dirty="0"/>
          </a:p>
        </p:txBody>
      </p:sp>
    </p:spTree>
    <p:extLst>
      <p:ext uri="{BB962C8B-B14F-4D97-AF65-F5344CB8AC3E}">
        <p14:creationId xmlns:p14="http://schemas.microsoft.com/office/powerpoint/2010/main" val="30100115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9" y="1063499"/>
            <a:ext cx="5227268" cy="1731459"/>
          </a:xfrm>
        </p:spPr>
        <p:txBody>
          <a:bodyPr>
            <a:normAutofit fontScale="90000"/>
          </a:bodyPr>
          <a:lstStyle/>
          <a:p>
            <a:pPr lvl="0">
              <a:lnSpc>
                <a:spcPct val="100000"/>
              </a:lnSpc>
              <a:spcBef>
                <a:spcPts val="0"/>
              </a:spcBef>
            </a:pPr>
            <a:r>
              <a:rPr lang="en-US" sz="2700" dirty="0">
                <a:latin typeface="+mn-lt"/>
                <a:cs typeface="Microsoft Sans Serif" pitchFamily="34" charset="0"/>
              </a:rPr>
              <a:t>RESULTS FROM THE IGEM</a:t>
            </a:r>
            <a:br>
              <a:rPr lang="en-US" sz="3100" dirty="0">
                <a:solidFill>
                  <a:srgbClr val="508538"/>
                </a:solidFill>
                <a:latin typeface="+mn-lt"/>
                <a:cs typeface="Microsoft Sans Serif" pitchFamily="34" charset="0"/>
              </a:rPr>
            </a:br>
            <a:br>
              <a:rPr lang="en-US" sz="3100" dirty="0">
                <a:solidFill>
                  <a:schemeClr val="tx1"/>
                </a:solidFill>
                <a:latin typeface="+mn-lt"/>
                <a:cs typeface="Microsoft Sans Serif" pitchFamily="34" charset="0"/>
              </a:rPr>
            </a:br>
            <a:br>
              <a:rPr lang="en-CA" sz="2000" b="0" cap="none" dirty="0">
                <a:solidFill>
                  <a:schemeClr val="tx1"/>
                </a:solidFill>
                <a:latin typeface="Arial" panose="020B0604020202020204" pitchFamily="34" charset="0"/>
                <a:ea typeface="+mn-ea"/>
                <a:cs typeface="+mn-cs"/>
              </a:rPr>
            </a:br>
            <a:br>
              <a:rPr lang="en-CA" sz="2000" b="0" cap="none" dirty="0">
                <a:solidFill>
                  <a:srgbClr val="4C4C4C"/>
                </a:solidFill>
                <a:latin typeface="Arial" panose="020B0604020202020204" pitchFamily="34" charset="0"/>
                <a:ea typeface="+mn-ea"/>
                <a:cs typeface="+mn-cs"/>
              </a:rPr>
            </a:br>
            <a:endParaRPr lang="en-US" sz="2000" cap="none" dirty="0">
              <a:latin typeface="+mn-lt"/>
            </a:endParaRPr>
          </a:p>
        </p:txBody>
      </p:sp>
      <p:pic>
        <p:nvPicPr>
          <p:cNvPr id="3" name="Picture 2">
            <a:extLst>
              <a:ext uri="{FF2B5EF4-FFF2-40B4-BE49-F238E27FC236}">
                <a16:creationId xmlns:a16="http://schemas.microsoft.com/office/drawing/2014/main" id="{95296064-A507-4697-A5F2-05A3906F9E44}"/>
              </a:ext>
            </a:extLst>
          </p:cNvPr>
          <p:cNvPicPr>
            <a:picLocks noChangeAspect="1"/>
          </p:cNvPicPr>
          <p:nvPr/>
        </p:nvPicPr>
        <p:blipFill>
          <a:blip r:embed="rId3"/>
          <a:stretch>
            <a:fillRect/>
          </a:stretch>
        </p:blipFill>
        <p:spPr>
          <a:xfrm>
            <a:off x="6059908" y="885960"/>
            <a:ext cx="4460310" cy="5559681"/>
          </a:xfrm>
          <a:prstGeom prst="rect">
            <a:avLst/>
          </a:prstGeom>
        </p:spPr>
      </p:pic>
      <p:sp>
        <p:nvSpPr>
          <p:cNvPr id="11" name="TextBox 2"/>
          <p:cNvSpPr txBox="1"/>
          <p:nvPr/>
        </p:nvSpPr>
        <p:spPr>
          <a:xfrm>
            <a:off x="330286" y="3664092"/>
            <a:ext cx="1599925" cy="276999"/>
          </a:xfrm>
          <a:prstGeom prst="rect">
            <a:avLst/>
          </a:prstGeom>
          <a:noFill/>
        </p:spPr>
        <p:txBody>
          <a:bodyPr wrap="none" rtlCol="0">
            <a:spAutoFit/>
          </a:bodyPr>
          <a:lstStyle/>
          <a:p>
            <a:r>
              <a:rPr lang="it-IT" sz="1200" dirty="0"/>
              <a:t>Source: PAGE, 2017</a:t>
            </a:r>
            <a:endParaRPr lang="en-US" sz="1200" dirty="0"/>
          </a:p>
        </p:txBody>
      </p:sp>
      <p:sp>
        <p:nvSpPr>
          <p:cNvPr id="12" name="Date Placeholder 3">
            <a:extLst>
              <a:ext uri="{FF2B5EF4-FFF2-40B4-BE49-F238E27FC236}">
                <a16:creationId xmlns:a16="http://schemas.microsoft.com/office/drawing/2014/main" id="{B3C566D8-8FF2-1E4C-9EF4-E01A1863C1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B: Additional information about IGEM</a:t>
            </a:r>
            <a:endParaRPr lang="en-US" sz="1050" dirty="0">
              <a:solidFill>
                <a:srgbClr val="71A547"/>
              </a:solidFill>
            </a:endParaRPr>
          </a:p>
        </p:txBody>
      </p:sp>
      <p:sp>
        <p:nvSpPr>
          <p:cNvPr id="4" name="Rectangle 3">
            <a:extLst>
              <a:ext uri="{FF2B5EF4-FFF2-40B4-BE49-F238E27FC236}">
                <a16:creationId xmlns:a16="http://schemas.microsoft.com/office/drawing/2014/main" id="{FC43C6EB-8C41-5F4B-AA4A-1B94596C09FB}"/>
              </a:ext>
            </a:extLst>
          </p:cNvPr>
          <p:cNvSpPr/>
          <p:nvPr/>
        </p:nvSpPr>
        <p:spPr>
          <a:xfrm>
            <a:off x="330286" y="2912396"/>
            <a:ext cx="4897495" cy="584775"/>
          </a:xfrm>
          <a:prstGeom prst="rect">
            <a:avLst/>
          </a:prstGeom>
        </p:spPr>
        <p:txBody>
          <a:bodyPr wrap="square">
            <a:spAutoFit/>
          </a:bodyPr>
          <a:lstStyle/>
          <a:p>
            <a:r>
              <a:rPr lang="en-CA" sz="1600" dirty="0">
                <a:latin typeface="Arial" panose="020B0604020202020204" pitchFamily="34" charset="0"/>
              </a:rPr>
              <a:t>Aggregate and sectoral effects of a revenue-neutral carbon tax and a feebate scenarios, in 2036.</a:t>
            </a:r>
            <a:endParaRPr lang="x-none" sz="1600" dirty="0"/>
          </a:p>
        </p:txBody>
      </p:sp>
      <p:sp>
        <p:nvSpPr>
          <p:cNvPr id="9" name="Slide Number Placeholder 4">
            <a:extLst>
              <a:ext uri="{FF2B5EF4-FFF2-40B4-BE49-F238E27FC236}">
                <a16:creationId xmlns:a16="http://schemas.microsoft.com/office/drawing/2014/main" id="{1EEC2923-D2A9-864A-AB6E-D3C1ACBE4558}"/>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129</a:t>
            </a:fld>
            <a:endParaRPr lang="en-US" sz="1100" noProof="0" dirty="0"/>
          </a:p>
        </p:txBody>
      </p:sp>
    </p:spTree>
    <p:extLst>
      <p:ext uri="{BB962C8B-B14F-4D97-AF65-F5344CB8AC3E}">
        <p14:creationId xmlns:p14="http://schemas.microsoft.com/office/powerpoint/2010/main" val="2918536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view of a large body of water&#10;&#10;Description automatically generated">
            <a:extLst>
              <a:ext uri="{FF2B5EF4-FFF2-40B4-BE49-F238E27FC236}">
                <a16:creationId xmlns:a16="http://schemas.microsoft.com/office/drawing/2014/main" id="{24A7A8DB-6DDF-B04D-96CA-232DF96B60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6695" y="3664633"/>
            <a:ext cx="2880538" cy="2632545"/>
          </a:xfrm>
          <a:prstGeom prst="rect">
            <a:avLst/>
          </a:prstGeom>
        </p:spPr>
      </p:pic>
      <p:pic>
        <p:nvPicPr>
          <p:cNvPr id="31" name="Picture 30" descr="A picture containing window, table, boat, large&#10;&#10;Description automatically generated">
            <a:extLst>
              <a:ext uri="{FF2B5EF4-FFF2-40B4-BE49-F238E27FC236}">
                <a16:creationId xmlns:a16="http://schemas.microsoft.com/office/drawing/2014/main" id="{0B603EA5-01DD-C643-AEB9-0C859CB3C4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814" y="1713496"/>
            <a:ext cx="2866303" cy="2619535"/>
          </a:xfrm>
          <a:prstGeom prst="rect">
            <a:avLst/>
          </a:prstGeom>
        </p:spPr>
      </p:pic>
      <p:pic>
        <p:nvPicPr>
          <p:cNvPr id="33" name="Picture 32" descr="A close up of a sign&#10;&#10;Description automatically generated">
            <a:extLst>
              <a:ext uri="{FF2B5EF4-FFF2-40B4-BE49-F238E27FC236}">
                <a16:creationId xmlns:a16="http://schemas.microsoft.com/office/drawing/2014/main" id="{4DFA1B7E-D512-7144-B661-B00925210B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54904" y="1689934"/>
            <a:ext cx="2880538" cy="2632545"/>
          </a:xfrm>
          <a:prstGeom prst="rect">
            <a:avLst/>
          </a:prstGeom>
        </p:spPr>
      </p:pic>
      <p:pic>
        <p:nvPicPr>
          <p:cNvPr id="35" name="Picture 34" descr="A picture containing indoor, large, table, view&#10;&#10;Description automatically generated">
            <a:extLst>
              <a:ext uri="{FF2B5EF4-FFF2-40B4-BE49-F238E27FC236}">
                <a16:creationId xmlns:a16="http://schemas.microsoft.com/office/drawing/2014/main" id="{D374277C-61E2-BF41-8459-E1A06A48AC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84998" y="3664634"/>
            <a:ext cx="2880538" cy="2632545"/>
          </a:xfrm>
          <a:prstGeom prst="rect">
            <a:avLst/>
          </a:prstGeom>
        </p:spPr>
      </p:pic>
      <p:pic>
        <p:nvPicPr>
          <p:cNvPr id="37" name="Picture 36" descr="A picture containing green, photo, sitting, reflection&#10;&#10;Description automatically generated">
            <a:extLst>
              <a:ext uri="{FF2B5EF4-FFF2-40B4-BE49-F238E27FC236}">
                <a16:creationId xmlns:a16="http://schemas.microsoft.com/office/drawing/2014/main" id="{A26300C9-A061-944A-96E2-95E29A1417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9035" y="1698223"/>
            <a:ext cx="2897406" cy="2647960"/>
          </a:xfrm>
          <a:prstGeom prst="rect">
            <a:avLst/>
          </a:prstGeom>
        </p:spPr>
      </p:pic>
      <p:sp>
        <p:nvSpPr>
          <p:cNvPr id="4" name="Titolo 1"/>
          <p:cNvSpPr>
            <a:spLocks noGrp="1"/>
          </p:cNvSpPr>
          <p:nvPr>
            <p:ph type="title"/>
          </p:nvPr>
        </p:nvSpPr>
        <p:spPr/>
        <p:txBody>
          <a:bodyPr>
            <a:normAutofit/>
          </a:bodyPr>
          <a:lstStyle/>
          <a:p>
            <a:r>
              <a:rPr lang="en-US" sz="2400" dirty="0"/>
              <a:t>TYPES OF ASSESSMENT</a:t>
            </a:r>
            <a:endParaRPr lang="fr-CA" sz="2400" dirty="0"/>
          </a:p>
        </p:txBody>
      </p:sp>
      <p:sp>
        <p:nvSpPr>
          <p:cNvPr id="7" name="Rectangle 6">
            <a:extLst>
              <a:ext uri="{FF2B5EF4-FFF2-40B4-BE49-F238E27FC236}">
                <a16:creationId xmlns:a16="http://schemas.microsoft.com/office/drawing/2014/main" id="{02A8FE38-AC77-F04B-A64B-8223FA59CB79}"/>
              </a:ext>
            </a:extLst>
          </p:cNvPr>
          <p:cNvSpPr/>
          <p:nvPr/>
        </p:nvSpPr>
        <p:spPr>
          <a:xfrm>
            <a:off x="967937" y="2714803"/>
            <a:ext cx="1261241"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C995BCEB-F9B6-8440-8053-1C7A0B555A5E}"/>
              </a:ext>
            </a:extLst>
          </p:cNvPr>
          <p:cNvSpPr/>
          <p:nvPr/>
        </p:nvSpPr>
        <p:spPr>
          <a:xfrm>
            <a:off x="861726" y="3014320"/>
            <a:ext cx="1499937"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8E985193-37FD-5A4D-9AEA-9A0850A2DD2F}"/>
              </a:ext>
            </a:extLst>
          </p:cNvPr>
          <p:cNvSpPr/>
          <p:nvPr/>
        </p:nvSpPr>
        <p:spPr>
          <a:xfrm>
            <a:off x="861726" y="2699038"/>
            <a:ext cx="1499937" cy="646331"/>
          </a:xfrm>
          <a:prstGeom prst="rect">
            <a:avLst/>
          </a:prstGeom>
        </p:spPr>
        <p:txBody>
          <a:bodyPr wrap="square">
            <a:spAutoFit/>
          </a:bodyPr>
          <a:lstStyle/>
          <a:p>
            <a:pPr lvl="0" algn="ctr"/>
            <a:r>
              <a:rPr lang="en-GB" b="1" dirty="0">
                <a:solidFill>
                  <a:schemeClr val="bg1"/>
                </a:solidFill>
              </a:rPr>
              <a:t>Economic assessment</a:t>
            </a:r>
            <a:endParaRPr lang="en-US" b="1" dirty="0">
              <a:solidFill>
                <a:schemeClr val="bg1"/>
              </a:solidFill>
            </a:endParaRPr>
          </a:p>
        </p:txBody>
      </p:sp>
      <p:sp>
        <p:nvSpPr>
          <p:cNvPr id="17" name="Rectangle 16">
            <a:extLst>
              <a:ext uri="{FF2B5EF4-FFF2-40B4-BE49-F238E27FC236}">
                <a16:creationId xmlns:a16="http://schemas.microsoft.com/office/drawing/2014/main" id="{9AA2CF84-E25C-1047-AA07-D041E471C68F}"/>
              </a:ext>
            </a:extLst>
          </p:cNvPr>
          <p:cNvSpPr/>
          <p:nvPr/>
        </p:nvSpPr>
        <p:spPr>
          <a:xfrm>
            <a:off x="3389587" y="4719934"/>
            <a:ext cx="867104"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Rectangle 17">
            <a:extLst>
              <a:ext uri="{FF2B5EF4-FFF2-40B4-BE49-F238E27FC236}">
                <a16:creationId xmlns:a16="http://schemas.microsoft.com/office/drawing/2014/main" id="{87354956-A2D9-1045-88A4-C04A46FEA9CA}"/>
              </a:ext>
            </a:extLst>
          </p:cNvPr>
          <p:cNvSpPr/>
          <p:nvPr/>
        </p:nvSpPr>
        <p:spPr>
          <a:xfrm>
            <a:off x="3099117" y="5027334"/>
            <a:ext cx="1499937"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ectangle 18">
            <a:extLst>
              <a:ext uri="{FF2B5EF4-FFF2-40B4-BE49-F238E27FC236}">
                <a16:creationId xmlns:a16="http://schemas.microsoft.com/office/drawing/2014/main" id="{E494F1CA-C4EF-BC49-843D-E6255712BFE3}"/>
              </a:ext>
            </a:extLst>
          </p:cNvPr>
          <p:cNvSpPr/>
          <p:nvPr/>
        </p:nvSpPr>
        <p:spPr>
          <a:xfrm>
            <a:off x="5077481" y="2696889"/>
            <a:ext cx="1707517"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Rectangle 19">
            <a:extLst>
              <a:ext uri="{FF2B5EF4-FFF2-40B4-BE49-F238E27FC236}">
                <a16:creationId xmlns:a16="http://schemas.microsoft.com/office/drawing/2014/main" id="{B1F80623-9967-CF47-A479-B839ADBDE456}"/>
              </a:ext>
            </a:extLst>
          </p:cNvPr>
          <p:cNvSpPr/>
          <p:nvPr/>
        </p:nvSpPr>
        <p:spPr>
          <a:xfrm>
            <a:off x="5210382" y="2996406"/>
            <a:ext cx="1499937"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Rectangle 20">
            <a:extLst>
              <a:ext uri="{FF2B5EF4-FFF2-40B4-BE49-F238E27FC236}">
                <a16:creationId xmlns:a16="http://schemas.microsoft.com/office/drawing/2014/main" id="{321218A5-E9D4-CD44-B2A5-88A520780241}"/>
              </a:ext>
            </a:extLst>
          </p:cNvPr>
          <p:cNvSpPr/>
          <p:nvPr/>
        </p:nvSpPr>
        <p:spPr>
          <a:xfrm>
            <a:off x="7455656" y="4719934"/>
            <a:ext cx="1499936"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Rectangle 21">
            <a:extLst>
              <a:ext uri="{FF2B5EF4-FFF2-40B4-BE49-F238E27FC236}">
                <a16:creationId xmlns:a16="http://schemas.microsoft.com/office/drawing/2014/main" id="{F90830B0-F74D-AD4A-BE85-CC26603A6F28}"/>
              </a:ext>
            </a:extLst>
          </p:cNvPr>
          <p:cNvSpPr/>
          <p:nvPr/>
        </p:nvSpPr>
        <p:spPr>
          <a:xfrm>
            <a:off x="7455656" y="5019451"/>
            <a:ext cx="1499936"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Rectangle 22">
            <a:extLst>
              <a:ext uri="{FF2B5EF4-FFF2-40B4-BE49-F238E27FC236}">
                <a16:creationId xmlns:a16="http://schemas.microsoft.com/office/drawing/2014/main" id="{DA64A7FC-49F4-C042-8447-ED34D0D050A2}"/>
              </a:ext>
            </a:extLst>
          </p:cNvPr>
          <p:cNvSpPr/>
          <p:nvPr/>
        </p:nvSpPr>
        <p:spPr>
          <a:xfrm>
            <a:off x="9827167" y="2696889"/>
            <a:ext cx="1261241"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Rectangle 23">
            <a:extLst>
              <a:ext uri="{FF2B5EF4-FFF2-40B4-BE49-F238E27FC236}">
                <a16:creationId xmlns:a16="http://schemas.microsoft.com/office/drawing/2014/main" id="{4EB6C7F0-6377-5541-B396-AFEACEEC49B9}"/>
              </a:ext>
            </a:extLst>
          </p:cNvPr>
          <p:cNvSpPr/>
          <p:nvPr/>
        </p:nvSpPr>
        <p:spPr>
          <a:xfrm>
            <a:off x="9720956" y="2996406"/>
            <a:ext cx="1499937" cy="32316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a:extLst>
              <a:ext uri="{FF2B5EF4-FFF2-40B4-BE49-F238E27FC236}">
                <a16:creationId xmlns:a16="http://schemas.microsoft.com/office/drawing/2014/main" id="{4FDF3AFE-D383-8C4D-9CB0-95E8AF816514}"/>
              </a:ext>
            </a:extLst>
          </p:cNvPr>
          <p:cNvSpPr/>
          <p:nvPr/>
        </p:nvSpPr>
        <p:spPr>
          <a:xfrm>
            <a:off x="3099117" y="4719934"/>
            <a:ext cx="1505540" cy="646331"/>
          </a:xfrm>
          <a:prstGeom prst="rect">
            <a:avLst/>
          </a:prstGeom>
        </p:spPr>
        <p:txBody>
          <a:bodyPr wrap="none">
            <a:spAutoFit/>
          </a:bodyPr>
          <a:lstStyle/>
          <a:p>
            <a:pPr lvl="0" algn="ctr"/>
            <a:r>
              <a:rPr lang="en-GB" b="1" dirty="0">
                <a:solidFill>
                  <a:schemeClr val="bg1"/>
                </a:solidFill>
              </a:rPr>
              <a:t>Social </a:t>
            </a:r>
            <a:br>
              <a:rPr lang="en-GB" b="1" dirty="0">
                <a:solidFill>
                  <a:schemeClr val="bg1"/>
                </a:solidFill>
              </a:rPr>
            </a:br>
            <a:r>
              <a:rPr lang="en-GB" b="1" dirty="0">
                <a:solidFill>
                  <a:schemeClr val="bg1"/>
                </a:solidFill>
              </a:rPr>
              <a:t>assessment</a:t>
            </a:r>
            <a:endParaRPr lang="en-US" b="1" dirty="0">
              <a:solidFill>
                <a:schemeClr val="bg1"/>
              </a:solidFill>
            </a:endParaRPr>
          </a:p>
        </p:txBody>
      </p:sp>
      <p:sp>
        <p:nvSpPr>
          <p:cNvPr id="10" name="Rectangle 9">
            <a:extLst>
              <a:ext uri="{FF2B5EF4-FFF2-40B4-BE49-F238E27FC236}">
                <a16:creationId xmlns:a16="http://schemas.microsoft.com/office/drawing/2014/main" id="{BF9F2A27-14E8-0A45-BD70-1A2AFB8E6C9F}"/>
              </a:ext>
            </a:extLst>
          </p:cNvPr>
          <p:cNvSpPr/>
          <p:nvPr/>
        </p:nvSpPr>
        <p:spPr>
          <a:xfrm>
            <a:off x="5018263" y="2683042"/>
            <a:ext cx="1851789" cy="646331"/>
          </a:xfrm>
          <a:prstGeom prst="rect">
            <a:avLst/>
          </a:prstGeom>
        </p:spPr>
        <p:txBody>
          <a:bodyPr wrap="none">
            <a:spAutoFit/>
          </a:bodyPr>
          <a:lstStyle/>
          <a:p>
            <a:pPr lvl="0" algn="ctr"/>
            <a:r>
              <a:rPr lang="en-US" b="1" dirty="0">
                <a:solidFill>
                  <a:schemeClr val="bg1"/>
                </a:solidFill>
              </a:rPr>
              <a:t>Environmental</a:t>
            </a:r>
            <a:br>
              <a:rPr lang="en-US" b="1" dirty="0">
                <a:solidFill>
                  <a:schemeClr val="bg1"/>
                </a:solidFill>
              </a:rPr>
            </a:br>
            <a:r>
              <a:rPr lang="en-US" b="1" dirty="0">
                <a:solidFill>
                  <a:schemeClr val="bg1"/>
                </a:solidFill>
              </a:rPr>
              <a:t>assessment</a:t>
            </a:r>
          </a:p>
        </p:txBody>
      </p:sp>
      <p:sp>
        <p:nvSpPr>
          <p:cNvPr id="11" name="Rectangle 10">
            <a:extLst>
              <a:ext uri="{FF2B5EF4-FFF2-40B4-BE49-F238E27FC236}">
                <a16:creationId xmlns:a16="http://schemas.microsoft.com/office/drawing/2014/main" id="{2311BA76-1753-1B47-AC5A-1D516BA02C7F}"/>
              </a:ext>
            </a:extLst>
          </p:cNvPr>
          <p:cNvSpPr/>
          <p:nvPr/>
        </p:nvSpPr>
        <p:spPr>
          <a:xfrm>
            <a:off x="7446441" y="4696285"/>
            <a:ext cx="1518364" cy="646331"/>
          </a:xfrm>
          <a:prstGeom prst="rect">
            <a:avLst/>
          </a:prstGeom>
        </p:spPr>
        <p:txBody>
          <a:bodyPr wrap="none">
            <a:spAutoFit/>
          </a:bodyPr>
          <a:lstStyle/>
          <a:p>
            <a:pPr lvl="0" algn="ctr"/>
            <a:r>
              <a:rPr lang="en-US" b="1" dirty="0">
                <a:solidFill>
                  <a:schemeClr val="bg1"/>
                </a:solidFill>
              </a:rPr>
              <a:t>Governance</a:t>
            </a:r>
            <a:br>
              <a:rPr lang="en-US" b="1" dirty="0">
                <a:solidFill>
                  <a:schemeClr val="bg1"/>
                </a:solidFill>
              </a:rPr>
            </a:br>
            <a:r>
              <a:rPr lang="en-US" b="1" dirty="0">
                <a:solidFill>
                  <a:schemeClr val="bg1"/>
                </a:solidFill>
              </a:rPr>
              <a:t>assessment</a:t>
            </a:r>
          </a:p>
        </p:txBody>
      </p:sp>
      <p:sp>
        <p:nvSpPr>
          <p:cNvPr id="12" name="Rectangle 11">
            <a:extLst>
              <a:ext uri="{FF2B5EF4-FFF2-40B4-BE49-F238E27FC236}">
                <a16:creationId xmlns:a16="http://schemas.microsoft.com/office/drawing/2014/main" id="{39BCCF58-83E3-434B-8F8F-DE3C65BC3484}"/>
              </a:ext>
            </a:extLst>
          </p:cNvPr>
          <p:cNvSpPr/>
          <p:nvPr/>
        </p:nvSpPr>
        <p:spPr>
          <a:xfrm>
            <a:off x="9715353" y="2683042"/>
            <a:ext cx="1505540" cy="646331"/>
          </a:xfrm>
          <a:prstGeom prst="rect">
            <a:avLst/>
          </a:prstGeom>
        </p:spPr>
        <p:txBody>
          <a:bodyPr wrap="none">
            <a:spAutoFit/>
          </a:bodyPr>
          <a:lstStyle/>
          <a:p>
            <a:pPr lvl="0" algn="ctr"/>
            <a:r>
              <a:rPr lang="en-US" b="1" dirty="0">
                <a:solidFill>
                  <a:schemeClr val="bg1"/>
                </a:solidFill>
              </a:rPr>
              <a:t>Integrated</a:t>
            </a:r>
            <a:br>
              <a:rPr lang="en-US" b="1" dirty="0">
                <a:solidFill>
                  <a:schemeClr val="bg1"/>
                </a:solidFill>
              </a:rPr>
            </a:br>
            <a:r>
              <a:rPr lang="en-US" b="1" dirty="0">
                <a:solidFill>
                  <a:schemeClr val="bg1"/>
                </a:solidFill>
              </a:rPr>
              <a:t>assessment</a:t>
            </a:r>
          </a:p>
        </p:txBody>
      </p:sp>
      <p:sp>
        <p:nvSpPr>
          <p:cNvPr id="25" name="Date Placeholder 3">
            <a:extLst>
              <a:ext uri="{FF2B5EF4-FFF2-40B4-BE49-F238E27FC236}">
                <a16:creationId xmlns:a16="http://schemas.microsoft.com/office/drawing/2014/main" id="{32B47BA2-5CE2-794D-85DC-B532C9FC56CE}"/>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26" name="Slide Number Placeholder 4">
            <a:extLst>
              <a:ext uri="{FF2B5EF4-FFF2-40B4-BE49-F238E27FC236}">
                <a16:creationId xmlns:a16="http://schemas.microsoft.com/office/drawing/2014/main" id="{90F3C161-CAEB-2840-B542-799C3FDDAA1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13</a:t>
            </a:fld>
            <a:endParaRPr lang="en-US" sz="1100" noProof="0" dirty="0"/>
          </a:p>
        </p:txBody>
      </p:sp>
      <p:sp>
        <p:nvSpPr>
          <p:cNvPr id="30" name="TextBox 7">
            <a:extLst>
              <a:ext uri="{FF2B5EF4-FFF2-40B4-BE49-F238E27FC236}">
                <a16:creationId xmlns:a16="http://schemas.microsoft.com/office/drawing/2014/main" id="{13FFD27C-890F-D744-85EC-C99D216AA57D}"/>
              </a:ext>
            </a:extLst>
          </p:cNvPr>
          <p:cNvSpPr txBox="1"/>
          <p:nvPr/>
        </p:nvSpPr>
        <p:spPr>
          <a:xfrm rot="16200000">
            <a:off x="11068707" y="2644093"/>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
        <p:nvSpPr>
          <p:cNvPr id="32" name="TextBox 7">
            <a:extLst>
              <a:ext uri="{FF2B5EF4-FFF2-40B4-BE49-F238E27FC236}">
                <a16:creationId xmlns:a16="http://schemas.microsoft.com/office/drawing/2014/main" id="{13FFD27C-890F-D744-85EC-C99D216AA57D}"/>
              </a:ext>
            </a:extLst>
          </p:cNvPr>
          <p:cNvSpPr txBox="1"/>
          <p:nvPr/>
        </p:nvSpPr>
        <p:spPr>
          <a:xfrm rot="16200000">
            <a:off x="8776099" y="4716290"/>
            <a:ext cx="1103586" cy="184666"/>
          </a:xfrm>
          <a:prstGeom prst="rect">
            <a:avLst/>
          </a:prstGeom>
          <a:noFill/>
        </p:spPr>
        <p:txBody>
          <a:bodyPr wrap="square" rtlCol="0">
            <a:spAutoFit/>
          </a:bodyPr>
          <a:lstStyle/>
          <a:p>
            <a:r>
              <a:rPr lang="x-none" sz="600">
                <a:solidFill>
                  <a:schemeClr val="bg1"/>
                </a:solidFill>
                <a:effectLst>
                  <a:outerShdw blurRad="50800" dist="38100" dir="2700000" algn="tl" rotWithShape="0">
                    <a:prstClr val="black">
                      <a:alpha val="70000"/>
                    </a:prstClr>
                  </a:outerShdw>
                </a:effectLst>
              </a:rPr>
              <a:t>@shutterstock</a:t>
            </a:r>
            <a:r>
              <a:rPr lang="pt-BR" sz="600" dirty="0">
                <a:solidFill>
                  <a:schemeClr val="bg1"/>
                </a:solidFill>
                <a:effectLst>
                  <a:outerShdw blurRad="50800" dist="38100" dir="2700000" algn="tl" rotWithShape="0">
                    <a:prstClr val="black">
                      <a:alpha val="70000"/>
                    </a:prstClr>
                  </a:outerShdw>
                </a:effectLst>
              </a:rPr>
              <a:t>v</a:t>
            </a:r>
            <a:endParaRPr lang="x-none" sz="600" dirty="0">
              <a:solidFill>
                <a:schemeClr val="bg1"/>
              </a:solidFill>
              <a:effectLst>
                <a:outerShdw blurRad="50800" dist="38100" dir="2700000" algn="tl" rotWithShape="0">
                  <a:prstClr val="black">
                    <a:alpha val="70000"/>
                  </a:prstClr>
                </a:outerShdw>
              </a:effectLst>
            </a:endParaRPr>
          </a:p>
        </p:txBody>
      </p:sp>
      <p:sp>
        <p:nvSpPr>
          <p:cNvPr id="34" name="TextBox 7">
            <a:extLst>
              <a:ext uri="{FF2B5EF4-FFF2-40B4-BE49-F238E27FC236}">
                <a16:creationId xmlns:a16="http://schemas.microsoft.com/office/drawing/2014/main" id="{13FFD27C-890F-D744-85EC-C99D216AA57D}"/>
              </a:ext>
            </a:extLst>
          </p:cNvPr>
          <p:cNvSpPr txBox="1"/>
          <p:nvPr/>
        </p:nvSpPr>
        <p:spPr>
          <a:xfrm rot="16200000">
            <a:off x="6528199" y="2701243"/>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
        <p:nvSpPr>
          <p:cNvPr id="36" name="TextBox 7">
            <a:extLst>
              <a:ext uri="{FF2B5EF4-FFF2-40B4-BE49-F238E27FC236}">
                <a16:creationId xmlns:a16="http://schemas.microsoft.com/office/drawing/2014/main" id="{13FFD27C-890F-D744-85EC-C99D216AA57D}"/>
              </a:ext>
            </a:extLst>
          </p:cNvPr>
          <p:cNvSpPr txBox="1"/>
          <p:nvPr/>
        </p:nvSpPr>
        <p:spPr>
          <a:xfrm rot="16200000">
            <a:off x="2213374" y="2656397"/>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
        <p:nvSpPr>
          <p:cNvPr id="38" name="TextBox 7">
            <a:extLst>
              <a:ext uri="{FF2B5EF4-FFF2-40B4-BE49-F238E27FC236}">
                <a16:creationId xmlns:a16="http://schemas.microsoft.com/office/drawing/2014/main" id="{13FFD27C-890F-D744-85EC-C99D216AA57D}"/>
              </a:ext>
            </a:extLst>
          </p:cNvPr>
          <p:cNvSpPr txBox="1"/>
          <p:nvPr/>
        </p:nvSpPr>
        <p:spPr>
          <a:xfrm rot="16200000">
            <a:off x="4433355" y="4698490"/>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2909213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009225"/>
            <a:ext cx="4487285" cy="954488"/>
          </a:xfrm>
        </p:spPr>
        <p:txBody>
          <a:bodyPr>
            <a:noAutofit/>
          </a:bodyPr>
          <a:lstStyle/>
          <a:p>
            <a:pPr lvl="0">
              <a:lnSpc>
                <a:spcPct val="100000"/>
              </a:lnSpc>
              <a:spcBef>
                <a:spcPts val="0"/>
              </a:spcBef>
            </a:pPr>
            <a:r>
              <a:rPr lang="en-US" sz="2400" dirty="0">
                <a:latin typeface="+mn-lt"/>
                <a:cs typeface="Microsoft Sans Serif" pitchFamily="34" charset="0"/>
              </a:rPr>
              <a:t>SUMMARY OF RESULTS FROM THE IGEM </a:t>
            </a:r>
            <a:endParaRPr lang="en-US" sz="2400" cap="none" dirty="0">
              <a:latin typeface="+mn-lt"/>
            </a:endParaRPr>
          </a:p>
        </p:txBody>
      </p:sp>
      <p:pic>
        <p:nvPicPr>
          <p:cNvPr id="3" name="Picture 2">
            <a:extLst>
              <a:ext uri="{FF2B5EF4-FFF2-40B4-BE49-F238E27FC236}">
                <a16:creationId xmlns:a16="http://schemas.microsoft.com/office/drawing/2014/main" id="{4B5DF1B9-FE5C-40F6-A387-51A8DB74E29D}"/>
              </a:ext>
            </a:extLst>
          </p:cNvPr>
          <p:cNvPicPr>
            <a:picLocks noChangeAspect="1"/>
          </p:cNvPicPr>
          <p:nvPr/>
        </p:nvPicPr>
        <p:blipFill>
          <a:blip r:embed="rId3"/>
          <a:stretch>
            <a:fillRect/>
          </a:stretch>
        </p:blipFill>
        <p:spPr>
          <a:xfrm>
            <a:off x="4278864" y="910738"/>
            <a:ext cx="7532249" cy="5573189"/>
          </a:xfrm>
          <a:prstGeom prst="rect">
            <a:avLst/>
          </a:prstGeom>
        </p:spPr>
      </p:pic>
      <p:sp>
        <p:nvSpPr>
          <p:cNvPr id="8" name="TextBox 2"/>
          <p:cNvSpPr txBox="1"/>
          <p:nvPr/>
        </p:nvSpPr>
        <p:spPr>
          <a:xfrm>
            <a:off x="10280416" y="6454784"/>
            <a:ext cx="1599925" cy="276999"/>
          </a:xfrm>
          <a:prstGeom prst="rect">
            <a:avLst/>
          </a:prstGeom>
          <a:noFill/>
        </p:spPr>
        <p:txBody>
          <a:bodyPr wrap="none" rtlCol="0">
            <a:spAutoFit/>
          </a:bodyPr>
          <a:lstStyle/>
          <a:p>
            <a:r>
              <a:rPr lang="it-IT" sz="1200" dirty="0"/>
              <a:t>Source: PAGE, 2017</a:t>
            </a:r>
            <a:endParaRPr lang="en-US" sz="1200" dirty="0"/>
          </a:p>
        </p:txBody>
      </p:sp>
      <p:sp>
        <p:nvSpPr>
          <p:cNvPr id="11" name="Date Placeholder 3">
            <a:extLst>
              <a:ext uri="{FF2B5EF4-FFF2-40B4-BE49-F238E27FC236}">
                <a16:creationId xmlns:a16="http://schemas.microsoft.com/office/drawing/2014/main" id="{B3C566D8-8FF2-1E4C-9EF4-E01A1863C1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B: Additional information about IGEM</a:t>
            </a:r>
            <a:endParaRPr lang="en-US" sz="1050" dirty="0">
              <a:solidFill>
                <a:srgbClr val="71A547"/>
              </a:solidFill>
            </a:endParaRPr>
          </a:p>
        </p:txBody>
      </p:sp>
    </p:spTree>
    <p:extLst>
      <p:ext uri="{BB962C8B-B14F-4D97-AF65-F5344CB8AC3E}">
        <p14:creationId xmlns:p14="http://schemas.microsoft.com/office/powerpoint/2010/main" val="2479745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07989" y="1063499"/>
            <a:ext cx="4676390" cy="473451"/>
          </a:xfrm>
        </p:spPr>
        <p:txBody>
          <a:bodyPr>
            <a:normAutofit/>
          </a:bodyPr>
          <a:lstStyle/>
          <a:p>
            <a:r>
              <a:rPr lang="en-US" sz="2400" dirty="0"/>
              <a:t>ECONOMIC ASSESSMENT</a:t>
            </a:r>
            <a:endParaRPr lang="fr-CA" sz="2400" dirty="0"/>
          </a:p>
        </p:txBody>
      </p:sp>
      <p:sp>
        <p:nvSpPr>
          <p:cNvPr id="3" name="Segnaposto contenuto 2"/>
          <p:cNvSpPr>
            <a:spLocks noGrp="1"/>
          </p:cNvSpPr>
          <p:nvPr>
            <p:ph sz="quarter" idx="10"/>
          </p:nvPr>
        </p:nvSpPr>
        <p:spPr>
          <a:xfrm>
            <a:off x="407989" y="1846788"/>
            <a:ext cx="3798061" cy="2629666"/>
          </a:xfrm>
          <a:prstGeom prst="rect">
            <a:avLst/>
          </a:prstGeom>
        </p:spPr>
        <p:txBody>
          <a:bodyPr>
            <a:noAutofit/>
          </a:bodyPr>
          <a:lstStyle/>
          <a:p>
            <a:pPr indent="0">
              <a:buNone/>
            </a:pPr>
            <a:r>
              <a:rPr lang="en-GB" sz="1800" dirty="0"/>
              <a:t>Designed to support the analysis of policies, projects and investments with respect to their expected economic outcome. </a:t>
            </a:r>
          </a:p>
          <a:p>
            <a:pPr indent="0">
              <a:buNone/>
            </a:pPr>
            <a:endParaRPr lang="en-GB" sz="1800" dirty="0"/>
          </a:p>
          <a:p>
            <a:pPr indent="0">
              <a:buNone/>
            </a:pPr>
            <a:r>
              <a:rPr lang="en-GB" sz="1800" dirty="0"/>
              <a:t>An example of this type of framework is the methodology for conducting feasibility studies</a:t>
            </a:r>
            <a:r>
              <a:rPr lang="en-US" sz="1800" dirty="0"/>
              <a:t>.</a:t>
            </a:r>
            <a:endParaRPr lang="en-GB" sz="1800" dirty="0"/>
          </a:p>
          <a:p>
            <a:pPr indent="0">
              <a:buNone/>
            </a:pPr>
            <a:endParaRPr lang="en-GB" sz="1800" dirty="0"/>
          </a:p>
        </p:txBody>
      </p:sp>
      <p:sp>
        <p:nvSpPr>
          <p:cNvPr id="2" name="TextBox 1"/>
          <p:cNvSpPr txBox="1"/>
          <p:nvPr/>
        </p:nvSpPr>
        <p:spPr>
          <a:xfrm>
            <a:off x="10157192" y="6152539"/>
            <a:ext cx="1431802" cy="276999"/>
          </a:xfrm>
          <a:prstGeom prst="rect">
            <a:avLst/>
          </a:prstGeom>
          <a:noFill/>
        </p:spPr>
        <p:txBody>
          <a:bodyPr wrap="none" rtlCol="0">
            <a:spAutoFit/>
          </a:bodyPr>
          <a:lstStyle/>
          <a:p>
            <a:r>
              <a:rPr lang="it-IT" sz="1200" dirty="0"/>
              <a:t>Source: ILO, 2016</a:t>
            </a:r>
            <a:endParaRPr lang="en-US" sz="1200" dirty="0"/>
          </a:p>
        </p:txBody>
      </p:sp>
      <p:sp>
        <p:nvSpPr>
          <p:cNvPr id="7" name="Date Placeholder 3">
            <a:extLst>
              <a:ext uri="{FF2B5EF4-FFF2-40B4-BE49-F238E27FC236}">
                <a16:creationId xmlns:a16="http://schemas.microsoft.com/office/drawing/2014/main" id="{196FF8A1-99FB-3240-9153-F31E977F1D56}"/>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8" name="Slide Number Placeholder 4">
            <a:extLst>
              <a:ext uri="{FF2B5EF4-FFF2-40B4-BE49-F238E27FC236}">
                <a16:creationId xmlns:a16="http://schemas.microsoft.com/office/drawing/2014/main" id="{A1BA947F-2DD8-3F46-B983-BE92B29650C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14</a:t>
            </a:fld>
            <a:endParaRPr lang="en-US" sz="1100" noProof="0" dirty="0"/>
          </a:p>
        </p:txBody>
      </p:sp>
      <p:grpSp>
        <p:nvGrpSpPr>
          <p:cNvPr id="5" name="Group 4">
            <a:extLst>
              <a:ext uri="{FF2B5EF4-FFF2-40B4-BE49-F238E27FC236}">
                <a16:creationId xmlns:a16="http://schemas.microsoft.com/office/drawing/2014/main" id="{2CE34D06-BCC5-E94D-8EC6-63039B402574}"/>
              </a:ext>
            </a:extLst>
          </p:cNvPr>
          <p:cNvGrpSpPr/>
          <p:nvPr/>
        </p:nvGrpSpPr>
        <p:grpSpPr>
          <a:xfrm>
            <a:off x="4947385" y="1158876"/>
            <a:ext cx="6836626" cy="4900006"/>
            <a:chOff x="4939364" y="1240828"/>
            <a:chExt cx="6836626" cy="4900006"/>
          </a:xfrm>
        </p:grpSpPr>
        <p:pic>
          <p:nvPicPr>
            <p:cNvPr id="6" name="Picture 5">
              <a:extLst>
                <a:ext uri="{FF2B5EF4-FFF2-40B4-BE49-F238E27FC236}">
                  <a16:creationId xmlns:a16="http://schemas.microsoft.com/office/drawing/2014/main" id="{6E1D3E56-B2BC-4B90-B6FD-7CE999C087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39364" y="1536950"/>
              <a:ext cx="6836626" cy="4603884"/>
            </a:xfrm>
            <a:prstGeom prst="rect">
              <a:avLst/>
            </a:prstGeom>
          </p:spPr>
        </p:pic>
        <p:sp>
          <p:nvSpPr>
            <p:cNvPr id="9" name="Segnaposto contenuto 2">
              <a:extLst>
                <a:ext uri="{FF2B5EF4-FFF2-40B4-BE49-F238E27FC236}">
                  <a16:creationId xmlns:a16="http://schemas.microsoft.com/office/drawing/2014/main" id="{019B8A55-B3AB-1441-8A94-6A8001E7B8AC}"/>
                </a:ext>
              </a:extLst>
            </p:cNvPr>
            <p:cNvSpPr txBox="1">
              <a:spLocks/>
            </p:cNvSpPr>
            <p:nvPr/>
          </p:nvSpPr>
          <p:spPr>
            <a:xfrm>
              <a:off x="7014123" y="1240828"/>
              <a:ext cx="2389241" cy="334754"/>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600" dirty="0"/>
                <a:t>Macroeconomic Indicators</a:t>
              </a:r>
              <a:endParaRPr lang="en-GB" sz="1600" dirty="0"/>
            </a:p>
          </p:txBody>
        </p:sp>
        <p:sp>
          <p:nvSpPr>
            <p:cNvPr id="11" name="Segnaposto contenuto 2">
              <a:extLst>
                <a:ext uri="{FF2B5EF4-FFF2-40B4-BE49-F238E27FC236}">
                  <a16:creationId xmlns:a16="http://schemas.microsoft.com/office/drawing/2014/main" id="{10A59D3B-243C-7740-AB94-FE97C5CCF0A3}"/>
                </a:ext>
              </a:extLst>
            </p:cNvPr>
            <p:cNvSpPr txBox="1">
              <a:spLocks/>
            </p:cNvSpPr>
            <p:nvPr/>
          </p:nvSpPr>
          <p:spPr>
            <a:xfrm>
              <a:off x="7634437" y="2420783"/>
              <a:ext cx="1148615"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GDP Growth Rate</a:t>
              </a:r>
              <a:endParaRPr lang="en-GB" sz="1100" dirty="0"/>
            </a:p>
          </p:txBody>
        </p:sp>
        <p:sp>
          <p:nvSpPr>
            <p:cNvPr id="12" name="Segnaposto contenuto 2">
              <a:extLst>
                <a:ext uri="{FF2B5EF4-FFF2-40B4-BE49-F238E27FC236}">
                  <a16:creationId xmlns:a16="http://schemas.microsoft.com/office/drawing/2014/main" id="{95D0FD46-30BE-1A47-B9A9-544A562BC482}"/>
                </a:ext>
              </a:extLst>
            </p:cNvPr>
            <p:cNvSpPr txBox="1">
              <a:spLocks/>
            </p:cNvSpPr>
            <p:nvPr/>
          </p:nvSpPr>
          <p:spPr>
            <a:xfrm>
              <a:off x="9121131" y="2795199"/>
              <a:ext cx="592364" cy="204675"/>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Inflation</a:t>
              </a:r>
              <a:endParaRPr lang="en-GB" sz="1100" dirty="0"/>
            </a:p>
          </p:txBody>
        </p:sp>
        <p:sp>
          <p:nvSpPr>
            <p:cNvPr id="13" name="Segnaposto contenuto 2">
              <a:extLst>
                <a:ext uri="{FF2B5EF4-FFF2-40B4-BE49-F238E27FC236}">
                  <a16:creationId xmlns:a16="http://schemas.microsoft.com/office/drawing/2014/main" id="{47524954-682A-CA46-82BB-10AFB01428BF}"/>
                </a:ext>
              </a:extLst>
            </p:cNvPr>
            <p:cNvSpPr txBox="1">
              <a:spLocks/>
            </p:cNvSpPr>
            <p:nvPr/>
          </p:nvSpPr>
          <p:spPr>
            <a:xfrm>
              <a:off x="9713494" y="3373863"/>
              <a:ext cx="1668379" cy="436137"/>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Labour Force </a:t>
              </a:r>
              <a:br>
                <a:rPr lang="en-US" sz="1100" dirty="0"/>
              </a:br>
              <a:r>
                <a:rPr lang="en-US" sz="1100" dirty="0"/>
                <a:t>Participation Rate (%)</a:t>
              </a:r>
              <a:endParaRPr lang="en-GB" sz="1100" dirty="0"/>
            </a:p>
          </p:txBody>
        </p:sp>
        <p:sp>
          <p:nvSpPr>
            <p:cNvPr id="14" name="Segnaposto contenuto 2">
              <a:extLst>
                <a:ext uri="{FF2B5EF4-FFF2-40B4-BE49-F238E27FC236}">
                  <a16:creationId xmlns:a16="http://schemas.microsoft.com/office/drawing/2014/main" id="{27CBD593-FA0D-5149-B9DD-5237DB63953C}"/>
                </a:ext>
              </a:extLst>
            </p:cNvPr>
            <p:cNvSpPr txBox="1">
              <a:spLocks/>
            </p:cNvSpPr>
            <p:nvPr/>
          </p:nvSpPr>
          <p:spPr>
            <a:xfrm>
              <a:off x="9849294" y="4431067"/>
              <a:ext cx="1596748"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Current Account Balance</a:t>
              </a:r>
              <a:endParaRPr lang="en-GB" sz="1100" dirty="0"/>
            </a:p>
          </p:txBody>
        </p:sp>
        <p:sp>
          <p:nvSpPr>
            <p:cNvPr id="15" name="Segnaposto contenuto 2">
              <a:extLst>
                <a:ext uri="{FF2B5EF4-FFF2-40B4-BE49-F238E27FC236}">
                  <a16:creationId xmlns:a16="http://schemas.microsoft.com/office/drawing/2014/main" id="{248A2238-61EE-264E-8D2F-1DE330A79A8B}"/>
                </a:ext>
              </a:extLst>
            </p:cNvPr>
            <p:cNvSpPr txBox="1">
              <a:spLocks/>
            </p:cNvSpPr>
            <p:nvPr/>
          </p:nvSpPr>
          <p:spPr>
            <a:xfrm>
              <a:off x="6011982" y="2745196"/>
              <a:ext cx="1295196"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r">
                <a:buNone/>
              </a:pPr>
              <a:r>
                <a:rPr lang="en-US" sz="1100" dirty="0"/>
                <a:t>Rule of Law Index</a:t>
              </a:r>
              <a:endParaRPr lang="en-GB" sz="1100" dirty="0"/>
            </a:p>
          </p:txBody>
        </p:sp>
        <p:sp>
          <p:nvSpPr>
            <p:cNvPr id="16" name="Segnaposto contenuto 2">
              <a:extLst>
                <a:ext uri="{FF2B5EF4-FFF2-40B4-BE49-F238E27FC236}">
                  <a16:creationId xmlns:a16="http://schemas.microsoft.com/office/drawing/2014/main" id="{4508A507-7025-E24B-A1C2-DE10137E14D4}"/>
                </a:ext>
              </a:extLst>
            </p:cNvPr>
            <p:cNvSpPr txBox="1">
              <a:spLocks/>
            </p:cNvSpPr>
            <p:nvPr/>
          </p:nvSpPr>
          <p:spPr>
            <a:xfrm>
              <a:off x="5150017" y="3488655"/>
              <a:ext cx="1541647"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Regulatory Quality Index</a:t>
              </a:r>
              <a:endParaRPr lang="en-GB" sz="1100" dirty="0"/>
            </a:p>
          </p:txBody>
        </p:sp>
        <p:sp>
          <p:nvSpPr>
            <p:cNvPr id="17" name="Segnaposto contenuto 2">
              <a:extLst>
                <a:ext uri="{FF2B5EF4-FFF2-40B4-BE49-F238E27FC236}">
                  <a16:creationId xmlns:a16="http://schemas.microsoft.com/office/drawing/2014/main" id="{F285C83A-DE09-9B4B-B8ED-493CBAF4372C}"/>
                </a:ext>
              </a:extLst>
            </p:cNvPr>
            <p:cNvSpPr txBox="1">
              <a:spLocks/>
            </p:cNvSpPr>
            <p:nvPr/>
          </p:nvSpPr>
          <p:spPr>
            <a:xfrm>
              <a:off x="5026388" y="4418304"/>
              <a:ext cx="1541196"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r">
                <a:buNone/>
              </a:pPr>
              <a:r>
                <a:rPr lang="en-US" sz="1100" dirty="0"/>
                <a:t>Export Propensity Index</a:t>
              </a:r>
              <a:endParaRPr lang="en-GB" sz="1100" dirty="0"/>
            </a:p>
          </p:txBody>
        </p:sp>
        <p:sp>
          <p:nvSpPr>
            <p:cNvPr id="19" name="Segnaposto contenuto 2">
              <a:extLst>
                <a:ext uri="{FF2B5EF4-FFF2-40B4-BE49-F238E27FC236}">
                  <a16:creationId xmlns:a16="http://schemas.microsoft.com/office/drawing/2014/main" id="{D113B3E6-C362-A14D-9269-1E7C91BD2E33}"/>
                </a:ext>
              </a:extLst>
            </p:cNvPr>
            <p:cNvSpPr txBox="1">
              <a:spLocks/>
            </p:cNvSpPr>
            <p:nvPr/>
          </p:nvSpPr>
          <p:spPr>
            <a:xfrm>
              <a:off x="5957137" y="5319674"/>
              <a:ext cx="992953"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r">
                <a:buNone/>
              </a:pPr>
              <a:r>
                <a:rPr lang="en-US" sz="1100" dirty="0"/>
                <a:t>FDI Net Inflow</a:t>
              </a:r>
              <a:endParaRPr lang="en-GB" sz="1100" dirty="0"/>
            </a:p>
          </p:txBody>
        </p:sp>
        <p:sp>
          <p:nvSpPr>
            <p:cNvPr id="20" name="Segnaposto contenuto 2">
              <a:extLst>
                <a:ext uri="{FF2B5EF4-FFF2-40B4-BE49-F238E27FC236}">
                  <a16:creationId xmlns:a16="http://schemas.microsoft.com/office/drawing/2014/main" id="{F434A374-09A2-BF4F-8C77-55E20D47A94F}"/>
                </a:ext>
              </a:extLst>
            </p:cNvPr>
            <p:cNvSpPr txBox="1">
              <a:spLocks/>
            </p:cNvSpPr>
            <p:nvPr/>
          </p:nvSpPr>
          <p:spPr>
            <a:xfrm>
              <a:off x="7339354" y="5867948"/>
              <a:ext cx="394993" cy="235890"/>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r">
                <a:buNone/>
              </a:pPr>
              <a:r>
                <a:rPr lang="en-US" sz="1100" dirty="0"/>
                <a:t>Trade</a:t>
              </a:r>
              <a:endParaRPr lang="en-GB" sz="1100" dirty="0"/>
            </a:p>
          </p:txBody>
        </p:sp>
        <p:sp>
          <p:nvSpPr>
            <p:cNvPr id="21" name="Segnaposto contenuto 2">
              <a:extLst>
                <a:ext uri="{FF2B5EF4-FFF2-40B4-BE49-F238E27FC236}">
                  <a16:creationId xmlns:a16="http://schemas.microsoft.com/office/drawing/2014/main" id="{27249845-4085-C641-BC7B-6E0145AD5386}"/>
                </a:ext>
              </a:extLst>
            </p:cNvPr>
            <p:cNvSpPr txBox="1">
              <a:spLocks/>
            </p:cNvSpPr>
            <p:nvPr/>
          </p:nvSpPr>
          <p:spPr>
            <a:xfrm>
              <a:off x="8668147" y="5870877"/>
              <a:ext cx="1541196" cy="204675"/>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Gross Domestic Savings</a:t>
              </a:r>
              <a:endParaRPr lang="en-GB" sz="1100" dirty="0"/>
            </a:p>
          </p:txBody>
        </p:sp>
        <p:sp>
          <p:nvSpPr>
            <p:cNvPr id="22" name="Segnaposto contenuto 2">
              <a:extLst>
                <a:ext uri="{FF2B5EF4-FFF2-40B4-BE49-F238E27FC236}">
                  <a16:creationId xmlns:a16="http://schemas.microsoft.com/office/drawing/2014/main" id="{6C2C3652-D107-7041-B402-9CA2DF8482FA}"/>
                </a:ext>
              </a:extLst>
            </p:cNvPr>
            <p:cNvSpPr txBox="1">
              <a:spLocks/>
            </p:cNvSpPr>
            <p:nvPr/>
          </p:nvSpPr>
          <p:spPr>
            <a:xfrm>
              <a:off x="9453033" y="5347034"/>
              <a:ext cx="1596748" cy="204675"/>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Gross Capital Formation</a:t>
              </a:r>
              <a:endParaRPr lang="en-GB" sz="1100" dirty="0"/>
            </a:p>
          </p:txBody>
        </p:sp>
        <p:sp>
          <p:nvSpPr>
            <p:cNvPr id="23" name="Segnaposto contenuto 2">
              <a:extLst>
                <a:ext uri="{FF2B5EF4-FFF2-40B4-BE49-F238E27FC236}">
                  <a16:creationId xmlns:a16="http://schemas.microsoft.com/office/drawing/2014/main" id="{ACC3115E-15FD-3F40-BAD6-BEDBF1C288DF}"/>
                </a:ext>
              </a:extLst>
            </p:cNvPr>
            <p:cNvSpPr txBox="1">
              <a:spLocks/>
            </p:cNvSpPr>
            <p:nvPr/>
          </p:nvSpPr>
          <p:spPr>
            <a:xfrm>
              <a:off x="6343146" y="1728022"/>
              <a:ext cx="785368"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South Africa</a:t>
              </a:r>
              <a:endParaRPr lang="en-GB" sz="1100" dirty="0"/>
            </a:p>
          </p:txBody>
        </p:sp>
        <p:sp>
          <p:nvSpPr>
            <p:cNvPr id="24" name="Segnaposto contenuto 2">
              <a:extLst>
                <a:ext uri="{FF2B5EF4-FFF2-40B4-BE49-F238E27FC236}">
                  <a16:creationId xmlns:a16="http://schemas.microsoft.com/office/drawing/2014/main" id="{F8DC7BCE-3E3B-6147-8BED-D3B90E1A7A2A}"/>
                </a:ext>
              </a:extLst>
            </p:cNvPr>
            <p:cNvSpPr txBox="1">
              <a:spLocks/>
            </p:cNvSpPr>
            <p:nvPr/>
          </p:nvSpPr>
          <p:spPr>
            <a:xfrm>
              <a:off x="7823759" y="1735166"/>
              <a:ext cx="633493"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Malaysia</a:t>
              </a:r>
              <a:endParaRPr lang="en-GB" sz="1100" dirty="0"/>
            </a:p>
          </p:txBody>
        </p:sp>
        <p:sp>
          <p:nvSpPr>
            <p:cNvPr id="25" name="Segnaposto contenuto 2">
              <a:extLst>
                <a:ext uri="{FF2B5EF4-FFF2-40B4-BE49-F238E27FC236}">
                  <a16:creationId xmlns:a16="http://schemas.microsoft.com/office/drawing/2014/main" id="{494C6F4C-9E38-9F4F-825E-20CBC0FF1989}"/>
                </a:ext>
              </a:extLst>
            </p:cNvPr>
            <p:cNvSpPr txBox="1">
              <a:spLocks/>
            </p:cNvSpPr>
            <p:nvPr/>
          </p:nvSpPr>
          <p:spPr>
            <a:xfrm>
              <a:off x="9081652" y="1735166"/>
              <a:ext cx="403633"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Brazil</a:t>
              </a:r>
              <a:endParaRPr lang="en-GB" sz="1100" dirty="0"/>
            </a:p>
          </p:txBody>
        </p:sp>
        <p:sp>
          <p:nvSpPr>
            <p:cNvPr id="26" name="Segnaposto contenuto 2">
              <a:extLst>
                <a:ext uri="{FF2B5EF4-FFF2-40B4-BE49-F238E27FC236}">
                  <a16:creationId xmlns:a16="http://schemas.microsoft.com/office/drawing/2014/main" id="{372CA6FD-38E1-0049-AE0D-23F4E4B2C286}"/>
                </a:ext>
              </a:extLst>
            </p:cNvPr>
            <p:cNvSpPr txBox="1">
              <a:spLocks/>
            </p:cNvSpPr>
            <p:nvPr/>
          </p:nvSpPr>
          <p:spPr>
            <a:xfrm>
              <a:off x="10149171" y="1735166"/>
              <a:ext cx="460034"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Turkey</a:t>
              </a:r>
              <a:endParaRPr lang="en-GB" sz="1100" dirty="0"/>
            </a:p>
          </p:txBody>
        </p:sp>
      </p:grpSp>
    </p:spTree>
    <p:extLst>
      <p:ext uri="{BB962C8B-B14F-4D97-AF65-F5344CB8AC3E}">
        <p14:creationId xmlns:p14="http://schemas.microsoft.com/office/powerpoint/2010/main" val="1797120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07988" y="1063499"/>
            <a:ext cx="11412537" cy="442108"/>
          </a:xfrm>
        </p:spPr>
        <p:txBody>
          <a:bodyPr>
            <a:normAutofit/>
          </a:bodyPr>
          <a:lstStyle/>
          <a:p>
            <a:r>
              <a:rPr lang="en-US" sz="2400" dirty="0"/>
              <a:t>SOCIAL ASSESSMENT</a:t>
            </a:r>
          </a:p>
        </p:txBody>
      </p:sp>
      <p:sp>
        <p:nvSpPr>
          <p:cNvPr id="3" name="Segnaposto contenuto 2"/>
          <p:cNvSpPr>
            <a:spLocks noGrp="1"/>
          </p:cNvSpPr>
          <p:nvPr>
            <p:ph sz="quarter" idx="10"/>
          </p:nvPr>
        </p:nvSpPr>
        <p:spPr>
          <a:xfrm>
            <a:off x="407988" y="1825841"/>
            <a:ext cx="4075000" cy="3465239"/>
          </a:xfrm>
          <a:prstGeom prst="rect">
            <a:avLst/>
          </a:prstGeom>
        </p:spPr>
        <p:txBody>
          <a:bodyPr>
            <a:noAutofit/>
          </a:bodyPr>
          <a:lstStyle/>
          <a:p>
            <a:pPr indent="0">
              <a:lnSpc>
                <a:spcPct val="120000"/>
              </a:lnSpc>
              <a:buNone/>
            </a:pPr>
            <a:r>
              <a:rPr lang="en-GB" sz="1800" dirty="0"/>
              <a:t>Provides guidance on how to evaluate policy impacts on different social groups, and review and monitor key governance indicators. </a:t>
            </a:r>
          </a:p>
          <a:p>
            <a:pPr indent="0">
              <a:lnSpc>
                <a:spcPct val="120000"/>
              </a:lnSpc>
              <a:buNone/>
            </a:pPr>
            <a:endParaRPr lang="en-GB" sz="1800" dirty="0"/>
          </a:p>
          <a:p>
            <a:pPr indent="0">
              <a:lnSpc>
                <a:spcPct val="120000"/>
              </a:lnSpc>
              <a:buNone/>
            </a:pPr>
            <a:r>
              <a:rPr lang="en-GB" sz="1800" dirty="0"/>
              <a:t>An example is </a:t>
            </a:r>
            <a:r>
              <a:rPr lang="en-US" sz="1800" dirty="0"/>
              <a:t>Poverty and Social Impact Analysis (PSIA), which facilitates the assessment of policy inclusiveness and pro-poor orientation. </a:t>
            </a:r>
            <a:endParaRPr lang="en-GB" sz="1800" dirty="0"/>
          </a:p>
          <a:p>
            <a:pPr indent="0">
              <a:buNone/>
            </a:pPr>
            <a:endParaRPr lang="en-GB" sz="1800" dirty="0"/>
          </a:p>
        </p:txBody>
      </p:sp>
      <p:sp>
        <p:nvSpPr>
          <p:cNvPr id="5" name="TextBox 4"/>
          <p:cNvSpPr txBox="1"/>
          <p:nvPr/>
        </p:nvSpPr>
        <p:spPr>
          <a:xfrm>
            <a:off x="10346780" y="5992000"/>
            <a:ext cx="1431802" cy="276999"/>
          </a:xfrm>
          <a:prstGeom prst="rect">
            <a:avLst/>
          </a:prstGeom>
          <a:noFill/>
        </p:spPr>
        <p:txBody>
          <a:bodyPr wrap="none" rtlCol="0">
            <a:spAutoFit/>
          </a:bodyPr>
          <a:lstStyle/>
          <a:p>
            <a:r>
              <a:rPr lang="it-IT" sz="1200" dirty="0"/>
              <a:t>Source: ILO, 2016</a:t>
            </a:r>
            <a:endParaRPr lang="en-US" sz="1200" dirty="0"/>
          </a:p>
        </p:txBody>
      </p:sp>
      <p:sp>
        <p:nvSpPr>
          <p:cNvPr id="7" name="Date Placeholder 3">
            <a:extLst>
              <a:ext uri="{FF2B5EF4-FFF2-40B4-BE49-F238E27FC236}">
                <a16:creationId xmlns:a16="http://schemas.microsoft.com/office/drawing/2014/main" id="{5EF1301D-4242-9E41-98E9-30879ADBA892}"/>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8" name="Slide Number Placeholder 4">
            <a:extLst>
              <a:ext uri="{FF2B5EF4-FFF2-40B4-BE49-F238E27FC236}">
                <a16:creationId xmlns:a16="http://schemas.microsoft.com/office/drawing/2014/main" id="{AA13099E-746D-814B-B56B-0919C288B0FA}"/>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15</a:t>
            </a:fld>
            <a:endParaRPr lang="en-US" sz="1100" noProof="0" dirty="0"/>
          </a:p>
        </p:txBody>
      </p:sp>
      <p:grpSp>
        <p:nvGrpSpPr>
          <p:cNvPr id="53" name="Group 52">
            <a:extLst>
              <a:ext uri="{FF2B5EF4-FFF2-40B4-BE49-F238E27FC236}">
                <a16:creationId xmlns:a16="http://schemas.microsoft.com/office/drawing/2014/main" id="{10A6103C-BB93-DE40-B5C8-D597CF167E54}"/>
              </a:ext>
            </a:extLst>
          </p:cNvPr>
          <p:cNvGrpSpPr/>
          <p:nvPr/>
        </p:nvGrpSpPr>
        <p:grpSpPr>
          <a:xfrm>
            <a:off x="4987375" y="1284553"/>
            <a:ext cx="6791207" cy="4776787"/>
            <a:chOff x="4987375" y="1284553"/>
            <a:chExt cx="6791207" cy="4776787"/>
          </a:xfrm>
        </p:grpSpPr>
        <p:pic>
          <p:nvPicPr>
            <p:cNvPr id="6" name="Picture 5">
              <a:extLst>
                <a:ext uri="{FF2B5EF4-FFF2-40B4-BE49-F238E27FC236}">
                  <a16:creationId xmlns:a16="http://schemas.microsoft.com/office/drawing/2014/main" id="{F5591D49-C7E4-441E-81ED-8E59AB40EE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693" y="1284553"/>
              <a:ext cx="6556514" cy="4776787"/>
            </a:xfrm>
            <a:prstGeom prst="rect">
              <a:avLst/>
            </a:prstGeom>
          </p:spPr>
        </p:pic>
        <p:sp>
          <p:nvSpPr>
            <p:cNvPr id="9" name="Segnaposto contenuto 2">
              <a:extLst>
                <a:ext uri="{FF2B5EF4-FFF2-40B4-BE49-F238E27FC236}">
                  <a16:creationId xmlns:a16="http://schemas.microsoft.com/office/drawing/2014/main" id="{F0585804-5779-1E4A-8EA3-21A713A934EB}"/>
                </a:ext>
              </a:extLst>
            </p:cNvPr>
            <p:cNvSpPr txBox="1">
              <a:spLocks/>
            </p:cNvSpPr>
            <p:nvPr/>
          </p:nvSpPr>
          <p:spPr>
            <a:xfrm>
              <a:off x="7308738" y="1287344"/>
              <a:ext cx="2389241" cy="313296"/>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600" dirty="0"/>
                <a:t>Social Element Indicators</a:t>
              </a:r>
              <a:endParaRPr lang="en-GB" sz="1600" dirty="0"/>
            </a:p>
          </p:txBody>
        </p:sp>
        <p:sp>
          <p:nvSpPr>
            <p:cNvPr id="28" name="Segnaposto contenuto 2">
              <a:extLst>
                <a:ext uri="{FF2B5EF4-FFF2-40B4-BE49-F238E27FC236}">
                  <a16:creationId xmlns:a16="http://schemas.microsoft.com/office/drawing/2014/main" id="{1DB40A93-EA5B-1C4A-932F-40C8C667A201}"/>
                </a:ext>
              </a:extLst>
            </p:cNvPr>
            <p:cNvSpPr txBox="1">
              <a:spLocks/>
            </p:cNvSpPr>
            <p:nvPr/>
          </p:nvSpPr>
          <p:spPr>
            <a:xfrm>
              <a:off x="6552365" y="1880739"/>
              <a:ext cx="785368"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South Africa</a:t>
              </a:r>
              <a:endParaRPr lang="en-GB" sz="1100" dirty="0"/>
            </a:p>
          </p:txBody>
        </p:sp>
        <p:sp>
          <p:nvSpPr>
            <p:cNvPr id="29" name="Segnaposto contenuto 2">
              <a:extLst>
                <a:ext uri="{FF2B5EF4-FFF2-40B4-BE49-F238E27FC236}">
                  <a16:creationId xmlns:a16="http://schemas.microsoft.com/office/drawing/2014/main" id="{3D4FC7AB-3449-0944-82FC-2218C8FA628A}"/>
                </a:ext>
              </a:extLst>
            </p:cNvPr>
            <p:cNvSpPr txBox="1">
              <a:spLocks/>
            </p:cNvSpPr>
            <p:nvPr/>
          </p:nvSpPr>
          <p:spPr>
            <a:xfrm>
              <a:off x="8032978" y="1887883"/>
              <a:ext cx="633493"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Malaysia</a:t>
              </a:r>
              <a:endParaRPr lang="en-GB" sz="1100" dirty="0"/>
            </a:p>
          </p:txBody>
        </p:sp>
        <p:sp>
          <p:nvSpPr>
            <p:cNvPr id="30" name="Segnaposto contenuto 2">
              <a:extLst>
                <a:ext uri="{FF2B5EF4-FFF2-40B4-BE49-F238E27FC236}">
                  <a16:creationId xmlns:a16="http://schemas.microsoft.com/office/drawing/2014/main" id="{FC3A6558-3E45-FC44-86AD-7899437CF446}"/>
                </a:ext>
              </a:extLst>
            </p:cNvPr>
            <p:cNvSpPr txBox="1">
              <a:spLocks/>
            </p:cNvSpPr>
            <p:nvPr/>
          </p:nvSpPr>
          <p:spPr>
            <a:xfrm>
              <a:off x="9307055" y="1879791"/>
              <a:ext cx="403633"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Brazil</a:t>
              </a:r>
              <a:endParaRPr lang="en-GB" sz="1100" dirty="0"/>
            </a:p>
          </p:txBody>
        </p:sp>
        <p:sp>
          <p:nvSpPr>
            <p:cNvPr id="31" name="Segnaposto contenuto 2">
              <a:extLst>
                <a:ext uri="{FF2B5EF4-FFF2-40B4-BE49-F238E27FC236}">
                  <a16:creationId xmlns:a16="http://schemas.microsoft.com/office/drawing/2014/main" id="{4B5B80C7-2B58-A249-9F7A-3FC1CE66CA47}"/>
                </a:ext>
              </a:extLst>
            </p:cNvPr>
            <p:cNvSpPr txBox="1">
              <a:spLocks/>
            </p:cNvSpPr>
            <p:nvPr/>
          </p:nvSpPr>
          <p:spPr>
            <a:xfrm>
              <a:off x="10398850" y="1887883"/>
              <a:ext cx="460034"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Turkey</a:t>
              </a:r>
              <a:endParaRPr lang="en-GB" sz="1100" dirty="0"/>
            </a:p>
          </p:txBody>
        </p:sp>
        <p:sp>
          <p:nvSpPr>
            <p:cNvPr id="32" name="Segnaposto contenuto 2">
              <a:extLst>
                <a:ext uri="{FF2B5EF4-FFF2-40B4-BE49-F238E27FC236}">
                  <a16:creationId xmlns:a16="http://schemas.microsoft.com/office/drawing/2014/main" id="{08934E3C-33F1-F645-BE87-658008C228D4}"/>
                </a:ext>
              </a:extLst>
            </p:cNvPr>
            <p:cNvSpPr txBox="1">
              <a:spLocks/>
            </p:cNvSpPr>
            <p:nvPr/>
          </p:nvSpPr>
          <p:spPr>
            <a:xfrm>
              <a:off x="7755793" y="2236276"/>
              <a:ext cx="1444900"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Education Index (2013)</a:t>
              </a:r>
              <a:endParaRPr lang="en-GB" sz="1100" dirty="0"/>
            </a:p>
          </p:txBody>
        </p:sp>
        <p:sp>
          <p:nvSpPr>
            <p:cNvPr id="2" name="Rectangle 1">
              <a:extLst>
                <a:ext uri="{FF2B5EF4-FFF2-40B4-BE49-F238E27FC236}">
                  <a16:creationId xmlns:a16="http://schemas.microsoft.com/office/drawing/2014/main" id="{1A2B2375-D39C-E444-A814-C1FE61673C9A}"/>
                </a:ext>
              </a:extLst>
            </p:cNvPr>
            <p:cNvSpPr/>
            <p:nvPr/>
          </p:nvSpPr>
          <p:spPr>
            <a:xfrm>
              <a:off x="9805835" y="2597726"/>
              <a:ext cx="1003413" cy="407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71F66C69-7E5B-1D4D-8E84-8EAA86EDBBBE}"/>
                </a:ext>
              </a:extLst>
            </p:cNvPr>
            <p:cNvSpPr/>
            <p:nvPr/>
          </p:nvSpPr>
          <p:spPr>
            <a:xfrm>
              <a:off x="9395437" y="2605818"/>
              <a:ext cx="1003413" cy="185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Segnaposto contenuto 2">
              <a:extLst>
                <a:ext uri="{FF2B5EF4-FFF2-40B4-BE49-F238E27FC236}">
                  <a16:creationId xmlns:a16="http://schemas.microsoft.com/office/drawing/2014/main" id="{AFF3CECF-7A5E-5E49-8EC6-B25447EB1D65}"/>
                </a:ext>
              </a:extLst>
            </p:cNvPr>
            <p:cNvSpPr txBox="1">
              <a:spLocks/>
            </p:cNvSpPr>
            <p:nvPr/>
          </p:nvSpPr>
          <p:spPr>
            <a:xfrm>
              <a:off x="9535440" y="2615297"/>
              <a:ext cx="1865138" cy="194087"/>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Extent of Staff Training (2015)</a:t>
              </a:r>
              <a:endParaRPr lang="en-GB" sz="1100" dirty="0"/>
            </a:p>
          </p:txBody>
        </p:sp>
        <p:sp>
          <p:nvSpPr>
            <p:cNvPr id="36" name="Rectangle 35">
              <a:extLst>
                <a:ext uri="{FF2B5EF4-FFF2-40B4-BE49-F238E27FC236}">
                  <a16:creationId xmlns:a16="http://schemas.microsoft.com/office/drawing/2014/main" id="{9588C608-9B5C-6A49-8885-1456EC516F70}"/>
                </a:ext>
              </a:extLst>
            </p:cNvPr>
            <p:cNvSpPr/>
            <p:nvPr/>
          </p:nvSpPr>
          <p:spPr>
            <a:xfrm>
              <a:off x="10048405" y="3378793"/>
              <a:ext cx="441027" cy="214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Segnaposto contenuto 2">
              <a:extLst>
                <a:ext uri="{FF2B5EF4-FFF2-40B4-BE49-F238E27FC236}">
                  <a16:creationId xmlns:a16="http://schemas.microsoft.com/office/drawing/2014/main" id="{AEBA246B-E776-E142-A09A-34252AE57374}"/>
                </a:ext>
              </a:extLst>
            </p:cNvPr>
            <p:cNvSpPr txBox="1">
              <a:spLocks/>
            </p:cNvSpPr>
            <p:nvPr/>
          </p:nvSpPr>
          <p:spPr>
            <a:xfrm>
              <a:off x="10080093" y="3420094"/>
              <a:ext cx="1698489" cy="44210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Labour Force Participation Rate (2013)</a:t>
              </a:r>
              <a:endParaRPr lang="en-GB" sz="1100" dirty="0"/>
            </a:p>
          </p:txBody>
        </p:sp>
        <p:sp>
          <p:nvSpPr>
            <p:cNvPr id="38" name="Rectangle 37">
              <a:extLst>
                <a:ext uri="{FF2B5EF4-FFF2-40B4-BE49-F238E27FC236}">
                  <a16:creationId xmlns:a16="http://schemas.microsoft.com/office/drawing/2014/main" id="{42AC2BCB-3D39-224D-B135-D7BA43D30B8A}"/>
                </a:ext>
              </a:extLst>
            </p:cNvPr>
            <p:cNvSpPr/>
            <p:nvPr/>
          </p:nvSpPr>
          <p:spPr>
            <a:xfrm>
              <a:off x="10036768" y="4198741"/>
              <a:ext cx="956678" cy="407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Segnaposto contenuto 2">
              <a:extLst>
                <a:ext uri="{FF2B5EF4-FFF2-40B4-BE49-F238E27FC236}">
                  <a16:creationId xmlns:a16="http://schemas.microsoft.com/office/drawing/2014/main" id="{F14ED808-16AE-5144-A26A-CF443425D493}"/>
                </a:ext>
              </a:extLst>
            </p:cNvPr>
            <p:cNvSpPr txBox="1">
              <a:spLocks/>
            </p:cNvSpPr>
            <p:nvPr/>
          </p:nvSpPr>
          <p:spPr>
            <a:xfrm>
              <a:off x="10032648" y="4369525"/>
              <a:ext cx="1553199" cy="44210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Gender Inequality Index (GII) (2013)</a:t>
              </a:r>
              <a:endParaRPr lang="en-GB" sz="1100" dirty="0"/>
            </a:p>
          </p:txBody>
        </p:sp>
        <p:sp>
          <p:nvSpPr>
            <p:cNvPr id="40" name="Rectangle 39">
              <a:extLst>
                <a:ext uri="{FF2B5EF4-FFF2-40B4-BE49-F238E27FC236}">
                  <a16:creationId xmlns:a16="http://schemas.microsoft.com/office/drawing/2014/main" id="{5DF7C0D1-5591-614B-9103-BDF7F7F688E6}"/>
                </a:ext>
              </a:extLst>
            </p:cNvPr>
            <p:cNvSpPr/>
            <p:nvPr/>
          </p:nvSpPr>
          <p:spPr>
            <a:xfrm>
              <a:off x="9508871" y="5312581"/>
              <a:ext cx="1325617" cy="407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1" name="Rectangle 40">
              <a:extLst>
                <a:ext uri="{FF2B5EF4-FFF2-40B4-BE49-F238E27FC236}">
                  <a16:creationId xmlns:a16="http://schemas.microsoft.com/office/drawing/2014/main" id="{18E173A1-2B56-4649-A8F1-B52CFB8430EF}"/>
                </a:ext>
              </a:extLst>
            </p:cNvPr>
            <p:cNvSpPr/>
            <p:nvPr/>
          </p:nvSpPr>
          <p:spPr>
            <a:xfrm rot="2300543" flipV="1">
              <a:off x="9446415" y="5369775"/>
              <a:ext cx="225551" cy="7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Rectangle 41">
              <a:extLst>
                <a:ext uri="{FF2B5EF4-FFF2-40B4-BE49-F238E27FC236}">
                  <a16:creationId xmlns:a16="http://schemas.microsoft.com/office/drawing/2014/main" id="{83E89538-144E-A844-B6AA-A2E18BEC82F3}"/>
                </a:ext>
              </a:extLst>
            </p:cNvPr>
            <p:cNvSpPr/>
            <p:nvPr/>
          </p:nvSpPr>
          <p:spPr>
            <a:xfrm rot="3500325" flipV="1">
              <a:off x="9425987" y="5410344"/>
              <a:ext cx="225551" cy="7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9" name="Segnaposto contenuto 2">
              <a:extLst>
                <a:ext uri="{FF2B5EF4-FFF2-40B4-BE49-F238E27FC236}">
                  <a16:creationId xmlns:a16="http://schemas.microsoft.com/office/drawing/2014/main" id="{43433761-9CC7-7441-BB19-ADCE01B1D6F5}"/>
                </a:ext>
              </a:extLst>
            </p:cNvPr>
            <p:cNvSpPr txBox="1">
              <a:spLocks/>
            </p:cNvSpPr>
            <p:nvPr/>
          </p:nvSpPr>
          <p:spPr>
            <a:xfrm>
              <a:off x="9511907" y="5306285"/>
              <a:ext cx="989855" cy="44210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GINI Coefficient (2003-2012)</a:t>
              </a:r>
              <a:endParaRPr lang="en-GB" sz="1100" dirty="0"/>
            </a:p>
          </p:txBody>
        </p:sp>
        <p:sp>
          <p:nvSpPr>
            <p:cNvPr id="43" name="Segnaposto contenuto 2">
              <a:extLst>
                <a:ext uri="{FF2B5EF4-FFF2-40B4-BE49-F238E27FC236}">
                  <a16:creationId xmlns:a16="http://schemas.microsoft.com/office/drawing/2014/main" id="{2EB6F7B1-64AE-2D4F-A219-C139BC72ADD0}"/>
                </a:ext>
              </a:extLst>
            </p:cNvPr>
            <p:cNvSpPr txBox="1">
              <a:spLocks/>
            </p:cNvSpPr>
            <p:nvPr/>
          </p:nvSpPr>
          <p:spPr>
            <a:xfrm>
              <a:off x="7645286" y="5805653"/>
              <a:ext cx="1644827" cy="24366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Palma Ratio (2003-2012)</a:t>
              </a:r>
              <a:endParaRPr lang="en-GB" sz="1100" dirty="0"/>
            </a:p>
          </p:txBody>
        </p:sp>
        <p:sp>
          <p:nvSpPr>
            <p:cNvPr id="45" name="Rectangle 44">
              <a:extLst>
                <a:ext uri="{FF2B5EF4-FFF2-40B4-BE49-F238E27FC236}">
                  <a16:creationId xmlns:a16="http://schemas.microsoft.com/office/drawing/2014/main" id="{ADCF9AE4-DBF4-954D-8391-4FB25225B25C}"/>
                </a:ext>
              </a:extLst>
            </p:cNvPr>
            <p:cNvSpPr/>
            <p:nvPr/>
          </p:nvSpPr>
          <p:spPr>
            <a:xfrm flipV="1">
              <a:off x="7459926" y="5486693"/>
              <a:ext cx="225551" cy="14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4" name="Segnaposto contenuto 2">
              <a:extLst>
                <a:ext uri="{FF2B5EF4-FFF2-40B4-BE49-F238E27FC236}">
                  <a16:creationId xmlns:a16="http://schemas.microsoft.com/office/drawing/2014/main" id="{AE985E9C-D890-5044-BDCA-EE1B91E27108}"/>
                </a:ext>
              </a:extLst>
            </p:cNvPr>
            <p:cNvSpPr txBox="1">
              <a:spLocks/>
            </p:cNvSpPr>
            <p:nvPr/>
          </p:nvSpPr>
          <p:spPr>
            <a:xfrm>
              <a:off x="5817908" y="5306285"/>
              <a:ext cx="1644827" cy="44210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Quality of </a:t>
              </a:r>
              <a:r>
                <a:rPr lang="en-US" sz="1100" dirty="0" err="1"/>
                <a:t>Maths</a:t>
              </a:r>
              <a:r>
                <a:rPr lang="en-US" sz="1100" dirty="0"/>
                <a:t> and Science Education (2015)</a:t>
              </a:r>
              <a:endParaRPr lang="en-GB" sz="1100" dirty="0"/>
            </a:p>
          </p:txBody>
        </p:sp>
        <p:sp>
          <p:nvSpPr>
            <p:cNvPr id="46" name="Segnaposto contenuto 2">
              <a:extLst>
                <a:ext uri="{FF2B5EF4-FFF2-40B4-BE49-F238E27FC236}">
                  <a16:creationId xmlns:a16="http://schemas.microsoft.com/office/drawing/2014/main" id="{6C553B3B-0DBA-5949-83FD-8B65524270BB}"/>
                </a:ext>
              </a:extLst>
            </p:cNvPr>
            <p:cNvSpPr txBox="1">
              <a:spLocks/>
            </p:cNvSpPr>
            <p:nvPr/>
          </p:nvSpPr>
          <p:spPr>
            <a:xfrm>
              <a:off x="5125693" y="4402265"/>
              <a:ext cx="1817649" cy="44210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Public expenditure on education (% of GNI) (2013)</a:t>
              </a:r>
              <a:endParaRPr lang="en-GB" sz="1100" dirty="0"/>
            </a:p>
          </p:txBody>
        </p:sp>
        <p:sp>
          <p:nvSpPr>
            <p:cNvPr id="47" name="Segnaposto contenuto 2">
              <a:extLst>
                <a:ext uri="{FF2B5EF4-FFF2-40B4-BE49-F238E27FC236}">
                  <a16:creationId xmlns:a16="http://schemas.microsoft.com/office/drawing/2014/main" id="{3328C3D2-D2E9-0C43-9D77-E3295612CD69}"/>
                </a:ext>
              </a:extLst>
            </p:cNvPr>
            <p:cNvSpPr txBox="1">
              <a:spLocks/>
            </p:cNvSpPr>
            <p:nvPr/>
          </p:nvSpPr>
          <p:spPr>
            <a:xfrm>
              <a:off x="4987375" y="3378793"/>
              <a:ext cx="1934362" cy="515207"/>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Private expenditure on health (% of Gov expenditure) (2013)</a:t>
              </a:r>
              <a:endParaRPr lang="en-GB" sz="1100" dirty="0"/>
            </a:p>
          </p:txBody>
        </p:sp>
        <p:sp>
          <p:nvSpPr>
            <p:cNvPr id="48" name="Rectangle 47">
              <a:extLst>
                <a:ext uri="{FF2B5EF4-FFF2-40B4-BE49-F238E27FC236}">
                  <a16:creationId xmlns:a16="http://schemas.microsoft.com/office/drawing/2014/main" id="{393EE775-7708-DA49-A1EA-9ECF31BEA60A}"/>
                </a:ext>
              </a:extLst>
            </p:cNvPr>
            <p:cNvSpPr/>
            <p:nvPr/>
          </p:nvSpPr>
          <p:spPr>
            <a:xfrm rot="3500325" flipV="1">
              <a:off x="6786366" y="3372055"/>
              <a:ext cx="225551" cy="7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Rectangle 50">
              <a:extLst>
                <a:ext uri="{FF2B5EF4-FFF2-40B4-BE49-F238E27FC236}">
                  <a16:creationId xmlns:a16="http://schemas.microsoft.com/office/drawing/2014/main" id="{938C4720-2404-A246-974C-B95A863B53AB}"/>
                </a:ext>
              </a:extLst>
            </p:cNvPr>
            <p:cNvSpPr/>
            <p:nvPr/>
          </p:nvSpPr>
          <p:spPr>
            <a:xfrm flipV="1">
              <a:off x="7319767" y="2659998"/>
              <a:ext cx="225551" cy="14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Segnaposto contenuto 2">
              <a:extLst>
                <a:ext uri="{FF2B5EF4-FFF2-40B4-BE49-F238E27FC236}">
                  <a16:creationId xmlns:a16="http://schemas.microsoft.com/office/drawing/2014/main" id="{422462E3-3993-724E-BD12-50A2DF810A2E}"/>
                </a:ext>
              </a:extLst>
            </p:cNvPr>
            <p:cNvSpPr txBox="1">
              <a:spLocks/>
            </p:cNvSpPr>
            <p:nvPr/>
          </p:nvSpPr>
          <p:spPr>
            <a:xfrm>
              <a:off x="5870356" y="2580196"/>
              <a:ext cx="1539930" cy="44210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Global Entrepreneurship Index (2015)</a:t>
              </a:r>
              <a:endParaRPr lang="en-GB" sz="1100" dirty="0"/>
            </a:p>
          </p:txBody>
        </p:sp>
        <p:sp>
          <p:nvSpPr>
            <p:cNvPr id="52" name="Rectangle 51">
              <a:extLst>
                <a:ext uri="{FF2B5EF4-FFF2-40B4-BE49-F238E27FC236}">
                  <a16:creationId xmlns:a16="http://schemas.microsoft.com/office/drawing/2014/main" id="{59578B72-69B0-5342-B186-6B50E6C903CE}"/>
                </a:ext>
              </a:extLst>
            </p:cNvPr>
            <p:cNvSpPr/>
            <p:nvPr/>
          </p:nvSpPr>
          <p:spPr>
            <a:xfrm>
              <a:off x="6073140" y="1847098"/>
              <a:ext cx="4897446" cy="33475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Tree>
    <p:extLst>
      <p:ext uri="{BB962C8B-B14F-4D97-AF65-F5344CB8AC3E}">
        <p14:creationId xmlns:p14="http://schemas.microsoft.com/office/powerpoint/2010/main" val="1547172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07988" y="1063499"/>
            <a:ext cx="11412537" cy="473639"/>
          </a:xfrm>
        </p:spPr>
        <p:txBody>
          <a:bodyPr>
            <a:normAutofit/>
          </a:bodyPr>
          <a:lstStyle/>
          <a:p>
            <a:r>
              <a:rPr lang="en-US" sz="2400" dirty="0"/>
              <a:t>ENVIRONMENTAL ASSESSMENT</a:t>
            </a:r>
          </a:p>
        </p:txBody>
      </p:sp>
      <p:sp>
        <p:nvSpPr>
          <p:cNvPr id="3" name="Segnaposto contenuto 2"/>
          <p:cNvSpPr>
            <a:spLocks noGrp="1"/>
          </p:cNvSpPr>
          <p:nvPr>
            <p:ph sz="quarter" idx="10"/>
          </p:nvPr>
        </p:nvSpPr>
        <p:spPr>
          <a:xfrm>
            <a:off x="407988" y="1852234"/>
            <a:ext cx="4975936" cy="2676963"/>
          </a:xfrm>
          <a:prstGeom prst="rect">
            <a:avLst/>
          </a:prstGeom>
        </p:spPr>
        <p:txBody>
          <a:bodyPr>
            <a:noAutofit/>
          </a:bodyPr>
          <a:lstStyle/>
          <a:p>
            <a:pPr indent="0">
              <a:buNone/>
            </a:pPr>
            <a:r>
              <a:rPr lang="en-US" sz="1800" dirty="0"/>
              <a:t>Includes frameworks that combine tools </a:t>
            </a:r>
            <a:br>
              <a:rPr lang="en-US" sz="1800" dirty="0"/>
            </a:br>
            <a:r>
              <a:rPr lang="en-US" sz="1800" dirty="0"/>
              <a:t>for the evaluation of the environmental </a:t>
            </a:r>
            <a:br>
              <a:rPr lang="en-US" sz="1800" dirty="0"/>
            </a:br>
            <a:r>
              <a:rPr lang="en-US" sz="1800" dirty="0"/>
              <a:t>impacts of development strategies, policies, </a:t>
            </a:r>
            <a:br>
              <a:rPr lang="en-US" sz="1800" dirty="0"/>
            </a:br>
            <a:r>
              <a:rPr lang="en-US" sz="1800" dirty="0"/>
              <a:t>projects and investments. </a:t>
            </a:r>
          </a:p>
          <a:p>
            <a:pPr indent="0">
              <a:buNone/>
            </a:pPr>
            <a:endParaRPr lang="en-US" sz="1800" dirty="0"/>
          </a:p>
          <a:p>
            <a:pPr indent="0">
              <a:buNone/>
            </a:pPr>
            <a:r>
              <a:rPr lang="en-US" sz="1800" dirty="0"/>
              <a:t>Examples </a:t>
            </a:r>
            <a:r>
              <a:rPr lang="en-GB" sz="1800" dirty="0"/>
              <a:t>include:</a:t>
            </a:r>
          </a:p>
          <a:p>
            <a:pPr indent="0">
              <a:buNone/>
            </a:pPr>
            <a:r>
              <a:rPr lang="en-GB" sz="1800" dirty="0"/>
              <a:t>(1) </a:t>
            </a:r>
            <a:r>
              <a:rPr lang="en-US" sz="1800" dirty="0"/>
              <a:t>Strategic Environmental Assessment (SEA) </a:t>
            </a:r>
            <a:br>
              <a:rPr lang="en-US" sz="1800" dirty="0"/>
            </a:br>
            <a:r>
              <a:rPr lang="en-US" sz="1800" dirty="0"/>
              <a:t>(2) Environmental Impact Assessments (EIA)</a:t>
            </a:r>
            <a:endParaRPr lang="en-GB" sz="1800" dirty="0"/>
          </a:p>
          <a:p>
            <a:pPr indent="0">
              <a:buNone/>
            </a:pPr>
            <a:endParaRPr lang="en-GB" sz="1800" dirty="0"/>
          </a:p>
        </p:txBody>
      </p:sp>
      <p:sp>
        <p:nvSpPr>
          <p:cNvPr id="6" name="TextBox 5"/>
          <p:cNvSpPr txBox="1"/>
          <p:nvPr/>
        </p:nvSpPr>
        <p:spPr>
          <a:xfrm>
            <a:off x="9822863" y="6089346"/>
            <a:ext cx="1431802" cy="276999"/>
          </a:xfrm>
          <a:prstGeom prst="rect">
            <a:avLst/>
          </a:prstGeom>
          <a:noFill/>
        </p:spPr>
        <p:txBody>
          <a:bodyPr wrap="none" rtlCol="0">
            <a:spAutoFit/>
          </a:bodyPr>
          <a:lstStyle/>
          <a:p>
            <a:r>
              <a:rPr lang="it-IT" sz="1200" dirty="0"/>
              <a:t>Source: ILO, 2016</a:t>
            </a:r>
            <a:endParaRPr lang="en-US" sz="1200" dirty="0"/>
          </a:p>
        </p:txBody>
      </p:sp>
      <p:sp>
        <p:nvSpPr>
          <p:cNvPr id="7" name="Date Placeholder 3">
            <a:extLst>
              <a:ext uri="{FF2B5EF4-FFF2-40B4-BE49-F238E27FC236}">
                <a16:creationId xmlns:a16="http://schemas.microsoft.com/office/drawing/2014/main" id="{3947BD90-F3F0-674B-9E6A-48F793DAEAC1}"/>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8" name="Slide Number Placeholder 4">
            <a:extLst>
              <a:ext uri="{FF2B5EF4-FFF2-40B4-BE49-F238E27FC236}">
                <a16:creationId xmlns:a16="http://schemas.microsoft.com/office/drawing/2014/main" id="{59C649F1-5F96-2B4C-90D6-3AA86736A18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16</a:t>
            </a:fld>
            <a:endParaRPr lang="en-US" sz="1100" noProof="0" dirty="0"/>
          </a:p>
        </p:txBody>
      </p:sp>
      <p:grpSp>
        <p:nvGrpSpPr>
          <p:cNvPr id="47" name="Group 46">
            <a:extLst>
              <a:ext uri="{FF2B5EF4-FFF2-40B4-BE49-F238E27FC236}">
                <a16:creationId xmlns:a16="http://schemas.microsoft.com/office/drawing/2014/main" id="{0B4D547D-E25F-D04B-BC83-506BDD1BBC4D}"/>
              </a:ext>
            </a:extLst>
          </p:cNvPr>
          <p:cNvGrpSpPr/>
          <p:nvPr/>
        </p:nvGrpSpPr>
        <p:grpSpPr>
          <a:xfrm>
            <a:off x="5722351" y="1209766"/>
            <a:ext cx="5447736" cy="4945559"/>
            <a:chOff x="5722351" y="1209766"/>
            <a:chExt cx="5447736" cy="4945559"/>
          </a:xfrm>
        </p:grpSpPr>
        <p:pic>
          <p:nvPicPr>
            <p:cNvPr id="5" name="Picture 4">
              <a:extLst>
                <a:ext uri="{FF2B5EF4-FFF2-40B4-BE49-F238E27FC236}">
                  <a16:creationId xmlns:a16="http://schemas.microsoft.com/office/drawing/2014/main" id="{75EFE239-0699-4D8D-B419-BF4FC2DEFE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22351" y="1237043"/>
              <a:ext cx="5447736" cy="4887861"/>
            </a:xfrm>
            <a:prstGeom prst="rect">
              <a:avLst/>
            </a:prstGeom>
          </p:spPr>
        </p:pic>
        <p:sp>
          <p:nvSpPr>
            <p:cNvPr id="9" name="Segnaposto contenuto 2">
              <a:extLst>
                <a:ext uri="{FF2B5EF4-FFF2-40B4-BE49-F238E27FC236}">
                  <a16:creationId xmlns:a16="http://schemas.microsoft.com/office/drawing/2014/main" id="{ED3E26F9-6DCB-784A-9035-6906A3CC2E9F}"/>
                </a:ext>
              </a:extLst>
            </p:cNvPr>
            <p:cNvSpPr txBox="1">
              <a:spLocks/>
            </p:cNvSpPr>
            <p:nvPr/>
          </p:nvSpPr>
          <p:spPr>
            <a:xfrm>
              <a:off x="6484621" y="1209766"/>
              <a:ext cx="4324627" cy="678117"/>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600" dirty="0"/>
                <a:t>Environment Performance </a:t>
              </a:r>
              <a:br>
                <a:rPr lang="en-US" sz="1600" dirty="0"/>
              </a:br>
              <a:r>
                <a:rPr lang="en-US" sz="1600" dirty="0"/>
                <a:t>Index Comparatives </a:t>
              </a:r>
              <a:endParaRPr lang="en-GB" sz="1600" dirty="0"/>
            </a:p>
          </p:txBody>
        </p:sp>
        <p:sp>
          <p:nvSpPr>
            <p:cNvPr id="10" name="Segnaposto contenuto 2">
              <a:extLst>
                <a:ext uri="{FF2B5EF4-FFF2-40B4-BE49-F238E27FC236}">
                  <a16:creationId xmlns:a16="http://schemas.microsoft.com/office/drawing/2014/main" id="{578469A4-CD61-D64C-A7E2-4F4D36EBDBA8}"/>
                </a:ext>
              </a:extLst>
            </p:cNvPr>
            <p:cNvSpPr txBox="1">
              <a:spLocks/>
            </p:cNvSpPr>
            <p:nvPr/>
          </p:nvSpPr>
          <p:spPr>
            <a:xfrm>
              <a:off x="6819825" y="1877442"/>
              <a:ext cx="852314"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South Africa</a:t>
              </a:r>
              <a:endParaRPr lang="en-GB" sz="1100" dirty="0"/>
            </a:p>
          </p:txBody>
        </p:sp>
        <p:sp>
          <p:nvSpPr>
            <p:cNvPr id="11" name="Segnaposto contenuto 2">
              <a:extLst>
                <a:ext uri="{FF2B5EF4-FFF2-40B4-BE49-F238E27FC236}">
                  <a16:creationId xmlns:a16="http://schemas.microsoft.com/office/drawing/2014/main" id="{2E783D7D-C0F5-6F41-AB4C-B855AC7A76D5}"/>
                </a:ext>
              </a:extLst>
            </p:cNvPr>
            <p:cNvSpPr txBox="1">
              <a:spLocks/>
            </p:cNvSpPr>
            <p:nvPr/>
          </p:nvSpPr>
          <p:spPr>
            <a:xfrm>
              <a:off x="8048218" y="1887883"/>
              <a:ext cx="633493"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Malaysia</a:t>
              </a:r>
              <a:endParaRPr lang="en-GB" sz="1100" dirty="0"/>
            </a:p>
          </p:txBody>
        </p:sp>
        <p:sp>
          <p:nvSpPr>
            <p:cNvPr id="12" name="Segnaposto contenuto 2">
              <a:extLst>
                <a:ext uri="{FF2B5EF4-FFF2-40B4-BE49-F238E27FC236}">
                  <a16:creationId xmlns:a16="http://schemas.microsoft.com/office/drawing/2014/main" id="{0BABE80F-69CD-0242-B1F5-23C47BADBB92}"/>
                </a:ext>
              </a:extLst>
            </p:cNvPr>
            <p:cNvSpPr txBox="1">
              <a:spLocks/>
            </p:cNvSpPr>
            <p:nvPr/>
          </p:nvSpPr>
          <p:spPr>
            <a:xfrm>
              <a:off x="9053277" y="1883490"/>
              <a:ext cx="383390"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Brazil</a:t>
              </a:r>
              <a:endParaRPr lang="en-GB" sz="1100" dirty="0"/>
            </a:p>
          </p:txBody>
        </p:sp>
        <p:sp>
          <p:nvSpPr>
            <p:cNvPr id="13" name="Segnaposto contenuto 2">
              <a:extLst>
                <a:ext uri="{FF2B5EF4-FFF2-40B4-BE49-F238E27FC236}">
                  <a16:creationId xmlns:a16="http://schemas.microsoft.com/office/drawing/2014/main" id="{30BA8D0E-45A8-CA4A-B557-BCEDBE52EE9B}"/>
                </a:ext>
              </a:extLst>
            </p:cNvPr>
            <p:cNvSpPr txBox="1">
              <a:spLocks/>
            </p:cNvSpPr>
            <p:nvPr/>
          </p:nvSpPr>
          <p:spPr>
            <a:xfrm>
              <a:off x="9822863" y="1877442"/>
              <a:ext cx="460034" cy="254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100" dirty="0"/>
                <a:t>Turkey</a:t>
              </a:r>
              <a:endParaRPr lang="en-GB" sz="1100" dirty="0"/>
            </a:p>
          </p:txBody>
        </p:sp>
        <p:sp>
          <p:nvSpPr>
            <p:cNvPr id="14" name="Rectangle 13">
              <a:extLst>
                <a:ext uri="{FF2B5EF4-FFF2-40B4-BE49-F238E27FC236}">
                  <a16:creationId xmlns:a16="http://schemas.microsoft.com/office/drawing/2014/main" id="{0C60BF72-3EC3-2A47-80AD-84563AF1A30D}"/>
                </a:ext>
              </a:extLst>
            </p:cNvPr>
            <p:cNvSpPr/>
            <p:nvPr/>
          </p:nvSpPr>
          <p:spPr>
            <a:xfrm>
              <a:off x="6316980" y="1847098"/>
              <a:ext cx="4080787" cy="33475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Segnaposto contenuto 2">
              <a:extLst>
                <a:ext uri="{FF2B5EF4-FFF2-40B4-BE49-F238E27FC236}">
                  <a16:creationId xmlns:a16="http://schemas.microsoft.com/office/drawing/2014/main" id="{EC48C56E-5485-204E-91F5-7DA2EB0615DA}"/>
                </a:ext>
              </a:extLst>
            </p:cNvPr>
            <p:cNvSpPr txBox="1">
              <a:spLocks/>
            </p:cNvSpPr>
            <p:nvPr/>
          </p:nvSpPr>
          <p:spPr>
            <a:xfrm>
              <a:off x="7867778" y="2611490"/>
              <a:ext cx="1339472" cy="444130"/>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Climate and Energy Score (EPI, 2014)</a:t>
              </a:r>
              <a:endParaRPr lang="en-GB" sz="1100" dirty="0"/>
            </a:p>
          </p:txBody>
        </p:sp>
        <p:sp>
          <p:nvSpPr>
            <p:cNvPr id="16" name="Segnaposto contenuto 2">
              <a:extLst>
                <a:ext uri="{FF2B5EF4-FFF2-40B4-BE49-F238E27FC236}">
                  <a16:creationId xmlns:a16="http://schemas.microsoft.com/office/drawing/2014/main" id="{FC7ADC61-3E2E-5845-A72B-56E8F6D54FBF}"/>
                </a:ext>
              </a:extLst>
            </p:cNvPr>
            <p:cNvSpPr txBox="1">
              <a:spLocks/>
            </p:cNvSpPr>
            <p:nvPr/>
          </p:nvSpPr>
          <p:spPr>
            <a:xfrm>
              <a:off x="9444034" y="3086443"/>
              <a:ext cx="1287029" cy="444130"/>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Bio Diversity and Habitat (EPI, 2014)</a:t>
              </a:r>
              <a:endParaRPr lang="en-GB" sz="1100" dirty="0"/>
            </a:p>
          </p:txBody>
        </p:sp>
        <p:sp>
          <p:nvSpPr>
            <p:cNvPr id="2" name="Rectangle 1">
              <a:extLst>
                <a:ext uri="{FF2B5EF4-FFF2-40B4-BE49-F238E27FC236}">
                  <a16:creationId xmlns:a16="http://schemas.microsoft.com/office/drawing/2014/main" id="{F075A3C1-5DDA-9A4B-8CC6-FE1F6F1C505B}"/>
                </a:ext>
              </a:extLst>
            </p:cNvPr>
            <p:cNvSpPr/>
            <p:nvPr/>
          </p:nvSpPr>
          <p:spPr>
            <a:xfrm>
              <a:off x="9388992" y="3367098"/>
              <a:ext cx="84578" cy="190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8" name="Straight Connector 17">
              <a:extLst>
                <a:ext uri="{FF2B5EF4-FFF2-40B4-BE49-F238E27FC236}">
                  <a16:creationId xmlns:a16="http://schemas.microsoft.com/office/drawing/2014/main" id="{CEFC9822-1F93-A249-B816-6A5696FF7C4A}"/>
                </a:ext>
              </a:extLst>
            </p:cNvPr>
            <p:cNvCxnSpPr>
              <a:cxnSpLocks/>
            </p:cNvCxnSpPr>
            <p:nvPr/>
          </p:nvCxnSpPr>
          <p:spPr>
            <a:xfrm>
              <a:off x="9385817" y="3466317"/>
              <a:ext cx="84578" cy="150008"/>
            </a:xfrm>
            <a:prstGeom prst="line">
              <a:avLst/>
            </a:prstGeom>
            <a:ln w="12700">
              <a:solidFill>
                <a:srgbClr val="848484"/>
              </a:solidFill>
            </a:ln>
          </p:spPr>
          <p:style>
            <a:lnRef idx="1">
              <a:schemeClr val="accent1"/>
            </a:lnRef>
            <a:fillRef idx="0">
              <a:schemeClr val="accent1"/>
            </a:fillRef>
            <a:effectRef idx="0">
              <a:schemeClr val="accent1"/>
            </a:effectRef>
            <a:fontRef idx="minor">
              <a:schemeClr val="tx1"/>
            </a:fontRef>
          </p:style>
        </p:cxnSp>
        <p:sp>
          <p:nvSpPr>
            <p:cNvPr id="20" name="Segnaposto contenuto 2">
              <a:extLst>
                <a:ext uri="{FF2B5EF4-FFF2-40B4-BE49-F238E27FC236}">
                  <a16:creationId xmlns:a16="http://schemas.microsoft.com/office/drawing/2014/main" id="{18D36B96-33F5-1745-84E5-90F0A91C561F}"/>
                </a:ext>
              </a:extLst>
            </p:cNvPr>
            <p:cNvSpPr txBox="1">
              <a:spLocks/>
            </p:cNvSpPr>
            <p:nvPr/>
          </p:nvSpPr>
          <p:spPr>
            <a:xfrm>
              <a:off x="9824297" y="4037572"/>
              <a:ext cx="1334288" cy="231612"/>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Fisheries (EPI, 2014)</a:t>
              </a:r>
              <a:endParaRPr lang="en-GB" sz="1100" dirty="0"/>
            </a:p>
          </p:txBody>
        </p:sp>
        <p:sp>
          <p:nvSpPr>
            <p:cNvPr id="21" name="Segnaposto contenuto 2">
              <a:extLst>
                <a:ext uri="{FF2B5EF4-FFF2-40B4-BE49-F238E27FC236}">
                  <a16:creationId xmlns:a16="http://schemas.microsoft.com/office/drawing/2014/main" id="{AC232993-B4A4-9547-A374-60FE1B72EF05}"/>
                </a:ext>
              </a:extLst>
            </p:cNvPr>
            <p:cNvSpPr txBox="1">
              <a:spLocks/>
            </p:cNvSpPr>
            <p:nvPr/>
          </p:nvSpPr>
          <p:spPr>
            <a:xfrm>
              <a:off x="9738285" y="4729133"/>
              <a:ext cx="1334288" cy="607742"/>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Forests (Change in forest coverage) (EPI, 2014)</a:t>
              </a:r>
              <a:endParaRPr lang="en-GB" sz="1100" dirty="0"/>
            </a:p>
          </p:txBody>
        </p:sp>
        <p:sp>
          <p:nvSpPr>
            <p:cNvPr id="22" name="Rectangle 21">
              <a:extLst>
                <a:ext uri="{FF2B5EF4-FFF2-40B4-BE49-F238E27FC236}">
                  <a16:creationId xmlns:a16="http://schemas.microsoft.com/office/drawing/2014/main" id="{7399DBD7-9D47-4248-8393-B9CEE801D812}"/>
                </a:ext>
              </a:extLst>
            </p:cNvPr>
            <p:cNvSpPr/>
            <p:nvPr/>
          </p:nvSpPr>
          <p:spPr>
            <a:xfrm rot="484966">
              <a:off x="9686777" y="4791314"/>
              <a:ext cx="53376"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Segnaposto contenuto 2">
              <a:extLst>
                <a:ext uri="{FF2B5EF4-FFF2-40B4-BE49-F238E27FC236}">
                  <a16:creationId xmlns:a16="http://schemas.microsoft.com/office/drawing/2014/main" id="{3B3621D3-2B45-E149-A7C8-7F3BB5597AC0}"/>
                </a:ext>
              </a:extLst>
            </p:cNvPr>
            <p:cNvSpPr txBox="1">
              <a:spLocks/>
            </p:cNvSpPr>
            <p:nvPr/>
          </p:nvSpPr>
          <p:spPr>
            <a:xfrm>
              <a:off x="8979556" y="5510419"/>
              <a:ext cx="1467818" cy="334754"/>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Agriculture (EPI, 2014)</a:t>
              </a:r>
              <a:endParaRPr lang="en-GB" sz="1100" dirty="0"/>
            </a:p>
          </p:txBody>
        </p:sp>
        <p:cxnSp>
          <p:nvCxnSpPr>
            <p:cNvPr id="24" name="Straight Connector 23">
              <a:extLst>
                <a:ext uri="{FF2B5EF4-FFF2-40B4-BE49-F238E27FC236}">
                  <a16:creationId xmlns:a16="http://schemas.microsoft.com/office/drawing/2014/main" id="{7D6D2E34-3030-6948-AFF9-1472C4B6513F}"/>
                </a:ext>
              </a:extLst>
            </p:cNvPr>
            <p:cNvCxnSpPr>
              <a:cxnSpLocks/>
            </p:cNvCxnSpPr>
            <p:nvPr/>
          </p:nvCxnSpPr>
          <p:spPr>
            <a:xfrm flipV="1">
              <a:off x="8953288" y="5474050"/>
              <a:ext cx="183938" cy="136175"/>
            </a:xfrm>
            <a:prstGeom prst="line">
              <a:avLst/>
            </a:prstGeom>
            <a:ln w="9525">
              <a:solidFill>
                <a:srgbClr val="81818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068E21F-C790-214C-8959-BAC8F0B66B45}"/>
                </a:ext>
              </a:extLst>
            </p:cNvPr>
            <p:cNvSpPr/>
            <p:nvPr/>
          </p:nvSpPr>
          <p:spPr>
            <a:xfrm>
              <a:off x="6819825" y="5329726"/>
              <a:ext cx="1247030" cy="67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Segnaposto contenuto 2">
              <a:extLst>
                <a:ext uri="{FF2B5EF4-FFF2-40B4-BE49-F238E27FC236}">
                  <a16:creationId xmlns:a16="http://schemas.microsoft.com/office/drawing/2014/main" id="{0C3C3212-2415-5C4E-BA6A-0417F76668B1}"/>
                </a:ext>
              </a:extLst>
            </p:cNvPr>
            <p:cNvSpPr txBox="1">
              <a:spLocks/>
            </p:cNvSpPr>
            <p:nvPr/>
          </p:nvSpPr>
          <p:spPr>
            <a:xfrm>
              <a:off x="6819825" y="5523372"/>
              <a:ext cx="1431802" cy="631953"/>
            </a:xfrm>
            <a:prstGeom prst="rect">
              <a:avLst/>
            </a:prstGeom>
            <a:no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Water resources (Waste water treatment) (EPI, 2014) </a:t>
              </a:r>
              <a:endParaRPr lang="en-GB" sz="1100" dirty="0"/>
            </a:p>
          </p:txBody>
        </p:sp>
        <p:cxnSp>
          <p:nvCxnSpPr>
            <p:cNvPr id="33" name="Straight Connector 32">
              <a:extLst>
                <a:ext uri="{FF2B5EF4-FFF2-40B4-BE49-F238E27FC236}">
                  <a16:creationId xmlns:a16="http://schemas.microsoft.com/office/drawing/2014/main" id="{6127054A-0EBD-1F40-A37A-D026AEE5EA0D}"/>
                </a:ext>
              </a:extLst>
            </p:cNvPr>
            <p:cNvCxnSpPr>
              <a:cxnSpLocks/>
            </p:cNvCxnSpPr>
            <p:nvPr/>
          </p:nvCxnSpPr>
          <p:spPr>
            <a:xfrm flipH="1" flipV="1">
              <a:off x="7641020" y="5248448"/>
              <a:ext cx="439821" cy="360226"/>
            </a:xfrm>
            <a:prstGeom prst="line">
              <a:avLst/>
            </a:prstGeom>
            <a:ln w="9525">
              <a:solidFill>
                <a:srgbClr val="818181"/>
              </a:solidFill>
            </a:ln>
          </p:spPr>
          <p:style>
            <a:lnRef idx="1">
              <a:schemeClr val="accent1"/>
            </a:lnRef>
            <a:fillRef idx="0">
              <a:schemeClr val="accent1"/>
            </a:fillRef>
            <a:effectRef idx="0">
              <a:schemeClr val="accent1"/>
            </a:effectRef>
            <a:fontRef idx="minor">
              <a:schemeClr val="tx1"/>
            </a:fontRef>
          </p:style>
        </p:cxnSp>
        <p:sp>
          <p:nvSpPr>
            <p:cNvPr id="36" name="Segnaposto contenuto 2">
              <a:extLst>
                <a:ext uri="{FF2B5EF4-FFF2-40B4-BE49-F238E27FC236}">
                  <a16:creationId xmlns:a16="http://schemas.microsoft.com/office/drawing/2014/main" id="{1FE51E78-EE5F-6644-B39B-3A7C05E655AC}"/>
                </a:ext>
              </a:extLst>
            </p:cNvPr>
            <p:cNvSpPr txBox="1">
              <a:spLocks/>
            </p:cNvSpPr>
            <p:nvPr/>
          </p:nvSpPr>
          <p:spPr>
            <a:xfrm>
              <a:off x="5914857" y="4844913"/>
              <a:ext cx="1431802" cy="473639"/>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Health Impacts (child mortality) (EPI, 2014)</a:t>
              </a:r>
              <a:endParaRPr lang="en-GB" sz="1100" dirty="0"/>
            </a:p>
          </p:txBody>
        </p:sp>
        <p:sp>
          <p:nvSpPr>
            <p:cNvPr id="38" name="Rectangle 37">
              <a:extLst>
                <a:ext uri="{FF2B5EF4-FFF2-40B4-BE49-F238E27FC236}">
                  <a16:creationId xmlns:a16="http://schemas.microsoft.com/office/drawing/2014/main" id="{2BA8D344-95A7-304A-981F-5CE36C51569B}"/>
                </a:ext>
              </a:extLst>
            </p:cNvPr>
            <p:cNvSpPr/>
            <p:nvPr/>
          </p:nvSpPr>
          <p:spPr>
            <a:xfrm>
              <a:off x="5942118" y="3905514"/>
              <a:ext cx="1247030" cy="231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Segnaposto contenuto 2">
              <a:extLst>
                <a:ext uri="{FF2B5EF4-FFF2-40B4-BE49-F238E27FC236}">
                  <a16:creationId xmlns:a16="http://schemas.microsoft.com/office/drawing/2014/main" id="{7DE65E48-52E5-1A4C-B8F1-E441A74D4307}"/>
                </a:ext>
              </a:extLst>
            </p:cNvPr>
            <p:cNvSpPr txBox="1">
              <a:spLocks/>
            </p:cNvSpPr>
            <p:nvPr/>
          </p:nvSpPr>
          <p:spPr>
            <a:xfrm>
              <a:off x="6439359" y="3911022"/>
              <a:ext cx="721605" cy="473639"/>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Air Quality </a:t>
              </a:r>
              <a:br>
                <a:rPr lang="en-US" sz="1100" dirty="0"/>
              </a:br>
              <a:r>
                <a:rPr lang="en-US" sz="1100" dirty="0"/>
                <a:t>(EPI, 2014)</a:t>
              </a:r>
              <a:endParaRPr lang="en-GB" sz="1100" dirty="0"/>
            </a:p>
          </p:txBody>
        </p:sp>
        <p:sp>
          <p:nvSpPr>
            <p:cNvPr id="40" name="Rectangle 39">
              <a:extLst>
                <a:ext uri="{FF2B5EF4-FFF2-40B4-BE49-F238E27FC236}">
                  <a16:creationId xmlns:a16="http://schemas.microsoft.com/office/drawing/2014/main" id="{AEC3A8C8-96C4-2C4B-8E0A-F687BE2A79AA}"/>
                </a:ext>
              </a:extLst>
            </p:cNvPr>
            <p:cNvSpPr/>
            <p:nvPr/>
          </p:nvSpPr>
          <p:spPr>
            <a:xfrm>
              <a:off x="6385110" y="3009255"/>
              <a:ext cx="1287029" cy="72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41" name="Straight Connector 40">
              <a:extLst>
                <a:ext uri="{FF2B5EF4-FFF2-40B4-BE49-F238E27FC236}">
                  <a16:creationId xmlns:a16="http://schemas.microsoft.com/office/drawing/2014/main" id="{5DEA9A0E-65DF-9B40-A098-734EFA04D2B7}"/>
                </a:ext>
              </a:extLst>
            </p:cNvPr>
            <p:cNvCxnSpPr>
              <a:cxnSpLocks/>
            </p:cNvCxnSpPr>
            <p:nvPr/>
          </p:nvCxnSpPr>
          <p:spPr>
            <a:xfrm flipH="1">
              <a:off x="7495968" y="3429000"/>
              <a:ext cx="172746" cy="308172"/>
            </a:xfrm>
            <a:prstGeom prst="line">
              <a:avLst/>
            </a:prstGeom>
            <a:ln w="9525">
              <a:solidFill>
                <a:srgbClr val="818181"/>
              </a:solidFill>
            </a:ln>
          </p:spPr>
          <p:style>
            <a:lnRef idx="1">
              <a:schemeClr val="accent1"/>
            </a:lnRef>
            <a:fillRef idx="0">
              <a:schemeClr val="accent1"/>
            </a:fillRef>
            <a:effectRef idx="0">
              <a:schemeClr val="accent1"/>
            </a:effectRef>
            <a:fontRef idx="minor">
              <a:schemeClr val="tx1"/>
            </a:fontRef>
          </p:style>
        </p:cxnSp>
        <p:sp>
          <p:nvSpPr>
            <p:cNvPr id="39" name="Segnaposto contenuto 2">
              <a:extLst>
                <a:ext uri="{FF2B5EF4-FFF2-40B4-BE49-F238E27FC236}">
                  <a16:creationId xmlns:a16="http://schemas.microsoft.com/office/drawing/2014/main" id="{FB0C6303-F972-014C-A2E8-AFAC7EA1BAAD}"/>
                </a:ext>
              </a:extLst>
            </p:cNvPr>
            <p:cNvSpPr txBox="1">
              <a:spLocks/>
            </p:cNvSpPr>
            <p:nvPr/>
          </p:nvSpPr>
          <p:spPr>
            <a:xfrm>
              <a:off x="6189471" y="2902686"/>
              <a:ext cx="1431802" cy="576678"/>
            </a:xfrm>
            <a:prstGeom prst="rect">
              <a:avLst/>
            </a:prstGeom>
            <a:solidFill>
              <a:schemeClr val="bg1"/>
            </a:solidFill>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None/>
              </a:pPr>
              <a:r>
                <a:rPr lang="en-US" sz="1100" dirty="0"/>
                <a:t>Water and Sanitation (Access to sanitation and drinking water…) </a:t>
              </a:r>
              <a:endParaRPr lang="en-GB" sz="1100" dirty="0"/>
            </a:p>
          </p:txBody>
        </p:sp>
      </p:grpSp>
    </p:spTree>
    <p:extLst>
      <p:ext uri="{BB962C8B-B14F-4D97-AF65-F5344CB8AC3E}">
        <p14:creationId xmlns:p14="http://schemas.microsoft.com/office/powerpoint/2010/main" val="1044093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07988" y="1063499"/>
            <a:ext cx="11412537" cy="457873"/>
          </a:xfrm>
        </p:spPr>
        <p:txBody>
          <a:bodyPr>
            <a:normAutofit/>
          </a:bodyPr>
          <a:lstStyle/>
          <a:p>
            <a:pPr lvl="0"/>
            <a:r>
              <a:rPr lang="en-US" sz="2400" dirty="0"/>
              <a:t>GOVERNANCE ASSESSMENT</a:t>
            </a:r>
          </a:p>
        </p:txBody>
      </p:sp>
      <p:sp>
        <p:nvSpPr>
          <p:cNvPr id="3" name="Segnaposto contenuto 2"/>
          <p:cNvSpPr>
            <a:spLocks noGrp="1"/>
          </p:cNvSpPr>
          <p:nvPr>
            <p:ph sz="quarter" idx="10"/>
          </p:nvPr>
        </p:nvSpPr>
        <p:spPr>
          <a:xfrm>
            <a:off x="407988" y="1860343"/>
            <a:ext cx="4258605" cy="2621784"/>
          </a:xfrm>
          <a:prstGeom prst="rect">
            <a:avLst/>
          </a:prstGeom>
        </p:spPr>
        <p:txBody>
          <a:bodyPr>
            <a:normAutofit/>
          </a:bodyPr>
          <a:lstStyle/>
          <a:p>
            <a:pPr indent="0">
              <a:buNone/>
            </a:pPr>
            <a:r>
              <a:rPr lang="en-US" sz="1800" dirty="0"/>
              <a:t>IGE policies require efficient and </a:t>
            </a:r>
            <a:br>
              <a:rPr lang="en-US" sz="1800" dirty="0"/>
            </a:br>
            <a:r>
              <a:rPr lang="en-US" sz="1800" dirty="0"/>
              <a:t>transparent institutional frameworks </a:t>
            </a:r>
            <a:br>
              <a:rPr lang="en-US" sz="1800" dirty="0"/>
            </a:br>
            <a:r>
              <a:rPr lang="en-US" sz="1800" dirty="0"/>
              <a:t>and processes at both the national </a:t>
            </a:r>
            <a:br>
              <a:rPr lang="en-US" sz="1800" dirty="0"/>
            </a:br>
            <a:r>
              <a:rPr lang="en-US" sz="1800" dirty="0"/>
              <a:t>and local levels.</a:t>
            </a:r>
          </a:p>
          <a:p>
            <a:pPr indent="0">
              <a:buNone/>
            </a:pPr>
            <a:endParaRPr lang="en-US" sz="1800" dirty="0"/>
          </a:p>
          <a:p>
            <a:pPr indent="0">
              <a:buNone/>
            </a:pPr>
            <a:r>
              <a:rPr lang="en-GB" sz="1800" dirty="0"/>
              <a:t>There are six key principles: participation, </a:t>
            </a:r>
            <a:br>
              <a:rPr lang="en-GB" sz="1800" dirty="0"/>
            </a:br>
            <a:r>
              <a:rPr lang="en-GB" sz="1800" dirty="0"/>
              <a:t>fairness, decency, accountability,</a:t>
            </a:r>
            <a:br>
              <a:rPr lang="en-GB" sz="1800" dirty="0"/>
            </a:br>
            <a:r>
              <a:rPr lang="en-GB" sz="1800" dirty="0"/>
              <a:t>transparency and efficiency.</a:t>
            </a:r>
          </a:p>
        </p:txBody>
      </p:sp>
      <p:pic>
        <p:nvPicPr>
          <p:cNvPr id="6" name="Picture 5">
            <a:extLst>
              <a:ext uri="{FF2B5EF4-FFF2-40B4-BE49-F238E27FC236}">
                <a16:creationId xmlns:a16="http://schemas.microsoft.com/office/drawing/2014/main" id="{FDB3F96B-DA70-45E4-B805-574FD6A4AD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5853" y="1382318"/>
            <a:ext cx="5196371" cy="4957458"/>
          </a:xfrm>
          <a:prstGeom prst="rect">
            <a:avLst/>
          </a:prstGeom>
        </p:spPr>
      </p:pic>
      <p:sp>
        <p:nvSpPr>
          <p:cNvPr id="2" name="TextBox 1"/>
          <p:cNvSpPr txBox="1"/>
          <p:nvPr/>
        </p:nvSpPr>
        <p:spPr>
          <a:xfrm>
            <a:off x="9665622" y="6376349"/>
            <a:ext cx="1609158" cy="276999"/>
          </a:xfrm>
          <a:prstGeom prst="rect">
            <a:avLst/>
          </a:prstGeom>
          <a:noFill/>
        </p:spPr>
        <p:txBody>
          <a:bodyPr wrap="none" rtlCol="0">
            <a:spAutoFit/>
          </a:bodyPr>
          <a:lstStyle/>
          <a:p>
            <a:r>
              <a:rPr lang="it-IT" sz="1200" dirty="0"/>
              <a:t>Source: GGBP, 2014</a:t>
            </a:r>
            <a:endParaRPr lang="en-US" sz="1200" dirty="0"/>
          </a:p>
        </p:txBody>
      </p:sp>
      <p:sp>
        <p:nvSpPr>
          <p:cNvPr id="7" name="Date Placeholder 3">
            <a:extLst>
              <a:ext uri="{FF2B5EF4-FFF2-40B4-BE49-F238E27FC236}">
                <a16:creationId xmlns:a16="http://schemas.microsoft.com/office/drawing/2014/main" id="{977C8DD7-78A6-2D49-B9BC-5CC1C8133F9F}"/>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8" name="Slide Number Placeholder 4">
            <a:extLst>
              <a:ext uri="{FF2B5EF4-FFF2-40B4-BE49-F238E27FC236}">
                <a16:creationId xmlns:a16="http://schemas.microsoft.com/office/drawing/2014/main" id="{B2F9C678-493A-524C-908A-B6BA5DA3F982}"/>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17</a:t>
            </a:fld>
            <a:endParaRPr lang="en-US" sz="1100" noProof="0" dirty="0"/>
          </a:p>
        </p:txBody>
      </p:sp>
      <p:sp>
        <p:nvSpPr>
          <p:cNvPr id="5" name="Rectangle 4">
            <a:extLst>
              <a:ext uri="{FF2B5EF4-FFF2-40B4-BE49-F238E27FC236}">
                <a16:creationId xmlns:a16="http://schemas.microsoft.com/office/drawing/2014/main" id="{6792EB29-1091-2A49-8869-A185DF4BEF89}"/>
              </a:ext>
            </a:extLst>
          </p:cNvPr>
          <p:cNvSpPr/>
          <p:nvPr/>
        </p:nvSpPr>
        <p:spPr>
          <a:xfrm>
            <a:off x="5841616" y="1043764"/>
            <a:ext cx="5336717" cy="338554"/>
          </a:xfrm>
          <a:prstGeom prst="rect">
            <a:avLst/>
          </a:prstGeom>
        </p:spPr>
        <p:txBody>
          <a:bodyPr wrap="none">
            <a:spAutoFit/>
          </a:bodyPr>
          <a:lstStyle/>
          <a:p>
            <a:r>
              <a:rPr lang="en-US" sz="1600" dirty="0"/>
              <a:t>Foundations for green growth planning and co-ordination</a:t>
            </a:r>
            <a:endParaRPr lang="x-none" sz="1600" dirty="0"/>
          </a:p>
        </p:txBody>
      </p:sp>
    </p:spTree>
    <p:extLst>
      <p:ext uri="{BB962C8B-B14F-4D97-AF65-F5344CB8AC3E}">
        <p14:creationId xmlns:p14="http://schemas.microsoft.com/office/powerpoint/2010/main" val="2884873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07988" y="1063499"/>
            <a:ext cx="5615823" cy="441513"/>
          </a:xfrm>
        </p:spPr>
        <p:txBody>
          <a:bodyPr>
            <a:normAutofit/>
          </a:bodyPr>
          <a:lstStyle/>
          <a:p>
            <a:pPr lvl="0"/>
            <a:r>
              <a:rPr lang="en-US" sz="2400" dirty="0"/>
              <a:t>INTEGRATED ASSESSMENT</a:t>
            </a:r>
          </a:p>
        </p:txBody>
      </p:sp>
      <p:sp>
        <p:nvSpPr>
          <p:cNvPr id="3" name="Segnaposto contenuto 2"/>
          <p:cNvSpPr>
            <a:spLocks noGrp="1"/>
          </p:cNvSpPr>
          <p:nvPr>
            <p:ph sz="quarter" idx="10"/>
          </p:nvPr>
        </p:nvSpPr>
        <p:spPr>
          <a:xfrm>
            <a:off x="407988" y="1858243"/>
            <a:ext cx="4794633" cy="3047453"/>
          </a:xfrm>
          <a:prstGeom prst="rect">
            <a:avLst/>
          </a:prstGeom>
        </p:spPr>
        <p:txBody>
          <a:bodyPr>
            <a:normAutofit/>
          </a:bodyPr>
          <a:lstStyle/>
          <a:p>
            <a:pPr indent="0">
              <a:buNone/>
            </a:pPr>
            <a:r>
              <a:rPr lang="en-US" sz="1800" dirty="0"/>
              <a:t>An assessment that estimates policy </a:t>
            </a:r>
            <a:br>
              <a:rPr lang="en-US" sz="1800" dirty="0"/>
            </a:br>
            <a:r>
              <a:rPr lang="en-US" sz="1800" dirty="0"/>
              <a:t>outcomes for various sectors, economic </a:t>
            </a:r>
            <a:br>
              <a:rPr lang="en-US" sz="1800" dirty="0"/>
            </a:br>
            <a:r>
              <a:rPr lang="en-US" sz="1800" dirty="0"/>
              <a:t>actors and dimensions of development, </a:t>
            </a:r>
            <a:br>
              <a:rPr lang="en-US" sz="1800" dirty="0"/>
            </a:br>
            <a:r>
              <a:rPr lang="en-US" sz="1800" dirty="0"/>
              <a:t>as well as over time. </a:t>
            </a:r>
          </a:p>
          <a:p>
            <a:pPr indent="0">
              <a:buNone/>
            </a:pPr>
            <a:endParaRPr lang="en-US" sz="1800" dirty="0"/>
          </a:p>
          <a:p>
            <a:pPr indent="0">
              <a:buNone/>
            </a:pPr>
            <a:r>
              <a:rPr lang="en-US" sz="1800" dirty="0"/>
              <a:t>As an example, Decision Support </a:t>
            </a:r>
            <a:br>
              <a:rPr lang="en-US" sz="1800" dirty="0"/>
            </a:br>
            <a:r>
              <a:rPr lang="en-US" sz="1800" dirty="0"/>
              <a:t>Systems (DSS) provide valuable </a:t>
            </a:r>
            <a:br>
              <a:rPr lang="en-US" sz="1800" dirty="0"/>
            </a:br>
            <a:r>
              <a:rPr lang="en-US" sz="1800" dirty="0"/>
              <a:t>guidance to decision makers for the </a:t>
            </a:r>
            <a:br>
              <a:rPr lang="en-US" sz="1800" dirty="0"/>
            </a:br>
            <a:r>
              <a:rPr lang="en-US" sz="1800" dirty="0"/>
              <a:t>integrated evaluation of IGE policies.</a:t>
            </a:r>
            <a:endParaRPr lang="en-GB" sz="1800" b="1" dirty="0"/>
          </a:p>
        </p:txBody>
      </p:sp>
      <p:sp>
        <p:nvSpPr>
          <p:cNvPr id="6" name="Date Placeholder 3">
            <a:extLst>
              <a:ext uri="{FF2B5EF4-FFF2-40B4-BE49-F238E27FC236}">
                <a16:creationId xmlns:a16="http://schemas.microsoft.com/office/drawing/2014/main" id="{353C4EE7-E323-5347-AE75-C27A7376DFFE}"/>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7" name="Slide Number Placeholder 4">
            <a:extLst>
              <a:ext uri="{FF2B5EF4-FFF2-40B4-BE49-F238E27FC236}">
                <a16:creationId xmlns:a16="http://schemas.microsoft.com/office/drawing/2014/main" id="{3E10E3D9-B315-5E48-AC74-F51F9589D6AE}"/>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18</a:t>
            </a:fld>
            <a:endParaRPr lang="en-US" sz="1100" noProof="0" dirty="0"/>
          </a:p>
        </p:txBody>
      </p:sp>
      <p:grpSp>
        <p:nvGrpSpPr>
          <p:cNvPr id="59" name="Group 58">
            <a:extLst>
              <a:ext uri="{FF2B5EF4-FFF2-40B4-BE49-F238E27FC236}">
                <a16:creationId xmlns:a16="http://schemas.microsoft.com/office/drawing/2014/main" id="{2DC438B3-9C8B-3E4B-86DD-1C22A4C56CF3}"/>
              </a:ext>
            </a:extLst>
          </p:cNvPr>
          <p:cNvGrpSpPr/>
          <p:nvPr/>
        </p:nvGrpSpPr>
        <p:grpSpPr>
          <a:xfrm>
            <a:off x="5743292" y="2035488"/>
            <a:ext cx="5605246" cy="3669801"/>
            <a:chOff x="5775376" y="2029106"/>
            <a:chExt cx="5605246" cy="3669801"/>
          </a:xfrm>
        </p:grpSpPr>
        <p:sp>
          <p:nvSpPr>
            <p:cNvPr id="41" name="Rectangle 40">
              <a:extLst>
                <a:ext uri="{FF2B5EF4-FFF2-40B4-BE49-F238E27FC236}">
                  <a16:creationId xmlns:a16="http://schemas.microsoft.com/office/drawing/2014/main" id="{6A24C4DF-8ED2-1B42-B150-A821CE108279}"/>
                </a:ext>
              </a:extLst>
            </p:cNvPr>
            <p:cNvSpPr/>
            <p:nvPr/>
          </p:nvSpPr>
          <p:spPr>
            <a:xfrm>
              <a:off x="5783397" y="2029106"/>
              <a:ext cx="5470329" cy="3274315"/>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Rectangle 41">
              <a:extLst>
                <a:ext uri="{FF2B5EF4-FFF2-40B4-BE49-F238E27FC236}">
                  <a16:creationId xmlns:a16="http://schemas.microsoft.com/office/drawing/2014/main" id="{6B64F4EF-1389-4F42-ADE3-295903EC33A7}"/>
                </a:ext>
              </a:extLst>
            </p:cNvPr>
            <p:cNvSpPr/>
            <p:nvPr/>
          </p:nvSpPr>
          <p:spPr>
            <a:xfrm>
              <a:off x="5775376" y="2029107"/>
              <a:ext cx="5486150" cy="3569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id="{53CFC5D9-E808-44BD-9B76-05A2567D491A}"/>
                </a:ext>
              </a:extLst>
            </p:cNvPr>
            <p:cNvSpPr txBox="1"/>
            <p:nvPr/>
          </p:nvSpPr>
          <p:spPr>
            <a:xfrm>
              <a:off x="9790700" y="5421908"/>
              <a:ext cx="1589922" cy="276999"/>
            </a:xfrm>
            <a:prstGeom prst="rect">
              <a:avLst/>
            </a:prstGeom>
            <a:noFill/>
          </p:spPr>
          <p:txBody>
            <a:bodyPr wrap="none" rtlCol="0">
              <a:spAutoFit/>
            </a:bodyPr>
            <a:lstStyle/>
            <a:p>
              <a:r>
                <a:rPr lang="it-IT" sz="1200" dirty="0"/>
                <a:t>Source: UNEP, 2017</a:t>
              </a:r>
              <a:endParaRPr lang="en-US" sz="1200" dirty="0"/>
            </a:p>
          </p:txBody>
        </p:sp>
        <p:sp>
          <p:nvSpPr>
            <p:cNvPr id="5" name="Rectangle 4">
              <a:extLst>
                <a:ext uri="{FF2B5EF4-FFF2-40B4-BE49-F238E27FC236}">
                  <a16:creationId xmlns:a16="http://schemas.microsoft.com/office/drawing/2014/main" id="{C1E1919A-B2A7-1049-B575-E60B5850EA88}"/>
                </a:ext>
              </a:extLst>
            </p:cNvPr>
            <p:cNvSpPr/>
            <p:nvPr/>
          </p:nvSpPr>
          <p:spPr>
            <a:xfrm>
              <a:off x="5870491" y="2178552"/>
              <a:ext cx="1313621" cy="3036657"/>
            </a:xfrm>
            <a:prstGeom prst="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Oval 8">
              <a:extLst>
                <a:ext uri="{FF2B5EF4-FFF2-40B4-BE49-F238E27FC236}">
                  <a16:creationId xmlns:a16="http://schemas.microsoft.com/office/drawing/2014/main" id="{DEAC5559-60BB-6E40-957E-576ACB7D2042}"/>
                </a:ext>
              </a:extLst>
            </p:cNvPr>
            <p:cNvSpPr/>
            <p:nvPr/>
          </p:nvSpPr>
          <p:spPr>
            <a:xfrm>
              <a:off x="5958963" y="2447980"/>
              <a:ext cx="1139208" cy="1139208"/>
            </a:xfrm>
            <a:prstGeom prst="ellipse">
              <a:avLst/>
            </a:prstGeom>
            <a:noFill/>
            <a:ln w="38100">
              <a:solidFill>
                <a:srgbClr val="71A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Rectangle 9">
              <a:extLst>
                <a:ext uri="{FF2B5EF4-FFF2-40B4-BE49-F238E27FC236}">
                  <a16:creationId xmlns:a16="http://schemas.microsoft.com/office/drawing/2014/main" id="{CDB9FC7B-F0D3-B648-A044-53D23D93ABD7}"/>
                </a:ext>
              </a:extLst>
            </p:cNvPr>
            <p:cNvSpPr/>
            <p:nvPr/>
          </p:nvSpPr>
          <p:spPr>
            <a:xfrm>
              <a:off x="9834039" y="2198532"/>
              <a:ext cx="1313621" cy="3006591"/>
            </a:xfrm>
            <a:prstGeom prst="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Segnaposto contenuto 2">
              <a:extLst>
                <a:ext uri="{FF2B5EF4-FFF2-40B4-BE49-F238E27FC236}">
                  <a16:creationId xmlns:a16="http://schemas.microsoft.com/office/drawing/2014/main" id="{BA1835D2-4E9A-414E-A283-7017DE1904BB}"/>
                </a:ext>
              </a:extLst>
            </p:cNvPr>
            <p:cNvSpPr txBox="1">
              <a:spLocks/>
            </p:cNvSpPr>
            <p:nvPr/>
          </p:nvSpPr>
          <p:spPr>
            <a:xfrm>
              <a:off x="6004559" y="2890973"/>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000" b="1" dirty="0"/>
                <a:t>ENVIRONMENT</a:t>
              </a:r>
              <a:endParaRPr lang="en-GB" sz="1000" b="1" dirty="0"/>
            </a:p>
          </p:txBody>
        </p:sp>
        <p:sp>
          <p:nvSpPr>
            <p:cNvPr id="14" name="Oval 13">
              <a:extLst>
                <a:ext uri="{FF2B5EF4-FFF2-40B4-BE49-F238E27FC236}">
                  <a16:creationId xmlns:a16="http://schemas.microsoft.com/office/drawing/2014/main" id="{D0872D55-DE71-DE44-9AFF-83C6191AAED2}"/>
                </a:ext>
              </a:extLst>
            </p:cNvPr>
            <p:cNvSpPr/>
            <p:nvPr/>
          </p:nvSpPr>
          <p:spPr>
            <a:xfrm>
              <a:off x="5966984" y="3997220"/>
              <a:ext cx="1139208" cy="1139208"/>
            </a:xfrm>
            <a:prstGeom prst="ellipse">
              <a:avLst/>
            </a:prstGeom>
            <a:noFill/>
            <a:ln w="38100">
              <a:solidFill>
                <a:srgbClr val="95C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5" name="Segnaposto contenuto 2">
              <a:extLst>
                <a:ext uri="{FF2B5EF4-FFF2-40B4-BE49-F238E27FC236}">
                  <a16:creationId xmlns:a16="http://schemas.microsoft.com/office/drawing/2014/main" id="{30D473F1-4A19-0B40-AF7F-E2AC40A6B9B5}"/>
                </a:ext>
              </a:extLst>
            </p:cNvPr>
            <p:cNvSpPr txBox="1">
              <a:spLocks/>
            </p:cNvSpPr>
            <p:nvPr/>
          </p:nvSpPr>
          <p:spPr>
            <a:xfrm>
              <a:off x="6020601" y="4440213"/>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000" b="1" dirty="0"/>
                <a:t>SOCIETY</a:t>
              </a:r>
              <a:endParaRPr lang="en-GB" sz="1000" b="1" dirty="0"/>
            </a:p>
          </p:txBody>
        </p:sp>
        <p:sp>
          <p:nvSpPr>
            <p:cNvPr id="16" name="Rectangle 15">
              <a:extLst>
                <a:ext uri="{FF2B5EF4-FFF2-40B4-BE49-F238E27FC236}">
                  <a16:creationId xmlns:a16="http://schemas.microsoft.com/office/drawing/2014/main" id="{53A3C447-C2D4-2444-B4D3-AA4BE717B8E6}"/>
                </a:ext>
              </a:extLst>
            </p:cNvPr>
            <p:cNvSpPr/>
            <p:nvPr/>
          </p:nvSpPr>
          <p:spPr>
            <a:xfrm>
              <a:off x="5868420" y="2182326"/>
              <a:ext cx="1323473" cy="19992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Oval 16">
              <a:extLst>
                <a:ext uri="{FF2B5EF4-FFF2-40B4-BE49-F238E27FC236}">
                  <a16:creationId xmlns:a16="http://schemas.microsoft.com/office/drawing/2014/main" id="{1174768A-7642-364D-8124-07A1E184B56B}"/>
                </a:ext>
              </a:extLst>
            </p:cNvPr>
            <p:cNvSpPr/>
            <p:nvPr/>
          </p:nvSpPr>
          <p:spPr>
            <a:xfrm>
              <a:off x="7925742" y="3333089"/>
              <a:ext cx="1139208" cy="1139208"/>
            </a:xfrm>
            <a:prstGeom prst="ellipse">
              <a:avLst/>
            </a:prstGeom>
            <a:noFill/>
            <a:ln w="38100">
              <a:solidFill>
                <a:srgbClr val="C6E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8" name="Segnaposto contenuto 2">
              <a:extLst>
                <a:ext uri="{FF2B5EF4-FFF2-40B4-BE49-F238E27FC236}">
                  <a16:creationId xmlns:a16="http://schemas.microsoft.com/office/drawing/2014/main" id="{7FF71024-7DFA-2648-84ED-F3FC8ECB2BE7}"/>
                </a:ext>
              </a:extLst>
            </p:cNvPr>
            <p:cNvSpPr txBox="1">
              <a:spLocks/>
            </p:cNvSpPr>
            <p:nvPr/>
          </p:nvSpPr>
          <p:spPr>
            <a:xfrm>
              <a:off x="7979359" y="3760040"/>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000" b="1" dirty="0"/>
                <a:t>ECONOMY</a:t>
              </a:r>
              <a:endParaRPr lang="en-GB" sz="1000" b="1" dirty="0"/>
            </a:p>
          </p:txBody>
        </p:sp>
        <p:sp>
          <p:nvSpPr>
            <p:cNvPr id="20" name="Segnaposto contenuto 2">
              <a:extLst>
                <a:ext uri="{FF2B5EF4-FFF2-40B4-BE49-F238E27FC236}">
                  <a16:creationId xmlns:a16="http://schemas.microsoft.com/office/drawing/2014/main" id="{7C550B02-624F-824B-A1B2-D8F1A748C4DC}"/>
                </a:ext>
              </a:extLst>
            </p:cNvPr>
            <p:cNvSpPr txBox="1">
              <a:spLocks/>
            </p:cNvSpPr>
            <p:nvPr/>
          </p:nvSpPr>
          <p:spPr>
            <a:xfrm>
              <a:off x="9963883" y="4624476"/>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000" b="1" dirty="0"/>
                <a:t>ENVIRONMENT</a:t>
              </a:r>
              <a:endParaRPr lang="en-GB" sz="1000" b="1" dirty="0"/>
            </a:p>
          </p:txBody>
        </p:sp>
        <p:sp>
          <p:nvSpPr>
            <p:cNvPr id="21" name="Segnaposto contenuto 2">
              <a:extLst>
                <a:ext uri="{FF2B5EF4-FFF2-40B4-BE49-F238E27FC236}">
                  <a16:creationId xmlns:a16="http://schemas.microsoft.com/office/drawing/2014/main" id="{25C0600A-7913-C343-A6D2-C9B284C9B8F3}"/>
                </a:ext>
              </a:extLst>
            </p:cNvPr>
            <p:cNvSpPr txBox="1">
              <a:spLocks/>
            </p:cNvSpPr>
            <p:nvPr/>
          </p:nvSpPr>
          <p:spPr>
            <a:xfrm>
              <a:off x="9963883" y="3671809"/>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000" b="1" dirty="0"/>
                <a:t>SOCIETY</a:t>
              </a:r>
              <a:endParaRPr lang="en-GB" sz="1000" b="1" dirty="0"/>
            </a:p>
          </p:txBody>
        </p:sp>
        <p:sp>
          <p:nvSpPr>
            <p:cNvPr id="22" name="Segnaposto contenuto 2">
              <a:extLst>
                <a:ext uri="{FF2B5EF4-FFF2-40B4-BE49-F238E27FC236}">
                  <a16:creationId xmlns:a16="http://schemas.microsoft.com/office/drawing/2014/main" id="{7FCDF8FD-5E35-0F4D-872A-01322561ABF2}"/>
                </a:ext>
              </a:extLst>
            </p:cNvPr>
            <p:cNvSpPr txBox="1">
              <a:spLocks/>
            </p:cNvSpPr>
            <p:nvPr/>
          </p:nvSpPr>
          <p:spPr>
            <a:xfrm>
              <a:off x="9963883" y="2700331"/>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000" b="1" dirty="0"/>
                <a:t>ECONOMY</a:t>
              </a:r>
              <a:endParaRPr lang="en-GB" sz="1000" b="1" dirty="0"/>
            </a:p>
          </p:txBody>
        </p:sp>
        <p:sp>
          <p:nvSpPr>
            <p:cNvPr id="23" name="Rectangle 22">
              <a:extLst>
                <a:ext uri="{FF2B5EF4-FFF2-40B4-BE49-F238E27FC236}">
                  <a16:creationId xmlns:a16="http://schemas.microsoft.com/office/drawing/2014/main" id="{29F8E416-2618-7E45-A845-414F29B15951}"/>
                </a:ext>
              </a:extLst>
            </p:cNvPr>
            <p:cNvSpPr/>
            <p:nvPr/>
          </p:nvSpPr>
          <p:spPr>
            <a:xfrm>
              <a:off x="9828759" y="2188185"/>
              <a:ext cx="1323473" cy="19992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nvGrpSpPr>
            <p:cNvPr id="57" name="Group 56">
              <a:extLst>
                <a:ext uri="{FF2B5EF4-FFF2-40B4-BE49-F238E27FC236}">
                  <a16:creationId xmlns:a16="http://schemas.microsoft.com/office/drawing/2014/main" id="{53892ABA-64CA-5344-989D-E4B2350FCDBC}"/>
                </a:ext>
              </a:extLst>
            </p:cNvPr>
            <p:cNvGrpSpPr/>
            <p:nvPr/>
          </p:nvGrpSpPr>
          <p:grpSpPr>
            <a:xfrm>
              <a:off x="9190757" y="3825798"/>
              <a:ext cx="599943" cy="2854"/>
              <a:chOff x="9816400" y="3657356"/>
              <a:chExt cx="599943" cy="2854"/>
            </a:xfrm>
          </p:grpSpPr>
          <p:cxnSp>
            <p:nvCxnSpPr>
              <p:cNvPr id="19" name="Straight Arrow Connector 18">
                <a:extLst>
                  <a:ext uri="{FF2B5EF4-FFF2-40B4-BE49-F238E27FC236}">
                    <a16:creationId xmlns:a16="http://schemas.microsoft.com/office/drawing/2014/main" id="{9D61F6C3-DAA9-554F-97B3-893A9DE8BB72}"/>
                  </a:ext>
                </a:extLst>
              </p:cNvPr>
              <p:cNvCxnSpPr>
                <a:cxnSpLocks/>
              </p:cNvCxnSpPr>
              <p:nvPr/>
            </p:nvCxnSpPr>
            <p:spPr>
              <a:xfrm>
                <a:off x="10198264" y="3657356"/>
                <a:ext cx="218079" cy="1"/>
              </a:xfrm>
              <a:prstGeom prst="straightConnector1">
                <a:avLst/>
              </a:prstGeom>
              <a:ln w="38100" cap="rnd">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9DB0597-EB2C-F443-9BAE-D4F467314B9E}"/>
                  </a:ext>
                </a:extLst>
              </p:cNvPr>
              <p:cNvCxnSpPr>
                <a:cxnSpLocks/>
              </p:cNvCxnSpPr>
              <p:nvPr/>
            </p:nvCxnSpPr>
            <p:spPr>
              <a:xfrm flipH="1">
                <a:off x="9816400" y="3660210"/>
                <a:ext cx="429925" cy="0"/>
              </a:xfrm>
              <a:prstGeom prst="straightConnector1">
                <a:avLst/>
              </a:prstGeom>
              <a:ln w="38100" cap="rnd">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F8840C8-56FA-4F4E-8C90-4D86E5DC415C}"/>
                </a:ext>
              </a:extLst>
            </p:cNvPr>
            <p:cNvGrpSpPr/>
            <p:nvPr/>
          </p:nvGrpSpPr>
          <p:grpSpPr>
            <a:xfrm>
              <a:off x="7214567" y="3801735"/>
              <a:ext cx="599943" cy="2854"/>
              <a:chOff x="7896357" y="3657356"/>
              <a:chExt cx="599943" cy="2854"/>
            </a:xfrm>
          </p:grpSpPr>
          <p:cxnSp>
            <p:nvCxnSpPr>
              <p:cNvPr id="31" name="Straight Arrow Connector 30">
                <a:extLst>
                  <a:ext uri="{FF2B5EF4-FFF2-40B4-BE49-F238E27FC236}">
                    <a16:creationId xmlns:a16="http://schemas.microsoft.com/office/drawing/2014/main" id="{8FCD56FC-3F94-9C44-8FD9-270202EE13E8}"/>
                  </a:ext>
                </a:extLst>
              </p:cNvPr>
              <p:cNvCxnSpPr>
                <a:cxnSpLocks/>
              </p:cNvCxnSpPr>
              <p:nvPr/>
            </p:nvCxnSpPr>
            <p:spPr>
              <a:xfrm>
                <a:off x="8278221" y="3657356"/>
                <a:ext cx="218079" cy="1"/>
              </a:xfrm>
              <a:prstGeom prst="straightConnector1">
                <a:avLst/>
              </a:prstGeom>
              <a:ln w="38100" cap="rnd">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D81F765-8668-0542-BCA6-E5C2EBBDB0F9}"/>
                  </a:ext>
                </a:extLst>
              </p:cNvPr>
              <p:cNvCxnSpPr>
                <a:cxnSpLocks/>
              </p:cNvCxnSpPr>
              <p:nvPr/>
            </p:nvCxnSpPr>
            <p:spPr>
              <a:xfrm flipH="1">
                <a:off x="7896357" y="3657356"/>
                <a:ext cx="469349" cy="2854"/>
              </a:xfrm>
              <a:prstGeom prst="straightConnector1">
                <a:avLst/>
              </a:prstGeom>
              <a:ln w="38100" cap="rnd">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a:extLst>
                <a:ext uri="{FF2B5EF4-FFF2-40B4-BE49-F238E27FC236}">
                  <a16:creationId xmlns:a16="http://schemas.microsoft.com/office/drawing/2014/main" id="{E90CAC82-0F0F-0B44-9C09-5F74D85F3C3A}"/>
                </a:ext>
              </a:extLst>
            </p:cNvPr>
            <p:cNvCxnSpPr>
              <a:cxnSpLocks/>
            </p:cNvCxnSpPr>
            <p:nvPr/>
          </p:nvCxnSpPr>
          <p:spPr>
            <a:xfrm flipH="1">
              <a:off x="7237491" y="2921332"/>
              <a:ext cx="2586696" cy="0"/>
            </a:xfrm>
            <a:prstGeom prst="straightConnector1">
              <a:avLst/>
            </a:prstGeom>
            <a:ln w="38100" cap="flat">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40657FC-A452-AF49-9FE0-9AC36EFF1418}"/>
                </a:ext>
              </a:extLst>
            </p:cNvPr>
            <p:cNvCxnSpPr>
              <a:cxnSpLocks/>
            </p:cNvCxnSpPr>
            <p:nvPr/>
          </p:nvCxnSpPr>
          <p:spPr>
            <a:xfrm flipH="1">
              <a:off x="7237491" y="4734294"/>
              <a:ext cx="2596548" cy="0"/>
            </a:xfrm>
            <a:prstGeom prst="straightConnector1">
              <a:avLst/>
            </a:prstGeom>
            <a:ln w="38100" cap="flat">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Segnaposto contenuto 2">
              <a:extLst>
                <a:ext uri="{FF2B5EF4-FFF2-40B4-BE49-F238E27FC236}">
                  <a16:creationId xmlns:a16="http://schemas.microsoft.com/office/drawing/2014/main" id="{5838747D-9BAE-8340-8839-E54E7EF6CF70}"/>
                </a:ext>
              </a:extLst>
            </p:cNvPr>
            <p:cNvSpPr txBox="1">
              <a:spLocks/>
            </p:cNvSpPr>
            <p:nvPr/>
          </p:nvSpPr>
          <p:spPr>
            <a:xfrm>
              <a:off x="5990589" y="2127739"/>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050" b="1" dirty="0">
                  <a:solidFill>
                    <a:schemeClr val="bg1"/>
                  </a:solidFill>
                </a:rPr>
                <a:t>SD</a:t>
              </a:r>
              <a:endParaRPr lang="en-GB" sz="1050" b="1" dirty="0">
                <a:solidFill>
                  <a:schemeClr val="bg1"/>
                </a:solidFill>
              </a:endParaRPr>
            </a:p>
          </p:txBody>
        </p:sp>
        <p:sp>
          <p:nvSpPr>
            <p:cNvPr id="40" name="Segnaposto contenuto 2">
              <a:extLst>
                <a:ext uri="{FF2B5EF4-FFF2-40B4-BE49-F238E27FC236}">
                  <a16:creationId xmlns:a16="http://schemas.microsoft.com/office/drawing/2014/main" id="{B0A42683-7917-324A-A739-AB88E04F7AD5}"/>
                </a:ext>
              </a:extLst>
            </p:cNvPr>
            <p:cNvSpPr txBox="1">
              <a:spLocks/>
            </p:cNvSpPr>
            <p:nvPr/>
          </p:nvSpPr>
          <p:spPr>
            <a:xfrm>
              <a:off x="9963180" y="2136883"/>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050" b="1" dirty="0">
                  <a:solidFill>
                    <a:schemeClr val="bg1"/>
                  </a:solidFill>
                </a:rPr>
                <a:t>Green IO-SAM</a:t>
              </a:r>
              <a:endParaRPr lang="en-GB" sz="1050" b="1" dirty="0">
                <a:solidFill>
                  <a:schemeClr val="bg1"/>
                </a:solidFill>
              </a:endParaRPr>
            </a:p>
          </p:txBody>
        </p:sp>
        <p:sp>
          <p:nvSpPr>
            <p:cNvPr id="43" name="Segnaposto contenuto 2">
              <a:extLst>
                <a:ext uri="{FF2B5EF4-FFF2-40B4-BE49-F238E27FC236}">
                  <a16:creationId xmlns:a16="http://schemas.microsoft.com/office/drawing/2014/main" id="{04F52285-751A-EC48-9BBD-ED28546D58CA}"/>
                </a:ext>
              </a:extLst>
            </p:cNvPr>
            <p:cNvSpPr txBox="1">
              <a:spLocks/>
            </p:cNvSpPr>
            <p:nvPr/>
          </p:nvSpPr>
          <p:spPr>
            <a:xfrm>
              <a:off x="7907388" y="2055588"/>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200" b="1" dirty="0"/>
                <a:t>IGEM</a:t>
              </a:r>
              <a:endParaRPr lang="en-GB" sz="1200" b="1" dirty="0"/>
            </a:p>
          </p:txBody>
        </p:sp>
        <p:sp>
          <p:nvSpPr>
            <p:cNvPr id="48" name="Arc 47">
              <a:extLst>
                <a:ext uri="{FF2B5EF4-FFF2-40B4-BE49-F238E27FC236}">
                  <a16:creationId xmlns:a16="http://schemas.microsoft.com/office/drawing/2014/main" id="{04CFC391-616B-D548-AB51-54F145CCA86B}"/>
                </a:ext>
              </a:extLst>
            </p:cNvPr>
            <p:cNvSpPr/>
            <p:nvPr/>
          </p:nvSpPr>
          <p:spPr>
            <a:xfrm>
              <a:off x="6250352" y="3443698"/>
              <a:ext cx="770021" cy="770021"/>
            </a:xfrm>
            <a:prstGeom prst="arc">
              <a:avLst>
                <a:gd name="adj1" fmla="val 18266519"/>
                <a:gd name="adj2" fmla="val 2174016"/>
              </a:avLst>
            </a:prstGeom>
            <a:ln w="38100" cap="rnd">
              <a:solidFill>
                <a:srgbClr val="71A522"/>
              </a:solidFill>
              <a:headEnd type="none" w="med" len="med"/>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dirty="0"/>
            </a:p>
          </p:txBody>
        </p:sp>
        <p:sp>
          <p:nvSpPr>
            <p:cNvPr id="49" name="Arc 48">
              <a:extLst>
                <a:ext uri="{FF2B5EF4-FFF2-40B4-BE49-F238E27FC236}">
                  <a16:creationId xmlns:a16="http://schemas.microsoft.com/office/drawing/2014/main" id="{AA3474FA-D4DE-0340-A1D5-BCCC7FA87B52}"/>
                </a:ext>
              </a:extLst>
            </p:cNvPr>
            <p:cNvSpPr/>
            <p:nvPr/>
          </p:nvSpPr>
          <p:spPr>
            <a:xfrm rot="11835171">
              <a:off x="6057282" y="3527274"/>
              <a:ext cx="770021" cy="770021"/>
            </a:xfrm>
            <a:prstGeom prst="arc">
              <a:avLst>
                <a:gd name="adj1" fmla="val 18266519"/>
                <a:gd name="adj2" fmla="val 2174016"/>
              </a:avLst>
            </a:prstGeom>
            <a:ln w="38100" cap="rnd">
              <a:solidFill>
                <a:srgbClr val="95C749"/>
              </a:solidFill>
              <a:headEnd type="none" w="med" len="med"/>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dirty="0"/>
            </a:p>
          </p:txBody>
        </p:sp>
        <p:sp>
          <p:nvSpPr>
            <p:cNvPr id="53" name="Rectangle 52">
              <a:extLst>
                <a:ext uri="{FF2B5EF4-FFF2-40B4-BE49-F238E27FC236}">
                  <a16:creationId xmlns:a16="http://schemas.microsoft.com/office/drawing/2014/main" id="{E52EB4D1-23F1-0540-AC8E-68D37F20242B}"/>
                </a:ext>
              </a:extLst>
            </p:cNvPr>
            <p:cNvSpPr/>
            <p:nvPr/>
          </p:nvSpPr>
          <p:spPr>
            <a:xfrm>
              <a:off x="7852644" y="3080683"/>
              <a:ext cx="1313621" cy="1455288"/>
            </a:xfrm>
            <a:prstGeom prst="rect">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4" name="Rectangle 53">
              <a:extLst>
                <a:ext uri="{FF2B5EF4-FFF2-40B4-BE49-F238E27FC236}">
                  <a16:creationId xmlns:a16="http://schemas.microsoft.com/office/drawing/2014/main" id="{4A289A0C-1F52-2242-BF40-BC034A9639A5}"/>
                </a:ext>
              </a:extLst>
            </p:cNvPr>
            <p:cNvSpPr/>
            <p:nvPr/>
          </p:nvSpPr>
          <p:spPr>
            <a:xfrm>
              <a:off x="7846595" y="3080683"/>
              <a:ext cx="1327452" cy="19513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Segnaposto contenuto 2">
              <a:extLst>
                <a:ext uri="{FF2B5EF4-FFF2-40B4-BE49-F238E27FC236}">
                  <a16:creationId xmlns:a16="http://schemas.microsoft.com/office/drawing/2014/main" id="{7E9A6FB7-3A36-B949-8708-E961DD6EAF7C}"/>
                </a:ext>
              </a:extLst>
            </p:cNvPr>
            <p:cNvSpPr txBox="1">
              <a:spLocks/>
            </p:cNvSpPr>
            <p:nvPr/>
          </p:nvSpPr>
          <p:spPr>
            <a:xfrm>
              <a:off x="7979359" y="3033626"/>
              <a:ext cx="1045486" cy="293385"/>
            </a:xfrm>
            <a:prstGeom prst="rect">
              <a:avLst/>
            </a:prstGeom>
          </p:spPr>
          <p:txBody>
            <a:bodyPr vert="horz" lIns="0" tIns="46800" rIns="0" bIns="45720" rtlCol="0" anchor="ctr">
              <a:norm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lgn="ctr">
                <a:buFont typeface="Arial" charset="0"/>
                <a:buNone/>
              </a:pPr>
              <a:r>
                <a:rPr lang="en-US" sz="1050" b="1" dirty="0">
                  <a:solidFill>
                    <a:schemeClr val="bg1"/>
                  </a:solidFill>
                </a:rPr>
                <a:t>Green CGE</a:t>
              </a:r>
              <a:endParaRPr lang="en-GB" sz="1050" b="1" dirty="0">
                <a:solidFill>
                  <a:schemeClr val="bg1"/>
                </a:solidFill>
              </a:endParaRPr>
            </a:p>
          </p:txBody>
        </p:sp>
      </p:grpSp>
      <p:sp>
        <p:nvSpPr>
          <p:cNvPr id="58" name="Rectangle 57">
            <a:extLst>
              <a:ext uri="{FF2B5EF4-FFF2-40B4-BE49-F238E27FC236}">
                <a16:creationId xmlns:a16="http://schemas.microsoft.com/office/drawing/2014/main" id="{B3EFF7D2-A4B5-FE45-8175-AAA39CC46A9E}"/>
              </a:ext>
            </a:extLst>
          </p:cNvPr>
          <p:cNvSpPr/>
          <p:nvPr/>
        </p:nvSpPr>
        <p:spPr>
          <a:xfrm>
            <a:off x="5624445" y="1593549"/>
            <a:ext cx="6399113" cy="338554"/>
          </a:xfrm>
          <a:prstGeom prst="rect">
            <a:avLst/>
          </a:prstGeom>
        </p:spPr>
        <p:txBody>
          <a:bodyPr wrap="square">
            <a:spAutoFit/>
          </a:bodyPr>
          <a:lstStyle/>
          <a:p>
            <a:r>
              <a:rPr lang="en-US" sz="1600" dirty="0"/>
              <a:t>The structure of the integrated green economy modelling framework</a:t>
            </a:r>
            <a:endParaRPr lang="x-none" sz="1600" dirty="0"/>
          </a:p>
        </p:txBody>
      </p:sp>
    </p:spTree>
    <p:extLst>
      <p:ext uri="{BB962C8B-B14F-4D97-AF65-F5344CB8AC3E}">
        <p14:creationId xmlns:p14="http://schemas.microsoft.com/office/powerpoint/2010/main" val="1225103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p:cNvSpPr txBox="1">
            <a:spLocks/>
          </p:cNvSpPr>
          <p:nvPr/>
        </p:nvSpPr>
        <p:spPr>
          <a:xfrm>
            <a:off x="1056125" y="3172572"/>
            <a:ext cx="638175" cy="804862"/>
          </a:xfrm>
          <a:prstGeom prst="rect">
            <a:avLst/>
          </a:prstGeom>
        </p:spPr>
        <p:txBody>
          <a:bodyPr vert="horz" lIns="0" tIns="46800" rIns="0" bIns="45720" rtlCol="0">
            <a:noAutofit/>
          </a:bodyPr>
          <a:lstStyle/>
          <a:p>
            <a:pPr marL="0" marR="0" lvl="0" indent="0" algn="l" defTabSz="914400" rtl="0" eaLnBrk="1" fontAlgn="auto" latinLnBrk="0" hangingPunct="1">
              <a:lnSpc>
                <a:spcPct val="110000"/>
              </a:lnSpc>
              <a:spcBef>
                <a:spcPts val="0"/>
              </a:spcBef>
              <a:spcAft>
                <a:spcPts val="0"/>
              </a:spcAft>
              <a:buClr>
                <a:schemeClr val="accent6"/>
              </a:buClr>
              <a:buSzPct val="80000"/>
              <a:buFont typeface="Arial" charset="0"/>
              <a:buNone/>
              <a:tabLst/>
              <a:defRPr/>
            </a:pPr>
            <a:r>
              <a:rPr kumimoji="0" lang="en-US" sz="2800" b="1" i="0" u="none" strike="noStrike" kern="1200" cap="none" spc="0" normalizeH="0" baseline="0" noProof="0">
                <a:ln>
                  <a:noFill/>
                </a:ln>
                <a:solidFill>
                  <a:srgbClr val="71A522"/>
                </a:solidFill>
                <a:effectLst/>
                <a:uLnTx/>
                <a:uFillTx/>
                <a:latin typeface="+mn-lt"/>
                <a:ea typeface="+mn-ea"/>
                <a:cs typeface="+mn-cs"/>
              </a:rPr>
              <a:t>2</a:t>
            </a:r>
            <a:endParaRPr kumimoji="0" lang="en-US" sz="2800" b="1" i="0" u="none" strike="noStrike" kern="1200" cap="none" spc="0" normalizeH="0" baseline="0" noProof="0" dirty="0">
              <a:ln>
                <a:noFill/>
              </a:ln>
              <a:solidFill>
                <a:srgbClr val="71A522"/>
              </a:solidFill>
              <a:effectLst/>
              <a:uLnTx/>
              <a:uFillTx/>
              <a:latin typeface="+mn-lt"/>
              <a:ea typeface="+mn-ea"/>
              <a:cs typeface="+mn-cs"/>
            </a:endParaRPr>
          </a:p>
        </p:txBody>
      </p:sp>
      <p:sp>
        <p:nvSpPr>
          <p:cNvPr id="5" name="Titel 2"/>
          <p:cNvSpPr txBox="1">
            <a:spLocks/>
          </p:cNvSpPr>
          <p:nvPr/>
        </p:nvSpPr>
        <p:spPr>
          <a:xfrm>
            <a:off x="1836518" y="3204656"/>
            <a:ext cx="5273675" cy="3048000"/>
          </a:xfrm>
          <a:prstGeom prst="rect">
            <a:avLst/>
          </a:prstGeom>
        </p:spPr>
        <p:txBody>
          <a:bodyPr vert="horz" lIns="0" tIns="46800" rIns="0" bIns="45720" rtlCol="0" anchor="t">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71A522"/>
                </a:solidFill>
                <a:effectLst/>
                <a:uLnTx/>
                <a:uFillTx/>
                <a:latin typeface="+mj-lt"/>
                <a:ea typeface="+mj-ea"/>
                <a:cs typeface="+mj-cs"/>
              </a:rPr>
              <a:t>Overview of Models</a:t>
            </a:r>
            <a:endParaRPr kumimoji="0" lang="en-US" sz="2800" b="1" i="0" u="none" strike="noStrike" kern="1200" cap="none" spc="0" normalizeH="0" baseline="0" noProof="0" dirty="0">
              <a:ln>
                <a:noFill/>
              </a:ln>
              <a:solidFill>
                <a:srgbClr val="71A522"/>
              </a:solidFill>
              <a:effectLst/>
              <a:uLnTx/>
              <a:uFillTx/>
              <a:latin typeface="+mj-lt"/>
              <a:ea typeface="+mj-ea"/>
              <a:cs typeface="+mj-cs"/>
            </a:endParaRPr>
          </a:p>
        </p:txBody>
      </p:sp>
    </p:spTree>
    <p:extLst>
      <p:ext uri="{BB962C8B-B14F-4D97-AF65-F5344CB8AC3E}">
        <p14:creationId xmlns:p14="http://schemas.microsoft.com/office/powerpoint/2010/main" val="3562944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2">
            <a:extLst>
              <a:ext uri="{FF2B5EF4-FFF2-40B4-BE49-F238E27FC236}">
                <a16:creationId xmlns:a16="http://schemas.microsoft.com/office/drawing/2014/main" id="{1B762A04-842E-8448-93CD-2FFEAE0BFF8A}"/>
              </a:ext>
            </a:extLst>
          </p:cNvPr>
          <p:cNvSpPr>
            <a:spLocks noGrp="1"/>
          </p:cNvSpPr>
          <p:nvPr>
            <p:ph type="title"/>
          </p:nvPr>
        </p:nvSpPr>
        <p:spPr>
          <a:xfrm>
            <a:off x="420640" y="1149671"/>
            <a:ext cx="9296400" cy="580926"/>
          </a:xfrm>
        </p:spPr>
        <p:txBody>
          <a:bodyPr/>
          <a:lstStyle/>
          <a:p>
            <a:r>
              <a:rPr lang="en-US" dirty="0"/>
              <a:t>OVERVIEW</a:t>
            </a:r>
            <a:endParaRPr lang="en-GB" dirty="0"/>
          </a:p>
        </p:txBody>
      </p:sp>
      <p:sp>
        <p:nvSpPr>
          <p:cNvPr id="30" name="Textplatzhalter 2">
            <a:extLst>
              <a:ext uri="{FF2B5EF4-FFF2-40B4-BE49-F238E27FC236}">
                <a16:creationId xmlns:a16="http://schemas.microsoft.com/office/drawing/2014/main" id="{1BDEB9D1-01E3-944A-BCBC-9EBB5D56CAF0}"/>
              </a:ext>
            </a:extLst>
          </p:cNvPr>
          <p:cNvSpPr>
            <a:spLocks noGrp="1"/>
          </p:cNvSpPr>
          <p:nvPr>
            <p:ph type="body" sz="quarter" idx="23"/>
          </p:nvPr>
        </p:nvSpPr>
        <p:spPr>
          <a:xfrm>
            <a:off x="1307746" y="2195596"/>
            <a:ext cx="10387314" cy="402886"/>
          </a:xfrm>
        </p:spPr>
        <p:txBody>
          <a:bodyPr/>
          <a:lstStyle/>
          <a:p>
            <a:pPr marL="0" indent="0">
              <a:buNone/>
            </a:pPr>
            <a:r>
              <a:rPr lang="en-US" sz="2800" dirty="0"/>
              <a:t>1 </a:t>
            </a:r>
            <a:r>
              <a:rPr lang="en-US" sz="2800" b="0" dirty="0"/>
              <a:t>  Overview of methods</a:t>
            </a:r>
          </a:p>
        </p:txBody>
      </p:sp>
      <p:sp>
        <p:nvSpPr>
          <p:cNvPr id="31" name="Textplatzhalter 4">
            <a:extLst>
              <a:ext uri="{FF2B5EF4-FFF2-40B4-BE49-F238E27FC236}">
                <a16:creationId xmlns:a16="http://schemas.microsoft.com/office/drawing/2014/main" id="{03D23783-72A4-3646-9264-4DEB8F149991}"/>
              </a:ext>
            </a:extLst>
          </p:cNvPr>
          <p:cNvSpPr txBox="1">
            <a:spLocks/>
          </p:cNvSpPr>
          <p:nvPr/>
        </p:nvSpPr>
        <p:spPr>
          <a:xfrm>
            <a:off x="1307745" y="3270360"/>
            <a:ext cx="10387314" cy="400601"/>
          </a:xfrm>
          <a:prstGeom prst="rect">
            <a:avLst/>
          </a:prstGeom>
        </p:spPr>
        <p:txBody>
          <a:bodyPr vert="horz" lIns="0" tIns="46800" rIns="0" bIns="45720" rtlCol="0" anchor="t">
            <a:noAutofit/>
          </a:bodyPr>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sz="2400" b="1" kern="1200" baseline="0">
                <a:solidFill>
                  <a:srgbClr val="71A522"/>
                </a:solidFill>
                <a:latin typeface="+mn-lt"/>
                <a:ea typeface="+mn-ea"/>
                <a:cs typeface="+mn-cs"/>
              </a:defRPr>
            </a:lvl1pPr>
            <a:lvl2pPr marL="144000" marR="0" indent="0" algn="l" defTabSz="108000" rtl="0" eaLnBrk="1" fontAlgn="auto" latinLnBrk="0" hangingPunct="1">
              <a:lnSpc>
                <a:spcPct val="100000"/>
              </a:lnSpc>
              <a:spcBef>
                <a:spcPts val="0"/>
              </a:spcBef>
              <a:spcAft>
                <a:spcPts val="0"/>
              </a:spcAft>
              <a:buClr>
                <a:srgbClr val="71A522"/>
              </a:buClr>
              <a:buSzPct val="100000"/>
              <a:buFont typeface="Arial" charset="0"/>
              <a:buNone/>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enlo-Regular" charset="0"/>
              <a:buNone/>
            </a:pPr>
            <a:r>
              <a:rPr lang="en-US" sz="2800" dirty="0"/>
              <a:t>2   </a:t>
            </a:r>
            <a:r>
              <a:rPr lang="en-US" sz="2800" b="0" dirty="0"/>
              <a:t>Overview of models</a:t>
            </a:r>
          </a:p>
          <a:p>
            <a:endParaRPr lang="en-US" sz="2800" b="0" dirty="0"/>
          </a:p>
        </p:txBody>
      </p:sp>
      <p:sp>
        <p:nvSpPr>
          <p:cNvPr id="32" name="Textplatzhalter 6">
            <a:extLst>
              <a:ext uri="{FF2B5EF4-FFF2-40B4-BE49-F238E27FC236}">
                <a16:creationId xmlns:a16="http://schemas.microsoft.com/office/drawing/2014/main" id="{4FB52F6E-C5A4-C848-BC12-71C7EF9CE542}"/>
              </a:ext>
            </a:extLst>
          </p:cNvPr>
          <p:cNvSpPr txBox="1">
            <a:spLocks/>
          </p:cNvSpPr>
          <p:nvPr/>
        </p:nvSpPr>
        <p:spPr>
          <a:xfrm>
            <a:off x="1307745" y="4342839"/>
            <a:ext cx="10390806" cy="400601"/>
          </a:xfrm>
          <a:prstGeom prst="rect">
            <a:avLst/>
          </a:prstGeom>
        </p:spPr>
        <p:txBody>
          <a:bodyPr vert="horz" lIns="0" tIns="46800" rIns="0" bIns="45720" rtlCol="0" anchor="t">
            <a:noAutofit/>
          </a:bodyPr>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sz="2400" b="1" kern="1200" baseline="0">
                <a:solidFill>
                  <a:srgbClr val="71A522"/>
                </a:solidFill>
                <a:latin typeface="+mn-lt"/>
                <a:ea typeface="+mn-ea"/>
                <a:cs typeface="+mn-cs"/>
              </a:defRPr>
            </a:lvl1pPr>
            <a:lvl2pPr marL="144000" marR="0" indent="0" algn="l" defTabSz="108000" rtl="0" eaLnBrk="1" fontAlgn="auto" latinLnBrk="0" hangingPunct="1">
              <a:lnSpc>
                <a:spcPct val="100000"/>
              </a:lnSpc>
              <a:spcBef>
                <a:spcPts val="0"/>
              </a:spcBef>
              <a:spcAft>
                <a:spcPts val="0"/>
              </a:spcAft>
              <a:buClr>
                <a:srgbClr val="71A522"/>
              </a:buClr>
              <a:buSzPct val="100000"/>
              <a:buFont typeface="Arial" charset="0"/>
              <a:buNone/>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enlo-Regular" charset="0"/>
              <a:buNone/>
            </a:pPr>
            <a:r>
              <a:rPr lang="en-US" sz="2800" dirty="0"/>
              <a:t>3   </a:t>
            </a:r>
            <a:r>
              <a:rPr lang="en-US" sz="2800" b="0" dirty="0"/>
              <a:t>Interpretation of results</a:t>
            </a:r>
          </a:p>
        </p:txBody>
      </p:sp>
      <p:sp>
        <p:nvSpPr>
          <p:cNvPr id="33" name="Textplatzhalter 8">
            <a:extLst>
              <a:ext uri="{FF2B5EF4-FFF2-40B4-BE49-F238E27FC236}">
                <a16:creationId xmlns:a16="http://schemas.microsoft.com/office/drawing/2014/main" id="{B3D01D0B-6747-724E-89B1-8CD9209B125B}"/>
              </a:ext>
            </a:extLst>
          </p:cNvPr>
          <p:cNvSpPr txBox="1">
            <a:spLocks/>
          </p:cNvSpPr>
          <p:nvPr/>
        </p:nvSpPr>
        <p:spPr>
          <a:xfrm>
            <a:off x="1307745" y="5415318"/>
            <a:ext cx="242935" cy="400601"/>
          </a:xfrm>
          <a:prstGeom prst="rect">
            <a:avLst/>
          </a:prstGeom>
        </p:spPr>
        <p:txBody>
          <a:bodyPr vert="horz" lIns="0" tIns="46800" rIns="0" bIns="45720" rtlCol="0" anchor="t">
            <a:noAutofit/>
          </a:bodyPr>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sz="2400" b="1" kern="1200" baseline="0">
                <a:solidFill>
                  <a:srgbClr val="71A522"/>
                </a:solidFill>
                <a:latin typeface="+mn-lt"/>
                <a:ea typeface="+mn-ea"/>
                <a:cs typeface="+mn-cs"/>
              </a:defRPr>
            </a:lvl1pPr>
            <a:lvl2pPr marL="144000" marR="0" indent="0" algn="l" defTabSz="108000" rtl="0" eaLnBrk="1" fontAlgn="auto" latinLnBrk="0" hangingPunct="1">
              <a:lnSpc>
                <a:spcPct val="100000"/>
              </a:lnSpc>
              <a:spcBef>
                <a:spcPts val="0"/>
              </a:spcBef>
              <a:spcAft>
                <a:spcPts val="0"/>
              </a:spcAft>
              <a:buClr>
                <a:srgbClr val="71A522"/>
              </a:buClr>
              <a:buSzPct val="100000"/>
              <a:buFont typeface="Arial" charset="0"/>
              <a:buNone/>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Menlo-Regular" charset="0"/>
              <a:buNone/>
            </a:pPr>
            <a:r>
              <a:rPr lang="en-US" sz="2800" dirty="0"/>
              <a:t>4</a:t>
            </a:r>
            <a:endParaRPr lang="en-US" sz="2800" b="0" dirty="0"/>
          </a:p>
        </p:txBody>
      </p:sp>
      <p:sp>
        <p:nvSpPr>
          <p:cNvPr id="43" name="Textplatzhalter 8">
            <a:extLst>
              <a:ext uri="{FF2B5EF4-FFF2-40B4-BE49-F238E27FC236}">
                <a16:creationId xmlns:a16="http://schemas.microsoft.com/office/drawing/2014/main" id="{B55DD795-C8E5-0B46-9FBC-3DD81BDDAC1C}"/>
              </a:ext>
            </a:extLst>
          </p:cNvPr>
          <p:cNvSpPr txBox="1">
            <a:spLocks/>
          </p:cNvSpPr>
          <p:nvPr/>
        </p:nvSpPr>
        <p:spPr>
          <a:xfrm>
            <a:off x="1790249" y="5292419"/>
            <a:ext cx="7981110" cy="400601"/>
          </a:xfrm>
          <a:prstGeom prst="rect">
            <a:avLst/>
          </a:prstGeom>
        </p:spPr>
        <p:txBody>
          <a:bodyPr vert="horz" lIns="0" tIns="46800" rIns="0" bIns="45720" rtlCol="0" anchor="t">
            <a:noAutofit/>
          </a:bodyPr>
          <a:lstStyle>
            <a:lvl1pPr marL="144000" marR="0" indent="-144000" algn="l" defTabSz="444489" rtl="0" eaLnBrk="1" fontAlgn="auto" latinLnBrk="0" hangingPunct="1">
              <a:lnSpc>
                <a:spcPts val="2480"/>
              </a:lnSpc>
              <a:spcBef>
                <a:spcPts val="600"/>
              </a:spcBef>
              <a:spcAft>
                <a:spcPts val="0"/>
              </a:spcAft>
              <a:buClr>
                <a:schemeClr val="accent6"/>
              </a:buClr>
              <a:buSzPct val="100000"/>
              <a:buFont typeface="Menlo-Regular" charset="0"/>
              <a:buChar char="⎮"/>
              <a:tabLst/>
              <a:defRPr sz="2400" b="1" kern="1200" baseline="0">
                <a:solidFill>
                  <a:srgbClr val="71A522"/>
                </a:solidFill>
                <a:latin typeface="+mn-lt"/>
                <a:ea typeface="+mn-ea"/>
                <a:cs typeface="+mn-cs"/>
              </a:defRPr>
            </a:lvl1pPr>
            <a:lvl2pPr marL="144000" marR="0" indent="0" algn="l" defTabSz="108000" rtl="0" eaLnBrk="1" fontAlgn="auto" latinLnBrk="0" hangingPunct="1">
              <a:lnSpc>
                <a:spcPct val="100000"/>
              </a:lnSpc>
              <a:spcBef>
                <a:spcPts val="0"/>
              </a:spcBef>
              <a:spcAft>
                <a:spcPts val="0"/>
              </a:spcAft>
              <a:buClr>
                <a:srgbClr val="71A522"/>
              </a:buClr>
              <a:buSzPct val="100000"/>
              <a:buFont typeface="Arial" charset="0"/>
              <a:buNone/>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Menlo-Regular" charset="0"/>
              <a:buNone/>
            </a:pPr>
            <a:r>
              <a:rPr lang="en-US" sz="2800" b="0" dirty="0"/>
              <a:t>In depth review: Integrated Green Economy    Modelling (IGEM) framework</a:t>
            </a:r>
          </a:p>
        </p:txBody>
      </p:sp>
    </p:spTree>
    <p:extLst>
      <p:ext uri="{BB962C8B-B14F-4D97-AF65-F5344CB8AC3E}">
        <p14:creationId xmlns:p14="http://schemas.microsoft.com/office/powerpoint/2010/main" val="2103288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35E651-EC43-4B48-B1D1-0D3164CCB6DF}"/>
              </a:ext>
            </a:extLst>
          </p:cNvPr>
          <p:cNvSpPr/>
          <p:nvPr/>
        </p:nvSpPr>
        <p:spPr>
          <a:xfrm>
            <a:off x="403237" y="4481313"/>
            <a:ext cx="5688013" cy="7648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a16="http://schemas.microsoft.com/office/drawing/2014/main" id="{DD3E1979-DB70-3C41-8687-6CC3283613BF}"/>
              </a:ext>
            </a:extLst>
          </p:cNvPr>
          <p:cNvSpPr/>
          <p:nvPr/>
        </p:nvSpPr>
        <p:spPr>
          <a:xfrm>
            <a:off x="-9502" y="4469791"/>
            <a:ext cx="99588" cy="764858"/>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88BB44CC-B4DC-C149-AC2B-5E179873D8F6}"/>
              </a:ext>
            </a:extLst>
          </p:cNvPr>
          <p:cNvSpPr/>
          <p:nvPr/>
        </p:nvSpPr>
        <p:spPr>
          <a:xfrm>
            <a:off x="403237" y="3567948"/>
            <a:ext cx="6743583"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p:cNvSpPr>
            <a:spLocks noGrp="1"/>
          </p:cNvSpPr>
          <p:nvPr>
            <p:ph type="title"/>
          </p:nvPr>
        </p:nvSpPr>
        <p:spPr/>
        <p:txBody>
          <a:bodyPr/>
          <a:lstStyle/>
          <a:p>
            <a:r>
              <a:rPr lang="en-US" sz="2400" dirty="0"/>
              <a:t>OVERVIEW OF MODELS</a:t>
            </a:r>
          </a:p>
        </p:txBody>
      </p:sp>
      <p:sp>
        <p:nvSpPr>
          <p:cNvPr id="6" name="Date Placeholder 3">
            <a:extLst>
              <a:ext uri="{FF2B5EF4-FFF2-40B4-BE49-F238E27FC236}">
                <a16:creationId xmlns:a16="http://schemas.microsoft.com/office/drawing/2014/main" id="{87A192D7-19DA-264C-899C-A8C278F29150}"/>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7" name="Slide Number Placeholder 4">
            <a:extLst>
              <a:ext uri="{FF2B5EF4-FFF2-40B4-BE49-F238E27FC236}">
                <a16:creationId xmlns:a16="http://schemas.microsoft.com/office/drawing/2014/main" id="{70C9E5F3-B24F-004F-B537-4860EC676E78}"/>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20</a:t>
            </a:fld>
            <a:endParaRPr lang="en-US" sz="1100" noProof="0" dirty="0"/>
          </a:p>
        </p:txBody>
      </p:sp>
      <p:sp>
        <p:nvSpPr>
          <p:cNvPr id="9" name="Rectangle 8">
            <a:extLst>
              <a:ext uri="{FF2B5EF4-FFF2-40B4-BE49-F238E27FC236}">
                <a16:creationId xmlns:a16="http://schemas.microsoft.com/office/drawing/2014/main" id="{72C82C7C-780D-8F42-A9C5-6509F5685FAD}"/>
              </a:ext>
            </a:extLst>
          </p:cNvPr>
          <p:cNvSpPr/>
          <p:nvPr/>
        </p:nvSpPr>
        <p:spPr>
          <a:xfrm>
            <a:off x="407988" y="2366393"/>
            <a:ext cx="6401947" cy="7648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Rectangle 9">
            <a:extLst>
              <a:ext uri="{FF2B5EF4-FFF2-40B4-BE49-F238E27FC236}">
                <a16:creationId xmlns:a16="http://schemas.microsoft.com/office/drawing/2014/main" id="{1C762BDF-F960-3B44-B5C6-8C52E9AEE95C}"/>
              </a:ext>
            </a:extLst>
          </p:cNvPr>
          <p:cNvSpPr/>
          <p:nvPr/>
        </p:nvSpPr>
        <p:spPr>
          <a:xfrm>
            <a:off x="-4750" y="2354871"/>
            <a:ext cx="99588" cy="764858"/>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Content Placeholder 2"/>
          <p:cNvSpPr>
            <a:spLocks noGrp="1"/>
          </p:cNvSpPr>
          <p:nvPr>
            <p:ph sz="quarter" idx="10"/>
          </p:nvPr>
        </p:nvSpPr>
        <p:spPr>
          <a:xfrm>
            <a:off x="556078" y="2397459"/>
            <a:ext cx="6981566" cy="4176713"/>
          </a:xfrm>
        </p:spPr>
        <p:txBody>
          <a:bodyPr/>
          <a:lstStyle/>
          <a:p>
            <a:pPr indent="0">
              <a:buNone/>
            </a:pPr>
            <a:r>
              <a:rPr lang="en-US" sz="1800" dirty="0"/>
              <a:t>Many models are available to support the assessment of the outcomes of IGE investments. </a:t>
            </a:r>
          </a:p>
          <a:p>
            <a:pPr indent="0">
              <a:buNone/>
            </a:pPr>
            <a:endParaRPr lang="en-US" sz="1800" dirty="0"/>
          </a:p>
          <a:p>
            <a:pPr indent="0">
              <a:buNone/>
            </a:pPr>
            <a:endParaRPr lang="en-US" sz="1800" dirty="0"/>
          </a:p>
          <a:p>
            <a:pPr indent="0">
              <a:buNone/>
            </a:pPr>
            <a:r>
              <a:rPr lang="en-US" sz="1800" dirty="0"/>
              <a:t>Some capture few, some many of the characteristics of the IGE.</a:t>
            </a:r>
          </a:p>
          <a:p>
            <a:pPr indent="0">
              <a:buNone/>
            </a:pPr>
            <a:r>
              <a:rPr lang="en-US" sz="1800" dirty="0"/>
              <a:t> </a:t>
            </a:r>
          </a:p>
          <a:p>
            <a:pPr indent="0">
              <a:buNone/>
            </a:pPr>
            <a:endParaRPr lang="en-US" sz="1800" dirty="0"/>
          </a:p>
          <a:p>
            <a:pPr indent="0">
              <a:buNone/>
            </a:pPr>
            <a:r>
              <a:rPr lang="en-US" sz="1800" dirty="0"/>
              <a:t>Both qualitative and quantitative models can be used </a:t>
            </a:r>
            <a:br>
              <a:rPr lang="en-US" sz="1800" dirty="0"/>
            </a:br>
            <a:r>
              <a:rPr lang="en-US" sz="1800" dirty="0"/>
              <a:t>for IGE assessments.</a:t>
            </a:r>
          </a:p>
          <a:p>
            <a:pPr indent="0">
              <a:buNone/>
            </a:pPr>
            <a:endParaRPr lang="en-US" sz="1800" dirty="0"/>
          </a:p>
        </p:txBody>
      </p:sp>
      <p:sp>
        <p:nvSpPr>
          <p:cNvPr id="12" name="Rectangle 11">
            <a:extLst>
              <a:ext uri="{FF2B5EF4-FFF2-40B4-BE49-F238E27FC236}">
                <a16:creationId xmlns:a16="http://schemas.microsoft.com/office/drawing/2014/main" id="{BA882953-9798-554B-9213-E228B7EF16B9}"/>
              </a:ext>
            </a:extLst>
          </p:cNvPr>
          <p:cNvSpPr/>
          <p:nvPr/>
        </p:nvSpPr>
        <p:spPr>
          <a:xfrm>
            <a:off x="-9501" y="3556426"/>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29" name="Group 28">
            <a:extLst>
              <a:ext uri="{FF2B5EF4-FFF2-40B4-BE49-F238E27FC236}">
                <a16:creationId xmlns:a16="http://schemas.microsoft.com/office/drawing/2014/main" id="{2E1446A2-15B4-0841-A9E0-643132F4EB4B}"/>
              </a:ext>
            </a:extLst>
          </p:cNvPr>
          <p:cNvGrpSpPr/>
          <p:nvPr/>
        </p:nvGrpSpPr>
        <p:grpSpPr>
          <a:xfrm>
            <a:off x="10150884" y="1734976"/>
            <a:ext cx="4082231" cy="4082231"/>
            <a:chOff x="10150884" y="1515310"/>
            <a:chExt cx="4082231" cy="4082231"/>
          </a:xfrm>
        </p:grpSpPr>
        <p:sp>
          <p:nvSpPr>
            <p:cNvPr id="25" name="Pie 24">
              <a:extLst>
                <a:ext uri="{FF2B5EF4-FFF2-40B4-BE49-F238E27FC236}">
                  <a16:creationId xmlns:a16="http://schemas.microsoft.com/office/drawing/2014/main" id="{000DC6E3-5F53-3D46-83AC-D1B80B853770}"/>
                </a:ext>
              </a:extLst>
            </p:cNvPr>
            <p:cNvSpPr/>
            <p:nvPr/>
          </p:nvSpPr>
          <p:spPr>
            <a:xfrm>
              <a:off x="10150884" y="1515310"/>
              <a:ext cx="4082231" cy="4082231"/>
            </a:xfrm>
            <a:prstGeom prst="pie">
              <a:avLst>
                <a:gd name="adj1" fmla="val 5378652"/>
                <a:gd name="adj2" fmla="val 16200000"/>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18" name="Picture 17">
              <a:extLst>
                <a:ext uri="{FF2B5EF4-FFF2-40B4-BE49-F238E27FC236}">
                  <a16:creationId xmlns:a16="http://schemas.microsoft.com/office/drawing/2014/main" id="{316BA8E3-7F92-0B4C-AA6C-B2D8C834AE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8379" y="3119729"/>
              <a:ext cx="855086" cy="855086"/>
            </a:xfrm>
            <a:prstGeom prst="rect">
              <a:avLst/>
            </a:prstGeom>
          </p:spPr>
        </p:pic>
        <p:pic>
          <p:nvPicPr>
            <p:cNvPr id="19" name="Picture 18">
              <a:extLst>
                <a:ext uri="{FF2B5EF4-FFF2-40B4-BE49-F238E27FC236}">
                  <a16:creationId xmlns:a16="http://schemas.microsoft.com/office/drawing/2014/main" id="{DC63C51A-4285-C145-9DC8-1C38D6B2C3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4885" y="2017987"/>
              <a:ext cx="773049" cy="773049"/>
            </a:xfrm>
            <a:prstGeom prst="rect">
              <a:avLst/>
            </a:prstGeom>
          </p:spPr>
        </p:pic>
        <p:pic>
          <p:nvPicPr>
            <p:cNvPr id="20" name="Picture 19">
              <a:extLst>
                <a:ext uri="{FF2B5EF4-FFF2-40B4-BE49-F238E27FC236}">
                  <a16:creationId xmlns:a16="http://schemas.microsoft.com/office/drawing/2014/main" id="{1439BE0E-9E55-6647-B3F0-AD7C2B9740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66259" y="5129823"/>
              <a:ext cx="348416" cy="348416"/>
            </a:xfrm>
            <a:prstGeom prst="rect">
              <a:avLst/>
            </a:prstGeom>
          </p:spPr>
        </p:pic>
        <p:pic>
          <p:nvPicPr>
            <p:cNvPr id="22" name="Picture 21">
              <a:extLst>
                <a:ext uri="{FF2B5EF4-FFF2-40B4-BE49-F238E27FC236}">
                  <a16:creationId xmlns:a16="http://schemas.microsoft.com/office/drawing/2014/main" id="{86FFC801-A87D-484D-9F8F-9576E6D297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532575" y="3888750"/>
              <a:ext cx="616771" cy="581041"/>
            </a:xfrm>
            <a:prstGeom prst="rect">
              <a:avLst/>
            </a:prstGeom>
          </p:spPr>
        </p:pic>
        <p:pic>
          <p:nvPicPr>
            <p:cNvPr id="23" name="Picture 22">
              <a:extLst>
                <a:ext uri="{FF2B5EF4-FFF2-40B4-BE49-F238E27FC236}">
                  <a16:creationId xmlns:a16="http://schemas.microsoft.com/office/drawing/2014/main" id="{56EE5CBF-64EC-DC46-8576-D8D0DEA81A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93358" y="4165842"/>
              <a:ext cx="686378" cy="686378"/>
            </a:xfrm>
            <a:prstGeom prst="rect">
              <a:avLst/>
            </a:prstGeom>
          </p:spPr>
        </p:pic>
        <p:pic>
          <p:nvPicPr>
            <p:cNvPr id="26" name="Picture 25">
              <a:extLst>
                <a:ext uri="{FF2B5EF4-FFF2-40B4-BE49-F238E27FC236}">
                  <a16:creationId xmlns:a16="http://schemas.microsoft.com/office/drawing/2014/main" id="{4C12DB63-E85A-A641-80B5-EFCEA96298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84092" y="3061958"/>
              <a:ext cx="509473" cy="714134"/>
            </a:xfrm>
            <a:prstGeom prst="rect">
              <a:avLst/>
            </a:prstGeom>
          </p:spPr>
        </p:pic>
        <p:pic>
          <p:nvPicPr>
            <p:cNvPr id="27" name="Picture 26">
              <a:extLst>
                <a:ext uri="{FF2B5EF4-FFF2-40B4-BE49-F238E27FC236}">
                  <a16:creationId xmlns:a16="http://schemas.microsoft.com/office/drawing/2014/main" id="{64D6A474-E765-EF45-996E-8CB66D41BA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74871" y="4630663"/>
              <a:ext cx="296481" cy="470379"/>
            </a:xfrm>
            <a:prstGeom prst="rect">
              <a:avLst/>
            </a:prstGeom>
          </p:spPr>
        </p:pic>
        <p:pic>
          <p:nvPicPr>
            <p:cNvPr id="28" name="Picture 27">
              <a:extLst>
                <a:ext uri="{FF2B5EF4-FFF2-40B4-BE49-F238E27FC236}">
                  <a16:creationId xmlns:a16="http://schemas.microsoft.com/office/drawing/2014/main" id="{47404A8F-446B-DA42-B477-F3ED7AB214A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40050" y="2321117"/>
              <a:ext cx="581041" cy="581041"/>
            </a:xfrm>
            <a:prstGeom prst="rect">
              <a:avLst/>
            </a:prstGeom>
          </p:spPr>
        </p:pic>
      </p:grpSp>
    </p:spTree>
    <p:extLst>
      <p:ext uri="{BB962C8B-B14F-4D97-AF65-F5344CB8AC3E}">
        <p14:creationId xmlns:p14="http://schemas.microsoft.com/office/powerpoint/2010/main" val="4148104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5452BF-5BA6-A742-AF04-AF2C469BB3E7}"/>
              </a:ext>
            </a:extLst>
          </p:cNvPr>
          <p:cNvSpPr/>
          <p:nvPr/>
        </p:nvSpPr>
        <p:spPr>
          <a:xfrm>
            <a:off x="407987" y="3797790"/>
            <a:ext cx="6656507" cy="1496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a16="http://schemas.microsoft.com/office/drawing/2014/main" id="{59A7CFC8-0FC5-F744-9B6E-DFFFF308F7DB}"/>
              </a:ext>
            </a:extLst>
          </p:cNvPr>
          <p:cNvSpPr/>
          <p:nvPr/>
        </p:nvSpPr>
        <p:spPr>
          <a:xfrm>
            <a:off x="-4750" y="3786268"/>
            <a:ext cx="108218" cy="1496308"/>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A49FDE4E-5436-E44F-9FEF-1567E87EF2B5}"/>
              </a:ext>
            </a:extLst>
          </p:cNvPr>
          <p:cNvSpPr/>
          <p:nvPr/>
        </p:nvSpPr>
        <p:spPr>
          <a:xfrm>
            <a:off x="416619" y="2315380"/>
            <a:ext cx="6650222" cy="11136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a16="http://schemas.microsoft.com/office/drawing/2014/main" id="{80E1C835-F9D9-CE4E-987B-D98D888FA470}"/>
              </a:ext>
            </a:extLst>
          </p:cNvPr>
          <p:cNvSpPr/>
          <p:nvPr/>
        </p:nvSpPr>
        <p:spPr>
          <a:xfrm>
            <a:off x="3880" y="2303858"/>
            <a:ext cx="99588" cy="1113619"/>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p:nvPr>
        </p:nvSpPr>
        <p:spPr/>
        <p:txBody>
          <a:bodyPr/>
          <a:lstStyle/>
          <a:p>
            <a:r>
              <a:rPr lang="en-US" sz="2400" dirty="0"/>
              <a:t>OVERVIEW OF MODELLING APPROACHES</a:t>
            </a:r>
          </a:p>
        </p:txBody>
      </p:sp>
      <p:sp>
        <p:nvSpPr>
          <p:cNvPr id="3" name="Content Placeholder 2"/>
          <p:cNvSpPr>
            <a:spLocks noGrp="1"/>
          </p:cNvSpPr>
          <p:nvPr>
            <p:ph sz="quarter" idx="10"/>
          </p:nvPr>
        </p:nvSpPr>
        <p:spPr>
          <a:xfrm>
            <a:off x="572074" y="2395501"/>
            <a:ext cx="6466786" cy="3052799"/>
          </a:xfrm>
        </p:spPr>
        <p:txBody>
          <a:bodyPr/>
          <a:lstStyle/>
          <a:p>
            <a:pPr indent="0">
              <a:buNone/>
            </a:pPr>
            <a:r>
              <a:rPr lang="en-CA" sz="1800" b="0" i="0" dirty="0">
                <a:effectLst/>
              </a:rPr>
              <a:t>Refer to the underlying mathematical theories and frameworks that can be used to create and simulate (or solve) quantitative simulation models. </a:t>
            </a:r>
          </a:p>
          <a:p>
            <a:pPr indent="0">
              <a:buNone/>
            </a:pPr>
            <a:endParaRPr lang="en-US" sz="1800" dirty="0"/>
          </a:p>
          <a:p>
            <a:pPr indent="0">
              <a:buNone/>
            </a:pPr>
            <a:endParaRPr lang="x-none" sz="1800" dirty="0"/>
          </a:p>
          <a:p>
            <a:pPr indent="0">
              <a:buNone/>
            </a:pPr>
            <a:r>
              <a:rPr lang="en-CA" sz="1800" dirty="0">
                <a:effectLst/>
              </a:rPr>
              <a:t>Usefulness of models depends on their match to the definition of a green economy, which depends on the local context, the quantitative outputs they generate to effectively inform decision-making, and how easy they are to customise and use. </a:t>
            </a:r>
          </a:p>
          <a:p>
            <a:pPr indent="0">
              <a:buNone/>
            </a:pPr>
            <a:br>
              <a:rPr lang="en-CA" sz="1800" b="0" i="0" dirty="0">
                <a:solidFill>
                  <a:srgbClr val="000000"/>
                </a:solidFill>
                <a:effectLst/>
              </a:rPr>
            </a:br>
            <a:endParaRPr lang="en-CA" sz="1800" dirty="0">
              <a:effectLst/>
            </a:endParaRPr>
          </a:p>
          <a:p>
            <a:pPr lvl="1" indent="0">
              <a:buNone/>
            </a:pPr>
            <a:endParaRPr lang="en-US" sz="1400" dirty="0"/>
          </a:p>
        </p:txBody>
      </p:sp>
      <p:sp>
        <p:nvSpPr>
          <p:cNvPr id="6" name="Date Placeholder 3">
            <a:extLst>
              <a:ext uri="{FF2B5EF4-FFF2-40B4-BE49-F238E27FC236}">
                <a16:creationId xmlns:a16="http://schemas.microsoft.com/office/drawing/2014/main" id="{82701F11-ACB3-C248-8992-671AD2E86E13}"/>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7" name="Slide Number Placeholder 4">
            <a:extLst>
              <a:ext uri="{FF2B5EF4-FFF2-40B4-BE49-F238E27FC236}">
                <a16:creationId xmlns:a16="http://schemas.microsoft.com/office/drawing/2014/main" id="{8F9C465C-B768-FD43-862C-20A166366E1B}"/>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21</a:t>
            </a:fld>
            <a:endParaRPr lang="en-US" sz="1100" noProof="0" dirty="0"/>
          </a:p>
        </p:txBody>
      </p:sp>
      <p:grpSp>
        <p:nvGrpSpPr>
          <p:cNvPr id="26" name="Group 25">
            <a:extLst>
              <a:ext uri="{FF2B5EF4-FFF2-40B4-BE49-F238E27FC236}">
                <a16:creationId xmlns:a16="http://schemas.microsoft.com/office/drawing/2014/main" id="{F4496B5F-F38E-254D-A942-B3A5CDAD37CE}"/>
              </a:ext>
            </a:extLst>
          </p:cNvPr>
          <p:cNvGrpSpPr/>
          <p:nvPr/>
        </p:nvGrpSpPr>
        <p:grpSpPr>
          <a:xfrm>
            <a:off x="10150884" y="1734976"/>
            <a:ext cx="4082231" cy="4082231"/>
            <a:chOff x="10150884" y="1515310"/>
            <a:chExt cx="4082231" cy="4082231"/>
          </a:xfrm>
        </p:grpSpPr>
        <p:sp>
          <p:nvSpPr>
            <p:cNvPr id="27" name="Pie 26">
              <a:extLst>
                <a:ext uri="{FF2B5EF4-FFF2-40B4-BE49-F238E27FC236}">
                  <a16:creationId xmlns:a16="http://schemas.microsoft.com/office/drawing/2014/main" id="{F966ADFC-C5E4-D146-892C-B54D343F434B}"/>
                </a:ext>
              </a:extLst>
            </p:cNvPr>
            <p:cNvSpPr/>
            <p:nvPr/>
          </p:nvSpPr>
          <p:spPr>
            <a:xfrm>
              <a:off x="10150884" y="1515310"/>
              <a:ext cx="4082231" cy="4082231"/>
            </a:xfrm>
            <a:prstGeom prst="pie">
              <a:avLst>
                <a:gd name="adj1" fmla="val 5378652"/>
                <a:gd name="adj2" fmla="val 16200000"/>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28" name="Picture 27">
              <a:extLst>
                <a:ext uri="{FF2B5EF4-FFF2-40B4-BE49-F238E27FC236}">
                  <a16:creationId xmlns:a16="http://schemas.microsoft.com/office/drawing/2014/main" id="{E8A8C656-9DB7-B843-86DE-B85D2E6AEB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8379" y="3119729"/>
              <a:ext cx="855086" cy="855086"/>
            </a:xfrm>
            <a:prstGeom prst="rect">
              <a:avLst/>
            </a:prstGeom>
          </p:spPr>
        </p:pic>
        <p:pic>
          <p:nvPicPr>
            <p:cNvPr id="29" name="Picture 28">
              <a:extLst>
                <a:ext uri="{FF2B5EF4-FFF2-40B4-BE49-F238E27FC236}">
                  <a16:creationId xmlns:a16="http://schemas.microsoft.com/office/drawing/2014/main" id="{7FE46A55-F189-5146-831D-59F0CDADF2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4885" y="2017987"/>
              <a:ext cx="773049" cy="773049"/>
            </a:xfrm>
            <a:prstGeom prst="rect">
              <a:avLst/>
            </a:prstGeom>
          </p:spPr>
        </p:pic>
        <p:pic>
          <p:nvPicPr>
            <p:cNvPr id="30" name="Picture 29">
              <a:extLst>
                <a:ext uri="{FF2B5EF4-FFF2-40B4-BE49-F238E27FC236}">
                  <a16:creationId xmlns:a16="http://schemas.microsoft.com/office/drawing/2014/main" id="{F6648572-4E5D-1444-85B0-1D2BC43110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66259" y="5129823"/>
              <a:ext cx="348416" cy="348416"/>
            </a:xfrm>
            <a:prstGeom prst="rect">
              <a:avLst/>
            </a:prstGeom>
          </p:spPr>
        </p:pic>
        <p:pic>
          <p:nvPicPr>
            <p:cNvPr id="31" name="Picture 30">
              <a:extLst>
                <a:ext uri="{FF2B5EF4-FFF2-40B4-BE49-F238E27FC236}">
                  <a16:creationId xmlns:a16="http://schemas.microsoft.com/office/drawing/2014/main" id="{7D656808-AE03-6046-B6C7-B57CD81BB8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532575" y="3888750"/>
              <a:ext cx="616771" cy="581041"/>
            </a:xfrm>
            <a:prstGeom prst="rect">
              <a:avLst/>
            </a:prstGeom>
          </p:spPr>
        </p:pic>
        <p:pic>
          <p:nvPicPr>
            <p:cNvPr id="32" name="Picture 31">
              <a:extLst>
                <a:ext uri="{FF2B5EF4-FFF2-40B4-BE49-F238E27FC236}">
                  <a16:creationId xmlns:a16="http://schemas.microsoft.com/office/drawing/2014/main" id="{2639D04E-F824-D240-9929-07118CB5AB4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93358" y="4165842"/>
              <a:ext cx="686378" cy="686378"/>
            </a:xfrm>
            <a:prstGeom prst="rect">
              <a:avLst/>
            </a:prstGeom>
          </p:spPr>
        </p:pic>
        <p:pic>
          <p:nvPicPr>
            <p:cNvPr id="33" name="Picture 32">
              <a:extLst>
                <a:ext uri="{FF2B5EF4-FFF2-40B4-BE49-F238E27FC236}">
                  <a16:creationId xmlns:a16="http://schemas.microsoft.com/office/drawing/2014/main" id="{2BBD6A8A-C349-8840-99A4-06B2F2AFA8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84092" y="3061958"/>
              <a:ext cx="509473" cy="714134"/>
            </a:xfrm>
            <a:prstGeom prst="rect">
              <a:avLst/>
            </a:prstGeom>
          </p:spPr>
        </p:pic>
        <p:pic>
          <p:nvPicPr>
            <p:cNvPr id="34" name="Picture 33">
              <a:extLst>
                <a:ext uri="{FF2B5EF4-FFF2-40B4-BE49-F238E27FC236}">
                  <a16:creationId xmlns:a16="http://schemas.microsoft.com/office/drawing/2014/main" id="{AE168CCE-CA12-4F4D-936E-1440F37A53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74871" y="4630663"/>
              <a:ext cx="296481" cy="470379"/>
            </a:xfrm>
            <a:prstGeom prst="rect">
              <a:avLst/>
            </a:prstGeom>
          </p:spPr>
        </p:pic>
        <p:pic>
          <p:nvPicPr>
            <p:cNvPr id="35" name="Picture 34">
              <a:extLst>
                <a:ext uri="{FF2B5EF4-FFF2-40B4-BE49-F238E27FC236}">
                  <a16:creationId xmlns:a16="http://schemas.microsoft.com/office/drawing/2014/main" id="{BC74ED15-EFE6-3A4A-8D3D-AB7E000A19E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40050" y="2321117"/>
              <a:ext cx="581041" cy="581041"/>
            </a:xfrm>
            <a:prstGeom prst="rect">
              <a:avLst/>
            </a:prstGeom>
          </p:spPr>
        </p:pic>
      </p:grpSp>
    </p:spTree>
    <p:extLst>
      <p:ext uri="{BB962C8B-B14F-4D97-AF65-F5344CB8AC3E}">
        <p14:creationId xmlns:p14="http://schemas.microsoft.com/office/powerpoint/2010/main" val="1320938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B707AD0-9241-974B-B9FD-B5D97AAD3706}"/>
              </a:ext>
            </a:extLst>
          </p:cNvPr>
          <p:cNvSpPr/>
          <p:nvPr/>
        </p:nvSpPr>
        <p:spPr>
          <a:xfrm>
            <a:off x="407989" y="4459467"/>
            <a:ext cx="5588423" cy="8043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4" name="Rectangle 23">
            <a:extLst>
              <a:ext uri="{FF2B5EF4-FFF2-40B4-BE49-F238E27FC236}">
                <a16:creationId xmlns:a16="http://schemas.microsoft.com/office/drawing/2014/main" id="{65B5377F-FBC4-7049-BBE3-5D5CFDA9D0BC}"/>
              </a:ext>
            </a:extLst>
          </p:cNvPr>
          <p:cNvSpPr/>
          <p:nvPr/>
        </p:nvSpPr>
        <p:spPr>
          <a:xfrm>
            <a:off x="-4749" y="4447945"/>
            <a:ext cx="99588" cy="804349"/>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Rectangle 20">
            <a:extLst>
              <a:ext uri="{FF2B5EF4-FFF2-40B4-BE49-F238E27FC236}">
                <a16:creationId xmlns:a16="http://schemas.microsoft.com/office/drawing/2014/main" id="{72630F14-44C4-044D-88F8-83FBCA00273A}"/>
              </a:ext>
            </a:extLst>
          </p:cNvPr>
          <p:cNvSpPr/>
          <p:nvPr/>
        </p:nvSpPr>
        <p:spPr>
          <a:xfrm>
            <a:off x="407989" y="3533596"/>
            <a:ext cx="5270916" cy="5216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Rectangle 21">
            <a:extLst>
              <a:ext uri="{FF2B5EF4-FFF2-40B4-BE49-F238E27FC236}">
                <a16:creationId xmlns:a16="http://schemas.microsoft.com/office/drawing/2014/main" id="{A16EB555-0EF0-E141-83E1-F9E625F35AD1}"/>
              </a:ext>
            </a:extLst>
          </p:cNvPr>
          <p:cNvSpPr/>
          <p:nvPr/>
        </p:nvSpPr>
        <p:spPr>
          <a:xfrm>
            <a:off x="-4749" y="3522074"/>
            <a:ext cx="99588" cy="521629"/>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ectangle 18">
            <a:extLst>
              <a:ext uri="{FF2B5EF4-FFF2-40B4-BE49-F238E27FC236}">
                <a16:creationId xmlns:a16="http://schemas.microsoft.com/office/drawing/2014/main" id="{F11B3B77-8FDC-F440-B78A-40C3F112D257}"/>
              </a:ext>
            </a:extLst>
          </p:cNvPr>
          <p:cNvSpPr/>
          <p:nvPr/>
        </p:nvSpPr>
        <p:spPr>
          <a:xfrm>
            <a:off x="416618" y="2315380"/>
            <a:ext cx="7081462" cy="8043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0" name="Rectangle 19">
            <a:extLst>
              <a:ext uri="{FF2B5EF4-FFF2-40B4-BE49-F238E27FC236}">
                <a16:creationId xmlns:a16="http://schemas.microsoft.com/office/drawing/2014/main" id="{F1C09B85-FC17-344F-BBE5-35C08FFE0856}"/>
              </a:ext>
            </a:extLst>
          </p:cNvPr>
          <p:cNvSpPr/>
          <p:nvPr/>
        </p:nvSpPr>
        <p:spPr>
          <a:xfrm>
            <a:off x="3880" y="2303858"/>
            <a:ext cx="99588" cy="804349"/>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p:nvPr>
        </p:nvSpPr>
        <p:spPr>
          <a:xfrm>
            <a:off x="407989" y="1063499"/>
            <a:ext cx="7965990" cy="954488"/>
          </a:xfrm>
        </p:spPr>
        <p:txBody>
          <a:bodyPr/>
          <a:lstStyle/>
          <a:p>
            <a:r>
              <a:rPr lang="en-US" sz="2400" dirty="0"/>
              <a:t>MODELLING USEFULNESS DEPENDS ON THEIR SUPPORT OF THE POLICYMAKING PROCESS</a:t>
            </a:r>
          </a:p>
        </p:txBody>
      </p:sp>
      <p:sp>
        <p:nvSpPr>
          <p:cNvPr id="3" name="Content Placeholder 2"/>
          <p:cNvSpPr>
            <a:spLocks noGrp="1"/>
          </p:cNvSpPr>
          <p:nvPr>
            <p:ph sz="quarter" idx="10"/>
          </p:nvPr>
        </p:nvSpPr>
        <p:spPr>
          <a:xfrm>
            <a:off x="560334" y="2375636"/>
            <a:ext cx="7008328" cy="3399615"/>
          </a:xfrm>
        </p:spPr>
        <p:txBody>
          <a:bodyPr/>
          <a:lstStyle/>
          <a:p>
            <a:pPr indent="0">
              <a:buNone/>
            </a:pPr>
            <a:r>
              <a:rPr lang="en-CA" sz="1800" b="0" i="0" dirty="0">
                <a:effectLst/>
                <a:latin typeface="Arial" panose="020B0604020202020204" pitchFamily="34" charset="0"/>
              </a:rPr>
              <a:t>Ex-ante modelling can generate “what if” projections on scenarios with no action, as well as the potential impact of proposed policies.</a:t>
            </a:r>
          </a:p>
          <a:p>
            <a:pPr indent="0">
              <a:buNone/>
            </a:pPr>
            <a:endParaRPr lang="en-CA" sz="1800" b="0" i="0" dirty="0">
              <a:effectLst/>
              <a:latin typeface="Arial" panose="020B0604020202020204" pitchFamily="34" charset="0"/>
            </a:endParaRPr>
          </a:p>
          <a:p>
            <a:pPr indent="0">
              <a:buNone/>
            </a:pPr>
            <a:endParaRPr lang="x-none" sz="1800" dirty="0"/>
          </a:p>
          <a:p>
            <a:pPr indent="0">
              <a:buNone/>
            </a:pPr>
            <a:r>
              <a:rPr lang="en-CA" sz="1800" b="0" i="0" dirty="0">
                <a:effectLst/>
                <a:latin typeface="Arial" panose="020B0604020202020204" pitchFamily="34" charset="0"/>
              </a:rPr>
              <a:t>Ex-post modelling can support impact evaluation.</a:t>
            </a:r>
          </a:p>
          <a:p>
            <a:pPr indent="0">
              <a:buNone/>
            </a:pPr>
            <a:endParaRPr lang="en-CA" sz="1800" b="0" i="0" dirty="0">
              <a:effectLst/>
              <a:latin typeface="Arial" panose="020B0604020202020204" pitchFamily="34" charset="0"/>
            </a:endParaRPr>
          </a:p>
          <a:p>
            <a:pPr indent="0">
              <a:buNone/>
            </a:pPr>
            <a:endParaRPr lang="en-CA" sz="1800" b="0" i="0" dirty="0">
              <a:effectLst/>
              <a:latin typeface="Arial" panose="020B0604020202020204" pitchFamily="34" charset="0"/>
            </a:endParaRPr>
          </a:p>
          <a:p>
            <a:pPr indent="0">
              <a:buNone/>
            </a:pPr>
            <a:r>
              <a:rPr lang="en-CA" sz="1800" b="0" i="0" dirty="0">
                <a:effectLst/>
                <a:latin typeface="Arial" panose="020B0604020202020204" pitchFamily="34" charset="0"/>
              </a:rPr>
              <a:t>Improvements to the model and updated projections </a:t>
            </a:r>
            <a:br>
              <a:rPr lang="en-CA" sz="1800" b="0" i="0" dirty="0">
                <a:effectLst/>
                <a:latin typeface="Arial" panose="020B0604020202020204" pitchFamily="34" charset="0"/>
              </a:rPr>
            </a:br>
            <a:r>
              <a:rPr lang="en-CA" sz="1800" b="0" i="0" dirty="0">
                <a:effectLst/>
                <a:latin typeface="Arial" panose="020B0604020202020204" pitchFamily="34" charset="0"/>
              </a:rPr>
              <a:t>enhance policy decision making.</a:t>
            </a:r>
          </a:p>
          <a:p>
            <a:pPr lvl="1" indent="0">
              <a:buNone/>
            </a:pPr>
            <a:endParaRPr lang="en-US" sz="1400" dirty="0"/>
          </a:p>
        </p:txBody>
      </p:sp>
      <p:sp>
        <p:nvSpPr>
          <p:cNvPr id="6" name="Date Placeholder 3">
            <a:extLst>
              <a:ext uri="{FF2B5EF4-FFF2-40B4-BE49-F238E27FC236}">
                <a16:creationId xmlns:a16="http://schemas.microsoft.com/office/drawing/2014/main" id="{7A330D64-25A2-4C45-834F-CA72F7C177ED}"/>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7" name="Slide Number Placeholder 4">
            <a:extLst>
              <a:ext uri="{FF2B5EF4-FFF2-40B4-BE49-F238E27FC236}">
                <a16:creationId xmlns:a16="http://schemas.microsoft.com/office/drawing/2014/main" id="{DFA591D4-6BCF-494D-812A-CBB0BCFCFB9B}"/>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22</a:t>
            </a:fld>
            <a:endParaRPr lang="en-US" sz="1100" noProof="0" dirty="0"/>
          </a:p>
        </p:txBody>
      </p:sp>
      <p:grpSp>
        <p:nvGrpSpPr>
          <p:cNvPr id="25" name="Group 24">
            <a:extLst>
              <a:ext uri="{FF2B5EF4-FFF2-40B4-BE49-F238E27FC236}">
                <a16:creationId xmlns:a16="http://schemas.microsoft.com/office/drawing/2014/main" id="{13DEB340-BF07-8C4B-A1EA-118449EB0A02}"/>
              </a:ext>
            </a:extLst>
          </p:cNvPr>
          <p:cNvGrpSpPr/>
          <p:nvPr/>
        </p:nvGrpSpPr>
        <p:grpSpPr>
          <a:xfrm>
            <a:off x="10150884" y="1734976"/>
            <a:ext cx="4082231" cy="4082231"/>
            <a:chOff x="10150884" y="1515310"/>
            <a:chExt cx="4082231" cy="4082231"/>
          </a:xfrm>
        </p:grpSpPr>
        <p:sp>
          <p:nvSpPr>
            <p:cNvPr id="26" name="Pie 25">
              <a:extLst>
                <a:ext uri="{FF2B5EF4-FFF2-40B4-BE49-F238E27FC236}">
                  <a16:creationId xmlns:a16="http://schemas.microsoft.com/office/drawing/2014/main" id="{B6D63FE6-FE42-4744-A376-A8A6BA9C7F7C}"/>
                </a:ext>
              </a:extLst>
            </p:cNvPr>
            <p:cNvSpPr/>
            <p:nvPr/>
          </p:nvSpPr>
          <p:spPr>
            <a:xfrm>
              <a:off x="10150884" y="1515310"/>
              <a:ext cx="4082231" cy="4082231"/>
            </a:xfrm>
            <a:prstGeom prst="pie">
              <a:avLst>
                <a:gd name="adj1" fmla="val 5378652"/>
                <a:gd name="adj2" fmla="val 16200000"/>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27" name="Picture 26">
              <a:extLst>
                <a:ext uri="{FF2B5EF4-FFF2-40B4-BE49-F238E27FC236}">
                  <a16:creationId xmlns:a16="http://schemas.microsoft.com/office/drawing/2014/main" id="{2ABD154E-8B7E-924D-9595-E77172859C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8379" y="3119729"/>
              <a:ext cx="855086" cy="855086"/>
            </a:xfrm>
            <a:prstGeom prst="rect">
              <a:avLst/>
            </a:prstGeom>
          </p:spPr>
        </p:pic>
        <p:pic>
          <p:nvPicPr>
            <p:cNvPr id="28" name="Picture 27">
              <a:extLst>
                <a:ext uri="{FF2B5EF4-FFF2-40B4-BE49-F238E27FC236}">
                  <a16:creationId xmlns:a16="http://schemas.microsoft.com/office/drawing/2014/main" id="{1B0FDCB8-8F09-9347-8002-BF4DEE0AE7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4885" y="2017987"/>
              <a:ext cx="773049" cy="773049"/>
            </a:xfrm>
            <a:prstGeom prst="rect">
              <a:avLst/>
            </a:prstGeom>
          </p:spPr>
        </p:pic>
        <p:pic>
          <p:nvPicPr>
            <p:cNvPr id="29" name="Picture 28">
              <a:extLst>
                <a:ext uri="{FF2B5EF4-FFF2-40B4-BE49-F238E27FC236}">
                  <a16:creationId xmlns:a16="http://schemas.microsoft.com/office/drawing/2014/main" id="{18CD2760-3C77-DF43-AB23-669B5B780B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66259" y="5129823"/>
              <a:ext cx="348416" cy="348416"/>
            </a:xfrm>
            <a:prstGeom prst="rect">
              <a:avLst/>
            </a:prstGeom>
          </p:spPr>
        </p:pic>
        <p:pic>
          <p:nvPicPr>
            <p:cNvPr id="30" name="Picture 29">
              <a:extLst>
                <a:ext uri="{FF2B5EF4-FFF2-40B4-BE49-F238E27FC236}">
                  <a16:creationId xmlns:a16="http://schemas.microsoft.com/office/drawing/2014/main" id="{9361ADD4-4DE5-354E-BCDC-10CD8131FA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532575" y="3888750"/>
              <a:ext cx="616771" cy="581041"/>
            </a:xfrm>
            <a:prstGeom prst="rect">
              <a:avLst/>
            </a:prstGeom>
          </p:spPr>
        </p:pic>
        <p:pic>
          <p:nvPicPr>
            <p:cNvPr id="31" name="Picture 30">
              <a:extLst>
                <a:ext uri="{FF2B5EF4-FFF2-40B4-BE49-F238E27FC236}">
                  <a16:creationId xmlns:a16="http://schemas.microsoft.com/office/drawing/2014/main" id="{CDB7B145-1F98-F848-942F-FDC0B4590D8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93358" y="4165842"/>
              <a:ext cx="686378" cy="686378"/>
            </a:xfrm>
            <a:prstGeom prst="rect">
              <a:avLst/>
            </a:prstGeom>
          </p:spPr>
        </p:pic>
        <p:pic>
          <p:nvPicPr>
            <p:cNvPr id="32" name="Picture 31">
              <a:extLst>
                <a:ext uri="{FF2B5EF4-FFF2-40B4-BE49-F238E27FC236}">
                  <a16:creationId xmlns:a16="http://schemas.microsoft.com/office/drawing/2014/main" id="{E4BBEA86-A932-284F-9EBB-609AC294715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84092" y="3061958"/>
              <a:ext cx="509473" cy="714134"/>
            </a:xfrm>
            <a:prstGeom prst="rect">
              <a:avLst/>
            </a:prstGeom>
          </p:spPr>
        </p:pic>
        <p:pic>
          <p:nvPicPr>
            <p:cNvPr id="33" name="Picture 32">
              <a:extLst>
                <a:ext uri="{FF2B5EF4-FFF2-40B4-BE49-F238E27FC236}">
                  <a16:creationId xmlns:a16="http://schemas.microsoft.com/office/drawing/2014/main" id="{91B9E651-0B89-FC48-87E1-EAFEC187D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74871" y="4630663"/>
              <a:ext cx="296481" cy="470379"/>
            </a:xfrm>
            <a:prstGeom prst="rect">
              <a:avLst/>
            </a:prstGeom>
          </p:spPr>
        </p:pic>
        <p:pic>
          <p:nvPicPr>
            <p:cNvPr id="34" name="Picture 33">
              <a:extLst>
                <a:ext uri="{FF2B5EF4-FFF2-40B4-BE49-F238E27FC236}">
                  <a16:creationId xmlns:a16="http://schemas.microsoft.com/office/drawing/2014/main" id="{43BFD37C-9A18-0544-966D-33CBDF0A969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40050" y="2321117"/>
              <a:ext cx="581041" cy="581041"/>
            </a:xfrm>
            <a:prstGeom prst="rect">
              <a:avLst/>
            </a:prstGeom>
          </p:spPr>
        </p:pic>
      </p:grpSp>
    </p:spTree>
    <p:extLst>
      <p:ext uri="{BB962C8B-B14F-4D97-AF65-F5344CB8AC3E}">
        <p14:creationId xmlns:p14="http://schemas.microsoft.com/office/powerpoint/2010/main" val="1792214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32ACF9-C6A1-47A7-96B6-EA35A77E1A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8378" y="1899396"/>
            <a:ext cx="5628269" cy="4456954"/>
          </a:xfrm>
          <a:prstGeom prst="rect">
            <a:avLst/>
          </a:prstGeom>
        </p:spPr>
      </p:pic>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183908" y="1159752"/>
            <a:ext cx="10636618" cy="516648"/>
          </a:xfrm>
        </p:spPr>
        <p:txBody>
          <a:bodyPr/>
          <a:lstStyle/>
          <a:p>
            <a:r>
              <a:rPr lang="de-DE" sz="2400" dirty="0"/>
              <a:t>QUALITATIVE MODEL: Delphi Analysis</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18068" y="1956895"/>
            <a:ext cx="4702572" cy="4176713"/>
          </a:xfrm>
        </p:spPr>
        <p:txBody>
          <a:bodyPr/>
          <a:lstStyle/>
          <a:p>
            <a:pPr marL="285750" indent="-285750"/>
            <a:r>
              <a:rPr lang="en-GB" sz="1800" b="1" dirty="0"/>
              <a:t>The Delphi method </a:t>
            </a:r>
            <a:r>
              <a:rPr lang="en-GB" sz="1800" dirty="0"/>
              <a:t>consists of a multi-round survey to converge towards a common solution or view. </a:t>
            </a:r>
          </a:p>
          <a:p>
            <a:pPr marL="285750" indent="-285750"/>
            <a:endParaRPr lang="en-GB" sz="1800" dirty="0"/>
          </a:p>
          <a:p>
            <a:pPr marL="285750" indent="-285750"/>
            <a:r>
              <a:rPr lang="en-GB" sz="1800" dirty="0"/>
              <a:t>At every round following the first one, the participants are given the results of the previous rounds. </a:t>
            </a:r>
          </a:p>
          <a:p>
            <a:pPr marL="285750" indent="-285750"/>
            <a:endParaRPr lang="en-GB" sz="1800" dirty="0"/>
          </a:p>
          <a:p>
            <a:pPr marL="285750" indent="-285750"/>
            <a:r>
              <a:rPr lang="en-GB" sz="1800" dirty="0"/>
              <a:t>Thus, they are asked to reconsider their judgements based on the opinions of others.</a:t>
            </a:r>
          </a:p>
          <a:p>
            <a:pPr indent="0">
              <a:buNone/>
            </a:pPr>
            <a:r>
              <a:rPr lang="en-GB" sz="1800" dirty="0"/>
              <a:t> </a:t>
            </a:r>
          </a:p>
          <a:p>
            <a:pPr marL="285750" indent="-285750"/>
            <a:r>
              <a:rPr lang="en-GB" sz="1800" dirty="0"/>
              <a:t>This helps them converge towards a common solution or view.</a:t>
            </a:r>
          </a:p>
        </p:txBody>
      </p:sp>
      <p:sp>
        <p:nvSpPr>
          <p:cNvPr id="7" name="TextBox 6"/>
          <p:cNvSpPr txBox="1"/>
          <p:nvPr/>
        </p:nvSpPr>
        <p:spPr>
          <a:xfrm>
            <a:off x="6008378" y="6377071"/>
            <a:ext cx="1702710" cy="276999"/>
          </a:xfrm>
          <a:prstGeom prst="rect">
            <a:avLst/>
          </a:prstGeom>
          <a:noFill/>
        </p:spPr>
        <p:txBody>
          <a:bodyPr wrap="none" rtlCol="0">
            <a:spAutoFit/>
          </a:bodyPr>
          <a:lstStyle/>
          <a:p>
            <a:r>
              <a:rPr lang="it-IT" sz="1200" dirty="0"/>
              <a:t>Source: </a:t>
            </a:r>
            <a:r>
              <a:rPr lang="en-US" sz="1200" dirty="0" err="1"/>
              <a:t>Rivière</a:t>
            </a:r>
            <a:r>
              <a:rPr lang="en-US" sz="1200" dirty="0"/>
              <a:t>, 2018 </a:t>
            </a:r>
          </a:p>
        </p:txBody>
      </p:sp>
      <p:sp>
        <p:nvSpPr>
          <p:cNvPr id="8" name="Date Placeholder 3">
            <a:extLst>
              <a:ext uri="{FF2B5EF4-FFF2-40B4-BE49-F238E27FC236}">
                <a16:creationId xmlns:a16="http://schemas.microsoft.com/office/drawing/2014/main" id="{9273CA94-39AD-4D47-BBD2-634E3E011728}"/>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9" name="Slide Number Placeholder 4">
            <a:extLst>
              <a:ext uri="{FF2B5EF4-FFF2-40B4-BE49-F238E27FC236}">
                <a16:creationId xmlns:a16="http://schemas.microsoft.com/office/drawing/2014/main" id="{2200712D-5419-8640-96B2-2B8E37DFCF87}"/>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23</a:t>
            </a:fld>
            <a:endParaRPr lang="en-US" sz="1100" noProof="0" dirty="0"/>
          </a:p>
        </p:txBody>
      </p:sp>
      <p:sp>
        <p:nvSpPr>
          <p:cNvPr id="10" name="Rectangle 9">
            <a:extLst>
              <a:ext uri="{FF2B5EF4-FFF2-40B4-BE49-F238E27FC236}">
                <a16:creationId xmlns:a16="http://schemas.microsoft.com/office/drawing/2014/main" id="{9B3D1471-EA4B-9D4A-9AA5-AC7D18666064}"/>
              </a:ext>
            </a:extLst>
          </p:cNvPr>
          <p:cNvSpPr/>
          <p:nvPr/>
        </p:nvSpPr>
        <p:spPr>
          <a:xfrm>
            <a:off x="6008378" y="1589809"/>
            <a:ext cx="2008389" cy="338554"/>
          </a:xfrm>
          <a:prstGeom prst="rect">
            <a:avLst/>
          </a:prstGeom>
        </p:spPr>
        <p:txBody>
          <a:bodyPr wrap="square">
            <a:spAutoFit/>
          </a:bodyPr>
          <a:lstStyle/>
          <a:p>
            <a:r>
              <a:rPr lang="en-US" sz="1600" dirty="0"/>
              <a:t>The Delphi Method</a:t>
            </a:r>
            <a:endParaRPr lang="x-none" sz="1600" dirty="0"/>
          </a:p>
        </p:txBody>
      </p:sp>
      <p:pic>
        <p:nvPicPr>
          <p:cNvPr id="11" name="Picture 10">
            <a:extLst>
              <a:ext uri="{FF2B5EF4-FFF2-40B4-BE49-F238E27FC236}">
                <a16:creationId xmlns:a16="http://schemas.microsoft.com/office/drawing/2014/main" id="{FE6BF1D8-C4A3-E348-8152-E1761F88A0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068" y="1063499"/>
            <a:ext cx="693329" cy="695587"/>
          </a:xfrm>
          <a:prstGeom prst="rect">
            <a:avLst/>
          </a:prstGeom>
        </p:spPr>
      </p:pic>
    </p:spTree>
    <p:extLst>
      <p:ext uri="{BB962C8B-B14F-4D97-AF65-F5344CB8AC3E}">
        <p14:creationId xmlns:p14="http://schemas.microsoft.com/office/powerpoint/2010/main" val="4108789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9" y="1063499"/>
            <a:ext cx="2535738" cy="476543"/>
          </a:xfrm>
        </p:spPr>
        <p:txBody>
          <a:bodyPr/>
          <a:lstStyle/>
          <a:p>
            <a:r>
              <a:rPr lang="de-DE" sz="2400" dirty="0"/>
              <a:t>EXAMPLE </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407989" y="2695843"/>
            <a:ext cx="5254875" cy="2784141"/>
          </a:xfrm>
        </p:spPr>
        <p:txBody>
          <a:bodyPr/>
          <a:lstStyle/>
          <a:p>
            <a:pPr indent="0">
              <a:buNone/>
            </a:pPr>
            <a:r>
              <a:rPr lang="en-US" sz="1800" b="1" dirty="0" err="1"/>
              <a:t>EurEnDel</a:t>
            </a:r>
            <a:r>
              <a:rPr lang="en-US" sz="1800" dirty="0"/>
              <a:t> is the largest energy Delphi study that was ever conducted in Europe, with around 3,000 experts participating over a time frame of 30 years . </a:t>
            </a:r>
          </a:p>
          <a:p>
            <a:pPr indent="0">
              <a:buNone/>
            </a:pPr>
            <a:endParaRPr lang="en-US" sz="1800" dirty="0"/>
          </a:p>
          <a:p>
            <a:pPr indent="0">
              <a:buNone/>
            </a:pPr>
            <a:r>
              <a:rPr lang="en-US" sz="1800" dirty="0"/>
              <a:t>It aims to describe trends in the development of energy technologies, and to identify research and development needs in the energy sector. </a:t>
            </a:r>
          </a:p>
        </p:txBody>
      </p:sp>
      <p:sp>
        <p:nvSpPr>
          <p:cNvPr id="6" name="Date Placeholder 3">
            <a:extLst>
              <a:ext uri="{FF2B5EF4-FFF2-40B4-BE49-F238E27FC236}">
                <a16:creationId xmlns:a16="http://schemas.microsoft.com/office/drawing/2014/main" id="{0E98CAF0-8806-2B46-B3AD-006079EBE20E}"/>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7" name="Slide Number Placeholder 4">
            <a:extLst>
              <a:ext uri="{FF2B5EF4-FFF2-40B4-BE49-F238E27FC236}">
                <a16:creationId xmlns:a16="http://schemas.microsoft.com/office/drawing/2014/main" id="{65C29FD0-92A4-5042-AD75-C5DD428E67CA}"/>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24</a:t>
            </a:fld>
            <a:endParaRPr lang="en-US" sz="1100" noProof="0" dirty="0"/>
          </a:p>
        </p:txBody>
      </p:sp>
      <p:pic>
        <p:nvPicPr>
          <p:cNvPr id="10" name="Picture 9" descr="A view of a large building&#10;&#10;Description automatically generated">
            <a:extLst>
              <a:ext uri="{FF2B5EF4-FFF2-40B4-BE49-F238E27FC236}">
                <a16:creationId xmlns:a16="http://schemas.microsoft.com/office/drawing/2014/main" id="{4EDC1104-359E-BC48-B7EB-12DE17B235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89021" y="1794639"/>
            <a:ext cx="5402979" cy="5063361"/>
          </a:xfrm>
          <a:prstGeom prst="rect">
            <a:avLst/>
          </a:prstGeom>
        </p:spPr>
      </p:pic>
      <p:sp>
        <p:nvSpPr>
          <p:cNvPr id="8" name="TextBox 7">
            <a:extLst>
              <a:ext uri="{FF2B5EF4-FFF2-40B4-BE49-F238E27FC236}">
                <a16:creationId xmlns:a16="http://schemas.microsoft.com/office/drawing/2014/main" id="{13FFD27C-890F-D744-85EC-C99D216AA57D}"/>
              </a:ext>
            </a:extLst>
          </p:cNvPr>
          <p:cNvSpPr txBox="1"/>
          <p:nvPr/>
        </p:nvSpPr>
        <p:spPr>
          <a:xfrm rot="16200000">
            <a:off x="11547874" y="4539568"/>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49972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407988" y="1063499"/>
            <a:ext cx="4107865" cy="508627"/>
          </a:xfrm>
        </p:spPr>
        <p:txBody>
          <a:bodyPr/>
          <a:lstStyle/>
          <a:p>
            <a:r>
              <a:rPr lang="de-DE" sz="2400" dirty="0"/>
              <a:t>DELPHI ANALYSIS</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07988" y="1989889"/>
            <a:ext cx="4557044" cy="4176713"/>
          </a:xfrm>
        </p:spPr>
        <p:txBody>
          <a:bodyPr/>
          <a:lstStyle/>
          <a:p>
            <a:pPr indent="0">
              <a:buNone/>
            </a:pPr>
            <a:r>
              <a:rPr lang="de-DE" sz="1800" dirty="0"/>
              <a:t>Data source(s)</a:t>
            </a:r>
          </a:p>
          <a:p>
            <a:pPr lvl="1"/>
            <a:r>
              <a:rPr lang="en-GB" sz="1400" dirty="0"/>
              <a:t>Expert practitioners and researchers</a:t>
            </a:r>
          </a:p>
          <a:p>
            <a:pPr lvl="1"/>
            <a:endParaRPr lang="en-GB" sz="1400" dirty="0"/>
          </a:p>
          <a:p>
            <a:pPr marL="540000" lvl="1" indent="0">
              <a:buNone/>
            </a:pPr>
            <a:endParaRPr lang="en-GB" sz="1400" dirty="0"/>
          </a:p>
          <a:p>
            <a:pPr indent="0">
              <a:buNone/>
            </a:pPr>
            <a:r>
              <a:rPr lang="en-GB" sz="1800" dirty="0"/>
              <a:t>Data Availability</a:t>
            </a:r>
          </a:p>
          <a:p>
            <a:pPr lvl="1"/>
            <a:r>
              <a:rPr lang="en-GB" sz="1400" dirty="0"/>
              <a:t>Delphi is a data collection method, which </a:t>
            </a:r>
            <a:br>
              <a:rPr lang="en-GB" sz="1400" dirty="0"/>
            </a:br>
            <a:r>
              <a:rPr lang="en-GB" sz="1400" dirty="0"/>
              <a:t>requires thorough analysis of the current </a:t>
            </a:r>
            <a:br>
              <a:rPr lang="en-GB" sz="1400" dirty="0"/>
            </a:br>
            <a:r>
              <a:rPr lang="en-GB" sz="1400" dirty="0"/>
              <a:t>situation before execution</a:t>
            </a:r>
          </a:p>
          <a:p>
            <a:pPr lvl="1"/>
            <a:endParaRPr lang="en-GB" sz="1400" dirty="0"/>
          </a:p>
          <a:p>
            <a:pPr marL="540000" lvl="1" indent="0">
              <a:buNone/>
            </a:pPr>
            <a:endParaRPr lang="en-GB" sz="1400" dirty="0"/>
          </a:p>
          <a:p>
            <a:pPr indent="0">
              <a:buNone/>
            </a:pPr>
            <a:r>
              <a:rPr lang="en-GB" sz="1800" dirty="0"/>
              <a:t>Accessibility and Typical Users</a:t>
            </a:r>
          </a:p>
          <a:p>
            <a:pPr lvl="1"/>
            <a:r>
              <a:rPr lang="en-GB" sz="1400" dirty="0"/>
              <a:t>Highly accessible</a:t>
            </a:r>
          </a:p>
          <a:p>
            <a:pPr lvl="1"/>
            <a:r>
              <a:rPr lang="en-GB" sz="1400" dirty="0"/>
              <a:t>Results are an overview of expert opinions </a:t>
            </a:r>
            <a:br>
              <a:rPr lang="en-GB" sz="1400" dirty="0"/>
            </a:br>
            <a:r>
              <a:rPr lang="en-GB" sz="1400" dirty="0"/>
              <a:t>on specific questions or topics</a:t>
            </a:r>
          </a:p>
        </p:txBody>
      </p:sp>
      <p:pic>
        <p:nvPicPr>
          <p:cNvPr id="6" name="Picture 5">
            <a:extLst>
              <a:ext uri="{FF2B5EF4-FFF2-40B4-BE49-F238E27FC236}">
                <a16:creationId xmlns:a16="http://schemas.microsoft.com/office/drawing/2014/main" id="{FB27F447-DE94-4FBF-BABF-A56E22B36C5B}"/>
              </a:ext>
            </a:extLst>
          </p:cNvPr>
          <p:cNvPicPr/>
          <p:nvPr/>
        </p:nvPicPr>
        <p:blipFill>
          <a:blip r:embed="rId3" cstate="email">
            <a:extLst>
              <a:ext uri="{28A0092B-C50C-407E-A947-70E740481C1C}">
                <a14:useLocalDpi xmlns:a14="http://schemas.microsoft.com/office/drawing/2010/main"/>
              </a:ext>
            </a:extLst>
          </a:blip>
          <a:stretch>
            <a:fillRect/>
          </a:stretch>
        </p:blipFill>
        <p:spPr>
          <a:xfrm>
            <a:off x="6008914" y="1324947"/>
            <a:ext cx="5811611" cy="4564656"/>
          </a:xfrm>
          <a:prstGeom prst="rect">
            <a:avLst/>
          </a:prstGeom>
        </p:spPr>
      </p:pic>
      <p:sp>
        <p:nvSpPr>
          <p:cNvPr id="7" name="TextBox 6"/>
          <p:cNvSpPr txBox="1"/>
          <p:nvPr/>
        </p:nvSpPr>
        <p:spPr>
          <a:xfrm>
            <a:off x="9801792" y="5944918"/>
            <a:ext cx="2399911" cy="276999"/>
          </a:xfrm>
          <a:prstGeom prst="rect">
            <a:avLst/>
          </a:prstGeom>
          <a:noFill/>
        </p:spPr>
        <p:txBody>
          <a:bodyPr wrap="square" rtlCol="0">
            <a:spAutoFit/>
          </a:bodyPr>
          <a:lstStyle/>
          <a:p>
            <a:r>
              <a:rPr lang="fr-FR" sz="1200" dirty="0"/>
              <a:t>Source: Cheng et al., 2011</a:t>
            </a:r>
            <a:endParaRPr lang="en-US" sz="1200" dirty="0"/>
          </a:p>
        </p:txBody>
      </p:sp>
      <p:sp>
        <p:nvSpPr>
          <p:cNvPr id="8" name="Date Placeholder 3">
            <a:extLst>
              <a:ext uri="{FF2B5EF4-FFF2-40B4-BE49-F238E27FC236}">
                <a16:creationId xmlns:a16="http://schemas.microsoft.com/office/drawing/2014/main" id="{5B15C759-3B2F-E646-A043-77935FFF8183}"/>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9" name="Slide Number Placeholder 4">
            <a:extLst>
              <a:ext uri="{FF2B5EF4-FFF2-40B4-BE49-F238E27FC236}">
                <a16:creationId xmlns:a16="http://schemas.microsoft.com/office/drawing/2014/main" id="{CE0A08FB-E053-5645-830C-1DCB8D6D7DBE}"/>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25</a:t>
            </a:fld>
            <a:endParaRPr lang="en-US" sz="1100" noProof="0" dirty="0"/>
          </a:p>
        </p:txBody>
      </p:sp>
    </p:spTree>
    <p:extLst>
      <p:ext uri="{BB962C8B-B14F-4D97-AF65-F5344CB8AC3E}">
        <p14:creationId xmlns:p14="http://schemas.microsoft.com/office/powerpoint/2010/main" val="18038188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98127F25-A230-F645-B895-9E7883687649}"/>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26</a:t>
            </a:fld>
            <a:endParaRPr lang="en-US" sz="1100" noProof="0" dirty="0"/>
          </a:p>
        </p:txBody>
      </p:sp>
      <p:sp>
        <p:nvSpPr>
          <p:cNvPr id="10" name="Rechteck 16">
            <a:extLst>
              <a:ext uri="{FF2B5EF4-FFF2-40B4-BE49-F238E27FC236}">
                <a16:creationId xmlns:a16="http://schemas.microsoft.com/office/drawing/2014/main" id="{BFAA0FCB-DF33-C24D-857B-34C80BC28C12}"/>
              </a:ext>
            </a:extLst>
          </p:cNvPr>
          <p:cNvSpPr/>
          <p:nvPr/>
        </p:nvSpPr>
        <p:spPr>
          <a:xfrm>
            <a:off x="410684" y="912261"/>
            <a:ext cx="1141253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F39609DF-5277-644D-9EF0-C2B2D426E66D}"/>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8FCC11CA-87AD-704F-9CE1-F8034D15DC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3" name="Rectangle 12">
            <a:extLst>
              <a:ext uri="{FF2B5EF4-FFF2-40B4-BE49-F238E27FC236}">
                <a16:creationId xmlns:a16="http://schemas.microsoft.com/office/drawing/2014/main" id="{9CE3E5B9-0D34-6544-8873-0D00661D266A}"/>
              </a:ext>
            </a:extLst>
          </p:cNvPr>
          <p:cNvSpPr/>
          <p:nvPr/>
        </p:nvSpPr>
        <p:spPr>
          <a:xfrm>
            <a:off x="4481735" y="3195672"/>
            <a:ext cx="3228529" cy="1938992"/>
          </a:xfrm>
          <a:prstGeom prst="rect">
            <a:avLst/>
          </a:prstGeom>
        </p:spPr>
        <p:txBody>
          <a:bodyPr wrap="square">
            <a:spAutoFit/>
          </a:bodyPr>
          <a:lstStyle/>
          <a:p>
            <a:pPr algn="ctr"/>
            <a:r>
              <a:rPr lang="en-US" sz="2400" b="1" dirty="0">
                <a:solidFill>
                  <a:schemeClr val="bg1"/>
                </a:solidFill>
              </a:rPr>
              <a:t>What do you think is the core contribution of qualitative models in the context of an IGE assessment?</a:t>
            </a:r>
            <a:endParaRPr lang="en-GB" sz="2400" b="1" dirty="0">
              <a:solidFill>
                <a:schemeClr val="bg1"/>
              </a:solidFill>
            </a:endParaRPr>
          </a:p>
        </p:txBody>
      </p:sp>
      <p:sp>
        <p:nvSpPr>
          <p:cNvPr id="14" name="Title 1">
            <a:extLst>
              <a:ext uri="{FF2B5EF4-FFF2-40B4-BE49-F238E27FC236}">
                <a16:creationId xmlns:a16="http://schemas.microsoft.com/office/drawing/2014/main" id="{74287FA9-108F-5847-82F9-D4B636D5337B}"/>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15" name="Date Placeholder 3">
            <a:extLst>
              <a:ext uri="{FF2B5EF4-FFF2-40B4-BE49-F238E27FC236}">
                <a16:creationId xmlns:a16="http://schemas.microsoft.com/office/drawing/2014/main" id="{D5A5A4B8-80F2-6E4B-BA01-7DB51CEAEC5A}"/>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2: Overview of Models</a:t>
            </a:r>
            <a:endParaRPr lang="en-US" sz="1050" dirty="0">
              <a:solidFill>
                <a:srgbClr val="71A547"/>
              </a:solidFill>
            </a:endParaRPr>
          </a:p>
        </p:txBody>
      </p:sp>
    </p:spTree>
    <p:extLst>
      <p:ext uri="{BB962C8B-B14F-4D97-AF65-F5344CB8AC3E}">
        <p14:creationId xmlns:p14="http://schemas.microsoft.com/office/powerpoint/2010/main" val="83880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222408" y="1159409"/>
            <a:ext cx="10626992" cy="365125"/>
          </a:xfrm>
        </p:spPr>
        <p:txBody>
          <a:bodyPr/>
          <a:lstStyle/>
          <a:p>
            <a:r>
              <a:rPr lang="de-DE" sz="2400" dirty="0"/>
              <a:t>QUALITATIVE MODEL: </a:t>
            </a:r>
            <a:r>
              <a:rPr lang="en-GB" sz="2400" dirty="0"/>
              <a:t>Causal Loop Diagram (CLD)</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18068" y="2770319"/>
            <a:ext cx="9370825" cy="1811501"/>
          </a:xfrm>
        </p:spPr>
        <p:txBody>
          <a:bodyPr/>
          <a:lstStyle/>
          <a:p>
            <a:pPr marL="342900" indent="-342900"/>
            <a:r>
              <a:rPr lang="en-US" sz="2000" dirty="0"/>
              <a:t>A CLD consists of variables connected by arrows denoting the causal influences among the variables. Feedback loops are also identified in the diagram. </a:t>
            </a:r>
          </a:p>
          <a:p>
            <a:pPr marL="342900" indent="-342900"/>
            <a:endParaRPr lang="en-US" sz="2000" dirty="0"/>
          </a:p>
          <a:p>
            <a:pPr marL="342900" indent="-342900"/>
            <a:endParaRPr lang="en-US" sz="2000" dirty="0"/>
          </a:p>
          <a:p>
            <a:pPr marL="342900" indent="-342900"/>
            <a:r>
              <a:rPr lang="en-US" sz="2000" dirty="0"/>
              <a:t>CLDs support the identification of policy outcomes using a systemic approach.</a:t>
            </a:r>
            <a:endParaRPr lang="en-GB" sz="2000" dirty="0"/>
          </a:p>
        </p:txBody>
      </p:sp>
      <p:sp>
        <p:nvSpPr>
          <p:cNvPr id="6" name="Date Placeholder 3">
            <a:extLst>
              <a:ext uri="{FF2B5EF4-FFF2-40B4-BE49-F238E27FC236}">
                <a16:creationId xmlns:a16="http://schemas.microsoft.com/office/drawing/2014/main" id="{B834D0E3-A205-C245-BD4C-0467EA4AAC58}"/>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7" name="Slide Number Placeholder 4">
            <a:extLst>
              <a:ext uri="{FF2B5EF4-FFF2-40B4-BE49-F238E27FC236}">
                <a16:creationId xmlns:a16="http://schemas.microsoft.com/office/drawing/2014/main" id="{58AF4BCD-61E8-8940-8B86-8AA6EA8D565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27</a:t>
            </a:fld>
            <a:endParaRPr lang="en-US" sz="1100" noProof="0" dirty="0"/>
          </a:p>
        </p:txBody>
      </p:sp>
      <p:pic>
        <p:nvPicPr>
          <p:cNvPr id="9" name="Picture 8">
            <a:extLst>
              <a:ext uri="{FF2B5EF4-FFF2-40B4-BE49-F238E27FC236}">
                <a16:creationId xmlns:a16="http://schemas.microsoft.com/office/drawing/2014/main" id="{A5E737F8-5C6D-E84B-A3A3-E7EEF0A471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068" y="1063499"/>
            <a:ext cx="693329" cy="695587"/>
          </a:xfrm>
          <a:prstGeom prst="rect">
            <a:avLst/>
          </a:prstGeom>
        </p:spPr>
      </p:pic>
    </p:spTree>
    <p:extLst>
      <p:ext uri="{BB962C8B-B14F-4D97-AF65-F5344CB8AC3E}">
        <p14:creationId xmlns:p14="http://schemas.microsoft.com/office/powerpoint/2010/main" val="66960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407989" y="1063499"/>
            <a:ext cx="2527716" cy="803802"/>
          </a:xfrm>
        </p:spPr>
        <p:txBody>
          <a:bodyPr/>
          <a:lstStyle/>
          <a:p>
            <a:r>
              <a:rPr lang="en-GB" sz="2400" dirty="0"/>
              <a:t>CAUSAL LOOP DIAGRAMS</a:t>
            </a:r>
            <a:endParaRPr lang="en-US" sz="2400" dirty="0"/>
          </a:p>
        </p:txBody>
      </p:sp>
      <p:pic>
        <p:nvPicPr>
          <p:cNvPr id="6" name="Picture 5">
            <a:extLst>
              <a:ext uri="{FF2B5EF4-FFF2-40B4-BE49-F238E27FC236}">
                <a16:creationId xmlns:a16="http://schemas.microsoft.com/office/drawing/2014/main" id="{3E6E9301-2944-4C46-A561-B6F3FF16BB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5840" y="911649"/>
            <a:ext cx="9115714" cy="5137328"/>
          </a:xfrm>
          <a:prstGeom prst="rect">
            <a:avLst/>
          </a:prstGeom>
        </p:spPr>
      </p:pic>
      <p:sp>
        <p:nvSpPr>
          <p:cNvPr id="9" name="TextBox 8"/>
          <p:cNvSpPr txBox="1"/>
          <p:nvPr/>
        </p:nvSpPr>
        <p:spPr>
          <a:xfrm>
            <a:off x="8961120" y="6088349"/>
            <a:ext cx="2859403" cy="276999"/>
          </a:xfrm>
          <a:prstGeom prst="rect">
            <a:avLst/>
          </a:prstGeom>
          <a:noFill/>
        </p:spPr>
        <p:txBody>
          <a:bodyPr wrap="square" rtlCol="0">
            <a:spAutoFit/>
          </a:bodyPr>
          <a:lstStyle/>
          <a:p>
            <a:r>
              <a:rPr lang="fr-FR" sz="1200" dirty="0"/>
              <a:t>Source: </a:t>
            </a:r>
            <a:r>
              <a:rPr lang="en-US" sz="1200" dirty="0"/>
              <a:t>Van </a:t>
            </a:r>
            <a:r>
              <a:rPr lang="en-US" sz="1200" dirty="0" err="1"/>
              <a:t>Paddenburg</a:t>
            </a:r>
            <a:r>
              <a:rPr lang="fr-FR" sz="1200" dirty="0"/>
              <a:t> et. al. 2012</a:t>
            </a:r>
            <a:endParaRPr lang="en-US" sz="1200" dirty="0"/>
          </a:p>
        </p:txBody>
      </p:sp>
      <p:sp>
        <p:nvSpPr>
          <p:cNvPr id="7" name="Date Placeholder 3">
            <a:extLst>
              <a:ext uri="{FF2B5EF4-FFF2-40B4-BE49-F238E27FC236}">
                <a16:creationId xmlns:a16="http://schemas.microsoft.com/office/drawing/2014/main" id="{A07D8206-2326-8642-A905-4576C043DF24}"/>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8" name="Slide Number Placeholder 4">
            <a:extLst>
              <a:ext uri="{FF2B5EF4-FFF2-40B4-BE49-F238E27FC236}">
                <a16:creationId xmlns:a16="http://schemas.microsoft.com/office/drawing/2014/main" id="{25ADBE92-05D1-0948-9175-BB1DC1FA9FD2}"/>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28</a:t>
            </a:fld>
            <a:endParaRPr lang="en-US" sz="1100" noProof="0" dirty="0"/>
          </a:p>
        </p:txBody>
      </p:sp>
    </p:spTree>
    <p:extLst>
      <p:ext uri="{BB962C8B-B14F-4D97-AF65-F5344CB8AC3E}">
        <p14:creationId xmlns:p14="http://schemas.microsoft.com/office/powerpoint/2010/main" val="36036138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9" y="1063499"/>
            <a:ext cx="2210084" cy="447667"/>
          </a:xfrm>
        </p:spPr>
        <p:txBody>
          <a:bodyPr/>
          <a:lstStyle/>
          <a:p>
            <a:r>
              <a:rPr lang="de-DE" sz="2400" dirty="0"/>
              <a:t>EXAMPLE</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407989" y="2495165"/>
            <a:ext cx="3008979" cy="2877185"/>
          </a:xfrm>
        </p:spPr>
        <p:txBody>
          <a:bodyPr/>
          <a:lstStyle/>
          <a:p>
            <a:pPr indent="0">
              <a:buNone/>
            </a:pPr>
            <a:r>
              <a:rPr lang="en-US" sz="1800" b="1" dirty="0"/>
              <a:t>CLDs</a:t>
            </a:r>
            <a:r>
              <a:rPr lang="en-US" sz="1800" dirty="0"/>
              <a:t> have been used extensively to carry out qualitative assessments of policy impacts. </a:t>
            </a:r>
          </a:p>
          <a:p>
            <a:pPr indent="0">
              <a:buNone/>
            </a:pPr>
            <a:endParaRPr lang="en-US" sz="1800" dirty="0"/>
          </a:p>
          <a:p>
            <a:pPr indent="0">
              <a:buNone/>
            </a:pPr>
            <a:r>
              <a:rPr lang="en-US" sz="1800" dirty="0"/>
              <a:t>TEEB developed a CLD to explain the dynamics existing in the eco-</a:t>
            </a:r>
            <a:r>
              <a:rPr lang="en-US" sz="1800" dirty="0" err="1"/>
              <a:t>agri</a:t>
            </a:r>
            <a:r>
              <a:rPr lang="en-US" sz="1800" dirty="0"/>
              <a:t>-food system.</a:t>
            </a:r>
          </a:p>
        </p:txBody>
      </p:sp>
      <p:sp>
        <p:nvSpPr>
          <p:cNvPr id="8" name="Rectangle 7">
            <a:extLst>
              <a:ext uri="{FF2B5EF4-FFF2-40B4-BE49-F238E27FC236}">
                <a16:creationId xmlns:a16="http://schemas.microsoft.com/office/drawing/2014/main" id="{1B214D0F-9355-D74D-830B-CE1568F9640F}"/>
              </a:ext>
            </a:extLst>
          </p:cNvPr>
          <p:cNvSpPr/>
          <p:nvPr/>
        </p:nvSpPr>
        <p:spPr>
          <a:xfrm>
            <a:off x="4012225" y="950680"/>
            <a:ext cx="8964328" cy="307777"/>
          </a:xfrm>
          <a:prstGeom prst="rect">
            <a:avLst/>
          </a:prstGeom>
        </p:spPr>
        <p:txBody>
          <a:bodyPr wrap="square">
            <a:spAutoFit/>
          </a:bodyPr>
          <a:lstStyle/>
          <a:p>
            <a:r>
              <a:rPr lang="en-US" sz="1400" dirty="0"/>
              <a:t>Illustrative Causal Loop Diagram of a generic eco-agri-food system (Source: Zhang et al. 2018)</a:t>
            </a:r>
            <a:endParaRPr lang="x-none" sz="1400" dirty="0"/>
          </a:p>
        </p:txBody>
      </p:sp>
      <p:pic>
        <p:nvPicPr>
          <p:cNvPr id="10" name="Picture 9" descr="A close up of a map&#10;&#10;Description automatically generated">
            <a:extLst>
              <a:ext uri="{FF2B5EF4-FFF2-40B4-BE49-F238E27FC236}">
                <a16:creationId xmlns:a16="http://schemas.microsoft.com/office/drawing/2014/main" id="{A887C6F6-FA1D-F24E-B9A5-167FCADEAE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98852" y="1294183"/>
            <a:ext cx="7703954" cy="5562414"/>
          </a:xfrm>
          <a:prstGeom prst="rect">
            <a:avLst/>
          </a:prstGeom>
        </p:spPr>
      </p:pic>
      <p:sp>
        <p:nvSpPr>
          <p:cNvPr id="11" name="Date Placeholder 3">
            <a:extLst>
              <a:ext uri="{FF2B5EF4-FFF2-40B4-BE49-F238E27FC236}">
                <a16:creationId xmlns:a16="http://schemas.microsoft.com/office/drawing/2014/main" id="{9F5BB5C0-4150-8046-AC0E-A5FCBF5A89C4}"/>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7" name="TextBox 6"/>
          <p:cNvSpPr txBox="1"/>
          <p:nvPr/>
        </p:nvSpPr>
        <p:spPr>
          <a:xfrm>
            <a:off x="10219872" y="6532963"/>
            <a:ext cx="1582934" cy="276999"/>
          </a:xfrm>
          <a:prstGeom prst="rect">
            <a:avLst/>
          </a:prstGeom>
          <a:noFill/>
        </p:spPr>
        <p:txBody>
          <a:bodyPr wrap="none" rtlCol="0">
            <a:spAutoFit/>
          </a:bodyPr>
          <a:lstStyle/>
          <a:p>
            <a:r>
              <a:rPr lang="en-US" sz="1200" dirty="0"/>
              <a:t>Source: TEEB, 2018</a:t>
            </a:r>
          </a:p>
        </p:txBody>
      </p:sp>
    </p:spTree>
    <p:extLst>
      <p:ext uri="{BB962C8B-B14F-4D97-AF65-F5344CB8AC3E}">
        <p14:creationId xmlns:p14="http://schemas.microsoft.com/office/powerpoint/2010/main" val="1700724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C45D02E0-0641-384F-8E8A-D6FA1EC10F5B}"/>
              </a:ext>
            </a:extLst>
          </p:cNvPr>
          <p:cNvSpPr txBox="1">
            <a:spLocks/>
          </p:cNvSpPr>
          <p:nvPr/>
        </p:nvSpPr>
        <p:spPr>
          <a:xfrm>
            <a:off x="1019175" y="3216457"/>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1</a:t>
            </a:r>
          </a:p>
        </p:txBody>
      </p:sp>
      <p:sp>
        <p:nvSpPr>
          <p:cNvPr id="5" name="Titel 2">
            <a:extLst>
              <a:ext uri="{FF2B5EF4-FFF2-40B4-BE49-F238E27FC236}">
                <a16:creationId xmlns:a16="http://schemas.microsoft.com/office/drawing/2014/main" id="{55351BC4-1513-CC48-9176-34D4F5ABF58B}"/>
              </a:ext>
            </a:extLst>
          </p:cNvPr>
          <p:cNvSpPr txBox="1">
            <a:spLocks/>
          </p:cNvSpPr>
          <p:nvPr/>
        </p:nvSpPr>
        <p:spPr>
          <a:xfrm>
            <a:off x="1657816" y="3261723"/>
            <a:ext cx="3780300" cy="488274"/>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Overview of Methods</a:t>
            </a:r>
          </a:p>
        </p:txBody>
      </p:sp>
    </p:spTree>
    <p:extLst>
      <p:ext uri="{BB962C8B-B14F-4D97-AF65-F5344CB8AC3E}">
        <p14:creationId xmlns:p14="http://schemas.microsoft.com/office/powerpoint/2010/main" val="1491038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5FF31A25-53B8-3A4C-BC88-743E8B46A064}"/>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30</a:t>
            </a:fld>
            <a:endParaRPr lang="en-US" sz="1100" noProof="0" dirty="0"/>
          </a:p>
        </p:txBody>
      </p:sp>
      <p:sp>
        <p:nvSpPr>
          <p:cNvPr id="10" name="Rechteck 16">
            <a:extLst>
              <a:ext uri="{FF2B5EF4-FFF2-40B4-BE49-F238E27FC236}">
                <a16:creationId xmlns:a16="http://schemas.microsoft.com/office/drawing/2014/main" id="{AF3937C6-3C83-CE43-9316-A43970DBA32C}"/>
              </a:ext>
            </a:extLst>
          </p:cNvPr>
          <p:cNvSpPr/>
          <p:nvPr/>
        </p:nvSpPr>
        <p:spPr>
          <a:xfrm>
            <a:off x="410684" y="912261"/>
            <a:ext cx="1141253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39E8614C-9F04-A044-A965-A5C9EB55EF9F}"/>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DEF38EEC-5090-B942-B1AA-4A9E3D6468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3" name="Rectangle 12">
            <a:extLst>
              <a:ext uri="{FF2B5EF4-FFF2-40B4-BE49-F238E27FC236}">
                <a16:creationId xmlns:a16="http://schemas.microsoft.com/office/drawing/2014/main" id="{44FCBC5E-E9CB-8E4D-A36B-9688E16EAF21}"/>
              </a:ext>
            </a:extLst>
          </p:cNvPr>
          <p:cNvSpPr/>
          <p:nvPr/>
        </p:nvSpPr>
        <p:spPr>
          <a:xfrm>
            <a:off x="4371259" y="3148867"/>
            <a:ext cx="3449482" cy="1938992"/>
          </a:xfrm>
          <a:prstGeom prst="rect">
            <a:avLst/>
          </a:prstGeom>
        </p:spPr>
        <p:txBody>
          <a:bodyPr wrap="square">
            <a:spAutoFit/>
          </a:bodyPr>
          <a:lstStyle/>
          <a:p>
            <a:pPr algn="ctr"/>
            <a:r>
              <a:rPr lang="en-US" sz="2000" b="1" dirty="0">
                <a:solidFill>
                  <a:schemeClr val="bg1"/>
                </a:solidFill>
              </a:rPr>
              <a:t>What was your experience working with CLDs?</a:t>
            </a:r>
          </a:p>
          <a:p>
            <a:pPr algn="ctr"/>
            <a:endParaRPr lang="en-US" sz="2000" b="1" dirty="0">
              <a:solidFill>
                <a:schemeClr val="bg1"/>
              </a:solidFill>
            </a:endParaRPr>
          </a:p>
          <a:p>
            <a:pPr algn="ctr"/>
            <a:r>
              <a:rPr lang="en-US" sz="2000" b="1" dirty="0">
                <a:solidFill>
                  <a:schemeClr val="bg1"/>
                </a:solidFill>
              </a:rPr>
              <a:t>What do you think are the main strengths and weaknesses of CLDs?</a:t>
            </a:r>
          </a:p>
        </p:txBody>
      </p:sp>
      <p:sp>
        <p:nvSpPr>
          <p:cNvPr id="14" name="Title 1">
            <a:extLst>
              <a:ext uri="{FF2B5EF4-FFF2-40B4-BE49-F238E27FC236}">
                <a16:creationId xmlns:a16="http://schemas.microsoft.com/office/drawing/2014/main" id="{EA61330B-B7D8-E641-BD27-4B77BF525B3A}"/>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15" name="Date Placeholder 3">
            <a:extLst>
              <a:ext uri="{FF2B5EF4-FFF2-40B4-BE49-F238E27FC236}">
                <a16:creationId xmlns:a16="http://schemas.microsoft.com/office/drawing/2014/main" id="{F52D414A-AC4A-344B-A7E0-84DC24ABE085}"/>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2: Overview of Models</a:t>
            </a:r>
            <a:endParaRPr lang="en-US" sz="1050" dirty="0">
              <a:solidFill>
                <a:srgbClr val="71A547"/>
              </a:solidFill>
            </a:endParaRPr>
          </a:p>
        </p:txBody>
      </p:sp>
    </p:spTree>
    <p:extLst>
      <p:ext uri="{BB962C8B-B14F-4D97-AF65-F5344CB8AC3E}">
        <p14:creationId xmlns:p14="http://schemas.microsoft.com/office/powerpoint/2010/main" val="3811490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222408" y="1063499"/>
            <a:ext cx="5496027" cy="954488"/>
          </a:xfrm>
        </p:spPr>
        <p:txBody>
          <a:bodyPr/>
          <a:lstStyle/>
          <a:p>
            <a:r>
              <a:rPr lang="en-GB" sz="2400" dirty="0"/>
              <a:t>QUANTITATIVE MODEL: Sectoral Input-Output (I-O) Tables</a:t>
            </a:r>
            <a:endParaRPr lang="en-US" sz="2400" dirty="0"/>
          </a:p>
        </p:txBody>
      </p:sp>
      <p:sp>
        <p:nvSpPr>
          <p:cNvPr id="6" name="Content Placeholder 5"/>
          <p:cNvSpPr>
            <a:spLocks noGrp="1"/>
          </p:cNvSpPr>
          <p:nvPr>
            <p:ph sz="quarter" idx="10"/>
          </p:nvPr>
        </p:nvSpPr>
        <p:spPr>
          <a:xfrm>
            <a:off x="407987" y="2769101"/>
            <a:ext cx="5677932" cy="2550695"/>
          </a:xfrm>
        </p:spPr>
        <p:txBody>
          <a:bodyPr/>
          <a:lstStyle/>
          <a:p>
            <a:pPr marL="342900" indent="-342900"/>
            <a:r>
              <a:rPr lang="en-GB" sz="2000" dirty="0"/>
              <a:t>Represent inputs and outputs of several economic activities, physical and/or monetary.</a:t>
            </a:r>
          </a:p>
          <a:p>
            <a:pPr marL="342900" indent="-342900"/>
            <a:endParaRPr lang="en-GB" sz="2000" dirty="0"/>
          </a:p>
          <a:p>
            <a:pPr marL="342900" indent="-342900"/>
            <a:r>
              <a:rPr lang="en-US" sz="2000" dirty="0"/>
              <a:t>An input-output model replaces the data in an input-output table with equations. </a:t>
            </a:r>
          </a:p>
          <a:p>
            <a:pPr marL="342900" indent="-342900"/>
            <a:endParaRPr lang="en-US" sz="2000" dirty="0"/>
          </a:p>
          <a:p>
            <a:pPr marL="342900" indent="-342900"/>
            <a:r>
              <a:rPr lang="en-US" sz="2000" dirty="0"/>
              <a:t>I-O models can be descriptive and prescriptive. </a:t>
            </a:r>
          </a:p>
          <a:p>
            <a:pPr marL="342900" indent="-342900"/>
            <a:endParaRPr lang="en-US" sz="2000" dirty="0"/>
          </a:p>
        </p:txBody>
      </p:sp>
      <p:sp>
        <p:nvSpPr>
          <p:cNvPr id="3" name="TextBox 2"/>
          <p:cNvSpPr txBox="1"/>
          <p:nvPr/>
        </p:nvSpPr>
        <p:spPr>
          <a:xfrm>
            <a:off x="7195399" y="6356350"/>
            <a:ext cx="1388522" cy="276999"/>
          </a:xfrm>
          <a:prstGeom prst="rect">
            <a:avLst/>
          </a:prstGeom>
          <a:noFill/>
        </p:spPr>
        <p:txBody>
          <a:bodyPr wrap="none" rtlCol="0">
            <a:spAutoFit/>
          </a:bodyPr>
          <a:lstStyle/>
          <a:p>
            <a:r>
              <a:rPr lang="it-IT" sz="1200" dirty="0"/>
              <a:t>Source: ILO,2017</a:t>
            </a:r>
            <a:endParaRPr lang="en-US" sz="1200" dirty="0"/>
          </a:p>
        </p:txBody>
      </p:sp>
      <p:pic>
        <p:nvPicPr>
          <p:cNvPr id="7" name="Picture 6">
            <a:extLst>
              <a:ext uri="{FF2B5EF4-FFF2-40B4-BE49-F238E27FC236}">
                <a16:creationId xmlns:a16="http://schemas.microsoft.com/office/drawing/2014/main" id="{6D6FAB17-8F6E-154F-A8F2-C00C057108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987" y="1063500"/>
            <a:ext cx="666876" cy="669048"/>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FC35B945-D69B-E241-B58F-1B60C6E43C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39392" y="1391971"/>
            <a:ext cx="5052608" cy="4787448"/>
          </a:xfrm>
          <a:prstGeom prst="rect">
            <a:avLst/>
          </a:prstGeom>
        </p:spPr>
      </p:pic>
      <p:sp>
        <p:nvSpPr>
          <p:cNvPr id="14" name="Content Placeholder 5">
            <a:extLst>
              <a:ext uri="{FF2B5EF4-FFF2-40B4-BE49-F238E27FC236}">
                <a16:creationId xmlns:a16="http://schemas.microsoft.com/office/drawing/2014/main" id="{B71EE5EC-1776-9D4F-9A14-9F1EF558D62F}"/>
              </a:ext>
            </a:extLst>
          </p:cNvPr>
          <p:cNvSpPr txBox="1">
            <a:spLocks/>
          </p:cNvSpPr>
          <p:nvPr/>
        </p:nvSpPr>
        <p:spPr>
          <a:xfrm>
            <a:off x="7297799" y="1042083"/>
            <a:ext cx="1867299" cy="268806"/>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1600" dirty="0"/>
              <a:t>I-O table in symbols</a:t>
            </a:r>
          </a:p>
        </p:txBody>
      </p:sp>
      <p:sp>
        <p:nvSpPr>
          <p:cNvPr id="16" name="Date Placeholder 3">
            <a:extLst>
              <a:ext uri="{FF2B5EF4-FFF2-40B4-BE49-F238E27FC236}">
                <a16:creationId xmlns:a16="http://schemas.microsoft.com/office/drawing/2014/main" id="{183E5F5E-45D5-A147-B007-AD35BD863CF2}"/>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17" name="Slide Number Placeholder 4">
            <a:extLst>
              <a:ext uri="{FF2B5EF4-FFF2-40B4-BE49-F238E27FC236}">
                <a16:creationId xmlns:a16="http://schemas.microsoft.com/office/drawing/2014/main" id="{16531DFC-724F-5D4B-A50D-DAC857933595}"/>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31</a:t>
            </a:fld>
            <a:endParaRPr lang="en-US" sz="1100" noProof="0" dirty="0"/>
          </a:p>
        </p:txBody>
      </p:sp>
    </p:spTree>
    <p:extLst>
      <p:ext uri="{BB962C8B-B14F-4D97-AF65-F5344CB8AC3E}">
        <p14:creationId xmlns:p14="http://schemas.microsoft.com/office/powerpoint/2010/main" val="1495746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8" y="1063499"/>
            <a:ext cx="11412537" cy="507361"/>
          </a:xfrm>
        </p:spPr>
        <p:txBody>
          <a:bodyPr/>
          <a:lstStyle/>
          <a:p>
            <a:r>
              <a:rPr lang="de-DE" sz="2400" dirty="0"/>
              <a:t>EXAMPLE</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418068" y="1592052"/>
            <a:ext cx="11575009" cy="1160773"/>
          </a:xfrm>
        </p:spPr>
        <p:txBody>
          <a:bodyPr/>
          <a:lstStyle/>
          <a:p>
            <a:pPr>
              <a:lnSpc>
                <a:spcPct val="100000"/>
              </a:lnSpc>
              <a:buNone/>
            </a:pPr>
            <a:r>
              <a:rPr lang="en-US" sz="1800" dirty="0"/>
              <a:t>Cruz (2002) applied the I-O methodology to analyze energy flows and CO2 emissions in the Portuguese economy. </a:t>
            </a:r>
          </a:p>
          <a:p>
            <a:pPr>
              <a:lnSpc>
                <a:spcPct val="100000"/>
              </a:lnSpc>
              <a:buNone/>
            </a:pPr>
            <a:endParaRPr lang="en-US" sz="1800" dirty="0"/>
          </a:p>
          <a:p>
            <a:pPr>
              <a:lnSpc>
                <a:spcPct val="100000"/>
              </a:lnSpc>
              <a:buNone/>
            </a:pPr>
            <a:r>
              <a:rPr lang="en-US" sz="1800" dirty="0"/>
              <a:t>The I-O model distinguishes between energy demand by final consumers and direct and indirect energy requirements from industries. </a:t>
            </a:r>
          </a:p>
        </p:txBody>
      </p:sp>
      <p:sp>
        <p:nvSpPr>
          <p:cNvPr id="8" name="Date Placeholder 3">
            <a:extLst>
              <a:ext uri="{FF2B5EF4-FFF2-40B4-BE49-F238E27FC236}">
                <a16:creationId xmlns:a16="http://schemas.microsoft.com/office/drawing/2014/main" id="{0085F550-6AA8-A44C-91BA-B3DCB1437231}"/>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10" name="Slide Number Placeholder 4">
            <a:extLst>
              <a:ext uri="{FF2B5EF4-FFF2-40B4-BE49-F238E27FC236}">
                <a16:creationId xmlns:a16="http://schemas.microsoft.com/office/drawing/2014/main" id="{96450631-8471-F14A-9093-A05ED643744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32</a:t>
            </a:fld>
            <a:endParaRPr lang="en-US" sz="1100" noProof="0" dirty="0"/>
          </a:p>
        </p:txBody>
      </p:sp>
      <p:pic>
        <p:nvPicPr>
          <p:cNvPr id="11" name="Picture 10" descr="A screenshot of a cell phone&#10;&#10;Description automatically generated">
            <a:extLst>
              <a:ext uri="{FF2B5EF4-FFF2-40B4-BE49-F238E27FC236}">
                <a16:creationId xmlns:a16="http://schemas.microsoft.com/office/drawing/2014/main" id="{706D25C1-FA88-264B-ADD8-7BECDCFD4C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90"/>
          <a:stretch/>
        </p:blipFill>
        <p:spPr>
          <a:xfrm>
            <a:off x="148816" y="2898472"/>
            <a:ext cx="10442385" cy="3323125"/>
          </a:xfrm>
          <a:prstGeom prst="rect">
            <a:avLst/>
          </a:prstGeom>
        </p:spPr>
      </p:pic>
      <p:sp>
        <p:nvSpPr>
          <p:cNvPr id="7" name="TextBox 6">
            <a:extLst>
              <a:ext uri="{FF2B5EF4-FFF2-40B4-BE49-F238E27FC236}">
                <a16:creationId xmlns:a16="http://schemas.microsoft.com/office/drawing/2014/main" id="{374C144E-8D13-4EF4-903D-5A272252C9B8}"/>
              </a:ext>
            </a:extLst>
          </p:cNvPr>
          <p:cNvSpPr txBox="1"/>
          <p:nvPr/>
        </p:nvSpPr>
        <p:spPr>
          <a:xfrm>
            <a:off x="10466379" y="6011973"/>
            <a:ext cx="1507144" cy="276999"/>
          </a:xfrm>
          <a:prstGeom prst="rect">
            <a:avLst/>
          </a:prstGeom>
          <a:noFill/>
        </p:spPr>
        <p:txBody>
          <a:bodyPr wrap="none" rtlCol="0">
            <a:spAutoFit/>
          </a:bodyPr>
          <a:lstStyle/>
          <a:p>
            <a:r>
              <a:rPr lang="it-IT" sz="1200" dirty="0"/>
              <a:t>Source: Cruz, 2002</a:t>
            </a:r>
            <a:endParaRPr lang="en-US" sz="1200" dirty="0"/>
          </a:p>
        </p:txBody>
      </p:sp>
    </p:spTree>
    <p:extLst>
      <p:ext uri="{BB962C8B-B14F-4D97-AF65-F5344CB8AC3E}">
        <p14:creationId xmlns:p14="http://schemas.microsoft.com/office/powerpoint/2010/main" val="1356687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AC92BE6-83B2-B443-88B6-DC31380763FA}"/>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33</a:t>
            </a:fld>
            <a:endParaRPr lang="en-US" sz="1100" noProof="0" dirty="0"/>
          </a:p>
        </p:txBody>
      </p:sp>
      <p:sp>
        <p:nvSpPr>
          <p:cNvPr id="10" name="Rechteck 16">
            <a:extLst>
              <a:ext uri="{FF2B5EF4-FFF2-40B4-BE49-F238E27FC236}">
                <a16:creationId xmlns:a16="http://schemas.microsoft.com/office/drawing/2014/main" id="{E0114A80-A06B-224C-BE86-7BA599E662BF}"/>
              </a:ext>
            </a:extLst>
          </p:cNvPr>
          <p:cNvSpPr/>
          <p:nvPr/>
        </p:nvSpPr>
        <p:spPr>
          <a:xfrm>
            <a:off x="410684" y="912261"/>
            <a:ext cx="1141253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8506591E-6AC4-F24E-9B0B-C51A3BE6A696}"/>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A4B4F475-C73A-7F41-A9E4-FD2E77B5BB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3" name="Rectangle 12">
            <a:extLst>
              <a:ext uri="{FF2B5EF4-FFF2-40B4-BE49-F238E27FC236}">
                <a16:creationId xmlns:a16="http://schemas.microsoft.com/office/drawing/2014/main" id="{A4B3790F-8D5A-304F-9798-1B0205668CAF}"/>
              </a:ext>
            </a:extLst>
          </p:cNvPr>
          <p:cNvSpPr/>
          <p:nvPr/>
        </p:nvSpPr>
        <p:spPr>
          <a:xfrm>
            <a:off x="4455587" y="3228539"/>
            <a:ext cx="3280825" cy="2246769"/>
          </a:xfrm>
          <a:prstGeom prst="rect">
            <a:avLst/>
          </a:prstGeom>
        </p:spPr>
        <p:txBody>
          <a:bodyPr wrap="square">
            <a:spAutoFit/>
          </a:bodyPr>
          <a:lstStyle/>
          <a:p>
            <a:pPr algn="ctr"/>
            <a:r>
              <a:rPr lang="en-US" sz="2000" b="1" dirty="0">
                <a:solidFill>
                  <a:schemeClr val="bg1"/>
                </a:solidFill>
              </a:rPr>
              <a:t>What do you think is the most useful application of I-O models? </a:t>
            </a:r>
          </a:p>
          <a:p>
            <a:pPr algn="ctr"/>
            <a:endParaRPr lang="en-US" sz="2000" b="1" dirty="0">
              <a:solidFill>
                <a:schemeClr val="bg1"/>
              </a:solidFill>
            </a:endParaRPr>
          </a:p>
          <a:p>
            <a:pPr algn="ctr"/>
            <a:r>
              <a:rPr lang="en-US" sz="2000" b="1" dirty="0">
                <a:solidFill>
                  <a:schemeClr val="bg1"/>
                </a:solidFill>
              </a:rPr>
              <a:t>Sectoral level (e.g. for industries) or macroeconomic?</a:t>
            </a:r>
            <a:endParaRPr lang="en-GB" sz="2000" b="1" dirty="0">
              <a:solidFill>
                <a:schemeClr val="bg1"/>
              </a:solidFill>
            </a:endParaRPr>
          </a:p>
        </p:txBody>
      </p:sp>
      <p:sp>
        <p:nvSpPr>
          <p:cNvPr id="14" name="Title 1">
            <a:extLst>
              <a:ext uri="{FF2B5EF4-FFF2-40B4-BE49-F238E27FC236}">
                <a16:creationId xmlns:a16="http://schemas.microsoft.com/office/drawing/2014/main" id="{A069DD64-3D89-B34C-958E-3AB8DB9A7400}"/>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15" name="Date Placeholder 3">
            <a:extLst>
              <a:ext uri="{FF2B5EF4-FFF2-40B4-BE49-F238E27FC236}">
                <a16:creationId xmlns:a16="http://schemas.microsoft.com/office/drawing/2014/main" id="{6369370B-41B0-1944-882E-A5E4BC6A50AE}"/>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2: Overview of Models</a:t>
            </a:r>
            <a:endParaRPr lang="en-US" sz="1050" dirty="0">
              <a:solidFill>
                <a:srgbClr val="71A547"/>
              </a:solidFill>
            </a:endParaRPr>
          </a:p>
        </p:txBody>
      </p:sp>
    </p:spTree>
    <p:extLst>
      <p:ext uri="{BB962C8B-B14F-4D97-AF65-F5344CB8AC3E}">
        <p14:creationId xmlns:p14="http://schemas.microsoft.com/office/powerpoint/2010/main" val="2706172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260910" y="1063499"/>
            <a:ext cx="7151571" cy="395227"/>
          </a:xfrm>
        </p:spPr>
        <p:txBody>
          <a:bodyPr/>
          <a:lstStyle/>
          <a:p>
            <a:r>
              <a:rPr lang="en-GB" sz="2400" dirty="0"/>
              <a:t>QUANTITATIVE MODEL: Computable General Equilibrium (CGE)</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18068" y="2359231"/>
            <a:ext cx="4096634" cy="3096614"/>
          </a:xfrm>
        </p:spPr>
        <p:txBody>
          <a:bodyPr/>
          <a:lstStyle/>
          <a:p>
            <a:pPr marL="342900" indent="-342900"/>
            <a:r>
              <a:rPr lang="en-GB" sz="2000" dirty="0"/>
              <a:t>Models supply and demand behaviour across all markets in an economy. </a:t>
            </a:r>
          </a:p>
          <a:p>
            <a:pPr marL="342900" indent="-342900"/>
            <a:endParaRPr lang="en-GB" sz="2000" dirty="0"/>
          </a:p>
          <a:p>
            <a:pPr marL="342900" indent="-342900"/>
            <a:r>
              <a:rPr lang="en-GB" sz="2000" dirty="0"/>
              <a:t>Widely used to analyse the aggregate welfare and distributional impacts of policies.</a:t>
            </a:r>
          </a:p>
          <a:p>
            <a:pPr marL="342900" indent="-342900"/>
            <a:endParaRPr lang="en-GB" sz="2000" dirty="0"/>
          </a:p>
          <a:p>
            <a:pPr marL="342900" indent="-342900"/>
            <a:r>
              <a:rPr lang="en-GB" sz="2000" dirty="0"/>
              <a:t>Optimize the benefits for various economic actors. </a:t>
            </a:r>
          </a:p>
        </p:txBody>
      </p:sp>
      <p:pic>
        <p:nvPicPr>
          <p:cNvPr id="6" name="Picture 5">
            <a:extLst>
              <a:ext uri="{FF2B5EF4-FFF2-40B4-BE49-F238E27FC236}">
                <a16:creationId xmlns:a16="http://schemas.microsoft.com/office/drawing/2014/main" id="{2E347912-DD19-44EA-A149-3681A5F3986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907986" y="2060575"/>
            <a:ext cx="5883739" cy="4295775"/>
          </a:xfrm>
          <a:prstGeom prst="rect">
            <a:avLst/>
          </a:prstGeom>
          <a:noFill/>
          <a:ln>
            <a:noFill/>
          </a:ln>
        </p:spPr>
      </p:pic>
      <p:sp>
        <p:nvSpPr>
          <p:cNvPr id="7" name="TextBox 6"/>
          <p:cNvSpPr txBox="1"/>
          <p:nvPr/>
        </p:nvSpPr>
        <p:spPr>
          <a:xfrm>
            <a:off x="8574267" y="6413698"/>
            <a:ext cx="2198038" cy="276999"/>
          </a:xfrm>
          <a:prstGeom prst="rect">
            <a:avLst/>
          </a:prstGeom>
          <a:noFill/>
        </p:spPr>
        <p:txBody>
          <a:bodyPr wrap="none" rtlCol="0">
            <a:spAutoFit/>
          </a:bodyPr>
          <a:lstStyle/>
          <a:p>
            <a:r>
              <a:rPr lang="en-US" sz="1200" dirty="0"/>
              <a:t>Source: Banerjee, Onil, 2019.</a:t>
            </a:r>
          </a:p>
        </p:txBody>
      </p:sp>
      <p:pic>
        <p:nvPicPr>
          <p:cNvPr id="8" name="Picture 7">
            <a:extLst>
              <a:ext uri="{FF2B5EF4-FFF2-40B4-BE49-F238E27FC236}">
                <a16:creationId xmlns:a16="http://schemas.microsoft.com/office/drawing/2014/main" id="{23E429D2-CB11-7245-B7C3-DC6E878BC1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987" y="1063500"/>
            <a:ext cx="666876" cy="669048"/>
          </a:xfrm>
          <a:prstGeom prst="rect">
            <a:avLst/>
          </a:prstGeom>
        </p:spPr>
      </p:pic>
      <p:sp>
        <p:nvSpPr>
          <p:cNvPr id="9" name="Date Placeholder 3">
            <a:extLst>
              <a:ext uri="{FF2B5EF4-FFF2-40B4-BE49-F238E27FC236}">
                <a16:creationId xmlns:a16="http://schemas.microsoft.com/office/drawing/2014/main" id="{5B496293-7545-B740-B27C-726C5F11D40E}"/>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10" name="Slide Number Placeholder 4">
            <a:extLst>
              <a:ext uri="{FF2B5EF4-FFF2-40B4-BE49-F238E27FC236}">
                <a16:creationId xmlns:a16="http://schemas.microsoft.com/office/drawing/2014/main" id="{017E9F44-E527-C04E-96A8-46671EED8206}"/>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34</a:t>
            </a:fld>
            <a:endParaRPr lang="en-US" sz="1100" noProof="0" dirty="0"/>
          </a:p>
        </p:txBody>
      </p:sp>
    </p:spTree>
    <p:extLst>
      <p:ext uri="{BB962C8B-B14F-4D97-AF65-F5344CB8AC3E}">
        <p14:creationId xmlns:p14="http://schemas.microsoft.com/office/powerpoint/2010/main" val="2228858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p:txBody>
          <a:bodyPr/>
          <a:lstStyle/>
          <a:p>
            <a:r>
              <a:rPr lang="de-DE" sz="2400" dirty="0"/>
              <a:t>EXAMPLE</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407989" y="2060576"/>
            <a:ext cx="4703026" cy="2886810"/>
          </a:xfrm>
        </p:spPr>
        <p:txBody>
          <a:bodyPr/>
          <a:lstStyle/>
          <a:p>
            <a:pPr indent="0">
              <a:buNone/>
            </a:pPr>
            <a:r>
              <a:rPr lang="en-GB" sz="1800" dirty="0"/>
              <a:t>The ENV-Linkages model is a multi-sectoral and multi-regional dynamic CGE model, based on microeconomic foundations. </a:t>
            </a:r>
          </a:p>
          <a:p>
            <a:pPr indent="0">
              <a:buNone/>
            </a:pPr>
            <a:endParaRPr lang="en-GB" sz="1800" dirty="0"/>
          </a:p>
          <a:p>
            <a:pPr indent="0">
              <a:buNone/>
            </a:pPr>
            <a:r>
              <a:rPr lang="en-GB" sz="1800" dirty="0"/>
              <a:t>It is used to generate the results for the OECD Environment Outlook to 2050.</a:t>
            </a:r>
          </a:p>
          <a:p>
            <a:pPr indent="0">
              <a:buNone/>
            </a:pPr>
            <a:endParaRPr lang="en-GB" sz="1800" dirty="0"/>
          </a:p>
          <a:p>
            <a:pPr indent="0">
              <a:buNone/>
            </a:pPr>
            <a:r>
              <a:rPr lang="en-GB" sz="1800" dirty="0"/>
              <a:t>It uses the Global Trade Analysis Project (GTAP) as data input.</a:t>
            </a:r>
            <a:endParaRPr lang="en-US" sz="1800" dirty="0"/>
          </a:p>
        </p:txBody>
      </p:sp>
      <p:pic>
        <p:nvPicPr>
          <p:cNvPr id="6" name="Picture 5">
            <a:extLst>
              <a:ext uri="{FF2B5EF4-FFF2-40B4-BE49-F238E27FC236}">
                <a16:creationId xmlns:a16="http://schemas.microsoft.com/office/drawing/2014/main" id="{87F12FB7-8EC5-4EFC-83C9-F9CA574201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8738" y="1941513"/>
            <a:ext cx="6598073" cy="4173263"/>
          </a:xfrm>
          <a:prstGeom prst="rect">
            <a:avLst/>
          </a:prstGeom>
        </p:spPr>
      </p:pic>
      <p:sp>
        <p:nvSpPr>
          <p:cNvPr id="7" name="TextBox 6"/>
          <p:cNvSpPr txBox="1"/>
          <p:nvPr/>
        </p:nvSpPr>
        <p:spPr>
          <a:xfrm>
            <a:off x="7909017" y="6311900"/>
            <a:ext cx="1670650" cy="276999"/>
          </a:xfrm>
          <a:prstGeom prst="rect">
            <a:avLst/>
          </a:prstGeom>
          <a:noFill/>
        </p:spPr>
        <p:txBody>
          <a:bodyPr wrap="none" rtlCol="0">
            <a:spAutoFit/>
          </a:bodyPr>
          <a:lstStyle/>
          <a:p>
            <a:r>
              <a:rPr lang="en-US" sz="1200" dirty="0"/>
              <a:t>Source: OECD, 2012.</a:t>
            </a:r>
          </a:p>
        </p:txBody>
      </p:sp>
      <p:sp>
        <p:nvSpPr>
          <p:cNvPr id="8" name="Date Placeholder 3">
            <a:extLst>
              <a:ext uri="{FF2B5EF4-FFF2-40B4-BE49-F238E27FC236}">
                <a16:creationId xmlns:a16="http://schemas.microsoft.com/office/drawing/2014/main" id="{D50707D8-71F7-E742-9BC7-E8B49B0886A1}"/>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9" name="Slide Number Placeholder 4">
            <a:extLst>
              <a:ext uri="{FF2B5EF4-FFF2-40B4-BE49-F238E27FC236}">
                <a16:creationId xmlns:a16="http://schemas.microsoft.com/office/drawing/2014/main" id="{1EEC5D84-E58F-E84F-BC16-740EEA8E6BCE}"/>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35</a:t>
            </a:fld>
            <a:endParaRPr lang="en-US" sz="1100" noProof="0" dirty="0"/>
          </a:p>
        </p:txBody>
      </p:sp>
    </p:spTree>
    <p:extLst>
      <p:ext uri="{BB962C8B-B14F-4D97-AF65-F5344CB8AC3E}">
        <p14:creationId xmlns:p14="http://schemas.microsoft.com/office/powerpoint/2010/main" val="2689998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F1853088-DD98-1146-8B45-601AA0AE657B}"/>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36</a:t>
            </a:fld>
            <a:endParaRPr lang="en-US" sz="1100" noProof="0" dirty="0"/>
          </a:p>
        </p:txBody>
      </p:sp>
      <p:sp>
        <p:nvSpPr>
          <p:cNvPr id="10" name="Rechteck 16">
            <a:extLst>
              <a:ext uri="{FF2B5EF4-FFF2-40B4-BE49-F238E27FC236}">
                <a16:creationId xmlns:a16="http://schemas.microsoft.com/office/drawing/2014/main" id="{9F147C33-9B6F-1D4A-B28F-EDA7CA002EE2}"/>
              </a:ext>
            </a:extLst>
          </p:cNvPr>
          <p:cNvSpPr/>
          <p:nvPr/>
        </p:nvSpPr>
        <p:spPr>
          <a:xfrm>
            <a:off x="410684" y="912261"/>
            <a:ext cx="1141253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E82AE78A-1012-0E46-9752-13205C758A01}"/>
              </a:ext>
            </a:extLst>
          </p:cNvPr>
          <p:cNvSpPr>
            <a:spLocks noGrp="1"/>
          </p:cNvSpPr>
          <p:nvPr>
            <p:ph sz="quarter" idx="14"/>
          </p:nvPr>
        </p:nvSpPr>
        <p:spPr>
          <a:xfrm>
            <a:off x="3936000" y="1543320"/>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FCB78DA7-F991-F54C-9342-B16962F29C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3" name="Rectangle 12">
            <a:extLst>
              <a:ext uri="{FF2B5EF4-FFF2-40B4-BE49-F238E27FC236}">
                <a16:creationId xmlns:a16="http://schemas.microsoft.com/office/drawing/2014/main" id="{B60E0D9B-0E95-B841-9D85-D3826064A922}"/>
              </a:ext>
            </a:extLst>
          </p:cNvPr>
          <p:cNvSpPr/>
          <p:nvPr/>
        </p:nvSpPr>
        <p:spPr>
          <a:xfrm>
            <a:off x="4330914" y="3148867"/>
            <a:ext cx="3530172" cy="1938992"/>
          </a:xfrm>
          <a:prstGeom prst="rect">
            <a:avLst/>
          </a:prstGeom>
        </p:spPr>
        <p:txBody>
          <a:bodyPr wrap="square">
            <a:spAutoFit/>
          </a:bodyPr>
          <a:lstStyle/>
          <a:p>
            <a:pPr algn="ctr"/>
            <a:r>
              <a:rPr lang="en-US" sz="2000" b="1" dirty="0">
                <a:solidFill>
                  <a:schemeClr val="bg1"/>
                </a:solidFill>
              </a:rPr>
              <a:t>The concept of equilibrium is frequently debated.</a:t>
            </a:r>
          </a:p>
          <a:p>
            <a:pPr algn="ctr"/>
            <a:r>
              <a:rPr lang="en-US" sz="2000" b="1" dirty="0">
                <a:solidFill>
                  <a:schemeClr val="bg1"/>
                </a:solidFill>
              </a:rPr>
              <a:t> </a:t>
            </a:r>
          </a:p>
          <a:p>
            <a:pPr algn="ctr"/>
            <a:r>
              <a:rPr lang="en-US" sz="2000" b="1" dirty="0">
                <a:solidFill>
                  <a:schemeClr val="bg1"/>
                </a:solidFill>
              </a:rPr>
              <a:t>To what extent do you see it as a realistic assumption for economic models?</a:t>
            </a:r>
            <a:endParaRPr lang="en-GB" sz="2000" b="1" dirty="0">
              <a:solidFill>
                <a:schemeClr val="bg1"/>
              </a:solidFill>
            </a:endParaRPr>
          </a:p>
        </p:txBody>
      </p:sp>
      <p:sp>
        <p:nvSpPr>
          <p:cNvPr id="14" name="Title 1">
            <a:extLst>
              <a:ext uri="{FF2B5EF4-FFF2-40B4-BE49-F238E27FC236}">
                <a16:creationId xmlns:a16="http://schemas.microsoft.com/office/drawing/2014/main" id="{4421D739-510D-B949-B336-A0C83456EAEB}"/>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15" name="Date Placeholder 3">
            <a:extLst>
              <a:ext uri="{FF2B5EF4-FFF2-40B4-BE49-F238E27FC236}">
                <a16:creationId xmlns:a16="http://schemas.microsoft.com/office/drawing/2014/main" id="{71D221DA-EE37-8C45-848B-991F1D9E58E3}"/>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2: Overview of Models</a:t>
            </a:r>
            <a:endParaRPr lang="en-US" sz="1050" dirty="0">
              <a:solidFill>
                <a:srgbClr val="71A547"/>
              </a:solidFill>
            </a:endParaRPr>
          </a:p>
        </p:txBody>
      </p:sp>
    </p:spTree>
    <p:extLst>
      <p:ext uri="{BB962C8B-B14F-4D97-AF65-F5344CB8AC3E}">
        <p14:creationId xmlns:p14="http://schemas.microsoft.com/office/powerpoint/2010/main" val="2551818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222407" y="1063499"/>
            <a:ext cx="3858722" cy="734399"/>
          </a:xfrm>
        </p:spPr>
        <p:txBody>
          <a:bodyPr/>
          <a:lstStyle/>
          <a:p>
            <a:r>
              <a:rPr lang="en-GB" sz="2400" dirty="0"/>
              <a:t>QUANTITATIVE MODEL: </a:t>
            </a:r>
            <a:br>
              <a:rPr lang="en-GB" sz="2400" dirty="0"/>
            </a:br>
            <a:r>
              <a:rPr lang="en-GB" sz="2400" dirty="0"/>
              <a:t>System Dynamics</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18070" y="1938371"/>
            <a:ext cx="4895076" cy="4176713"/>
          </a:xfrm>
        </p:spPr>
        <p:txBody>
          <a:bodyPr/>
          <a:lstStyle/>
          <a:p>
            <a:pPr marL="342900" indent="-342900"/>
            <a:r>
              <a:rPr lang="en-GB" sz="2000" dirty="0"/>
              <a:t>Integrated quantitative approach (causal descriptive) utilized to understand situations for complex issues. </a:t>
            </a:r>
          </a:p>
          <a:p>
            <a:pPr marL="342900" indent="-342900"/>
            <a:endParaRPr lang="en-GB" sz="2000" dirty="0"/>
          </a:p>
          <a:p>
            <a:pPr marL="342900" indent="-342900"/>
            <a:r>
              <a:rPr lang="en-GB" sz="2000" dirty="0"/>
              <a:t>Methodology that allows the integration of social, economic and environmental indicators.  </a:t>
            </a:r>
          </a:p>
          <a:p>
            <a:pPr marL="342900" indent="-342900"/>
            <a:endParaRPr lang="en-GB" sz="2000" dirty="0"/>
          </a:p>
          <a:p>
            <a:pPr marL="342900" indent="-342900"/>
            <a:r>
              <a:rPr lang="en-GB" sz="2000" dirty="0"/>
              <a:t>The pillars are feedback, delays and non-linearity. </a:t>
            </a:r>
          </a:p>
          <a:p>
            <a:pPr marL="342900" indent="-342900"/>
            <a:endParaRPr lang="en-GB" sz="2000" dirty="0"/>
          </a:p>
          <a:p>
            <a:pPr marL="342900" indent="-342900"/>
            <a:r>
              <a:rPr lang="en-GB" sz="2000" dirty="0"/>
              <a:t>Models can be top-down or bottom-up. </a:t>
            </a:r>
          </a:p>
        </p:txBody>
      </p:sp>
      <p:pic>
        <p:nvPicPr>
          <p:cNvPr id="8" name="Picture 7">
            <a:extLst>
              <a:ext uri="{FF2B5EF4-FFF2-40B4-BE49-F238E27FC236}">
                <a16:creationId xmlns:a16="http://schemas.microsoft.com/office/drawing/2014/main" id="{C70C21C7-87F5-4463-8A4C-89EC29CEDAF0}"/>
              </a:ext>
            </a:extLst>
          </p:cNvPr>
          <p:cNvPicPr>
            <a:picLocks noChangeAspect="1"/>
          </p:cNvPicPr>
          <p:nvPr/>
        </p:nvPicPr>
        <p:blipFill>
          <a:blip r:embed="rId3"/>
          <a:stretch>
            <a:fillRect/>
          </a:stretch>
        </p:blipFill>
        <p:spPr>
          <a:xfrm>
            <a:off x="5042629" y="1063499"/>
            <a:ext cx="6787977" cy="5152378"/>
          </a:xfrm>
          <a:prstGeom prst="rect">
            <a:avLst/>
          </a:prstGeom>
        </p:spPr>
      </p:pic>
      <p:sp>
        <p:nvSpPr>
          <p:cNvPr id="6" name="TextBox 5"/>
          <p:cNvSpPr txBox="1"/>
          <p:nvPr/>
        </p:nvSpPr>
        <p:spPr>
          <a:xfrm>
            <a:off x="10392468" y="5938878"/>
            <a:ext cx="1558440" cy="276999"/>
          </a:xfrm>
          <a:prstGeom prst="rect">
            <a:avLst/>
          </a:prstGeom>
          <a:noFill/>
        </p:spPr>
        <p:txBody>
          <a:bodyPr wrap="none" rtlCol="0">
            <a:spAutoFit/>
          </a:bodyPr>
          <a:lstStyle/>
          <a:p>
            <a:r>
              <a:rPr lang="en-US" sz="1200" dirty="0"/>
              <a:t>Source: Bassi, 2015</a:t>
            </a:r>
          </a:p>
        </p:txBody>
      </p:sp>
      <p:sp>
        <p:nvSpPr>
          <p:cNvPr id="9" name="Date Placeholder 3">
            <a:extLst>
              <a:ext uri="{FF2B5EF4-FFF2-40B4-BE49-F238E27FC236}">
                <a16:creationId xmlns:a16="http://schemas.microsoft.com/office/drawing/2014/main" id="{E8DD2CA5-D918-7E4E-86DB-FDA78DD75F64}"/>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10" name="Slide Number Placeholder 4">
            <a:extLst>
              <a:ext uri="{FF2B5EF4-FFF2-40B4-BE49-F238E27FC236}">
                <a16:creationId xmlns:a16="http://schemas.microsoft.com/office/drawing/2014/main" id="{2C7E7057-EC6D-4A4E-A7D7-8D72FAB34FB8}"/>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37</a:t>
            </a:fld>
            <a:endParaRPr lang="en-US" sz="1100" noProof="0" dirty="0"/>
          </a:p>
        </p:txBody>
      </p:sp>
      <p:pic>
        <p:nvPicPr>
          <p:cNvPr id="11" name="Picture 10">
            <a:extLst>
              <a:ext uri="{FF2B5EF4-FFF2-40B4-BE49-F238E27FC236}">
                <a16:creationId xmlns:a16="http://schemas.microsoft.com/office/drawing/2014/main" id="{87684710-AC95-0B45-8585-BB5FFD5EDE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987" y="1063500"/>
            <a:ext cx="666876" cy="669048"/>
          </a:xfrm>
          <a:prstGeom prst="rect">
            <a:avLst/>
          </a:prstGeom>
        </p:spPr>
      </p:pic>
    </p:spTree>
    <p:extLst>
      <p:ext uri="{BB962C8B-B14F-4D97-AF65-F5344CB8AC3E}">
        <p14:creationId xmlns:p14="http://schemas.microsoft.com/office/powerpoint/2010/main" val="1149920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p:txBody>
          <a:bodyPr/>
          <a:lstStyle/>
          <a:p>
            <a:r>
              <a:rPr lang="de-DE" sz="2400" dirty="0"/>
              <a:t>EXAMPLE</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407988" y="2060575"/>
            <a:ext cx="5270917" cy="4176713"/>
          </a:xfrm>
        </p:spPr>
        <p:txBody>
          <a:bodyPr/>
          <a:lstStyle/>
          <a:p>
            <a:pPr marL="342900" indent="-342900"/>
            <a:r>
              <a:rPr lang="en-US" sz="1800" dirty="0"/>
              <a:t>The model developed for the Green Economy Report is a System Dynamics model that largely draws upon the Threshold 21 family of models.</a:t>
            </a:r>
          </a:p>
          <a:p>
            <a:pPr marL="342900" indent="-342900"/>
            <a:endParaRPr lang="en-US" sz="1800" dirty="0"/>
          </a:p>
          <a:p>
            <a:pPr marL="342900" indent="-342900"/>
            <a:r>
              <a:rPr lang="en-US" sz="1800" dirty="0"/>
              <a:t>It integrates variables and data at the macro level, while allowing for sectoral disaggregation. </a:t>
            </a:r>
          </a:p>
          <a:p>
            <a:pPr marL="342900" indent="-342900"/>
            <a:endParaRPr lang="en-US" sz="1800" dirty="0"/>
          </a:p>
          <a:p>
            <a:pPr marL="342900" indent="-342900"/>
            <a:r>
              <a:rPr lang="en-US" sz="1800" dirty="0"/>
              <a:t>Simulates the main short-, medium- and longer-term impacts of investing in a green economy.</a:t>
            </a:r>
          </a:p>
        </p:txBody>
      </p:sp>
      <p:sp>
        <p:nvSpPr>
          <p:cNvPr id="6" name="Date Placeholder 3">
            <a:extLst>
              <a:ext uri="{FF2B5EF4-FFF2-40B4-BE49-F238E27FC236}">
                <a16:creationId xmlns:a16="http://schemas.microsoft.com/office/drawing/2014/main" id="{10483B13-06B3-EC4A-A7DD-29BF6F9FBDA8}"/>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7" name="Slide Number Placeholder 4">
            <a:extLst>
              <a:ext uri="{FF2B5EF4-FFF2-40B4-BE49-F238E27FC236}">
                <a16:creationId xmlns:a16="http://schemas.microsoft.com/office/drawing/2014/main" id="{6A25FF5E-7654-394D-B66B-F54B8B8A71F4}"/>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38</a:t>
            </a:fld>
            <a:endParaRPr lang="en-US" sz="1100" noProof="0" dirty="0"/>
          </a:p>
        </p:txBody>
      </p:sp>
      <p:pic>
        <p:nvPicPr>
          <p:cNvPr id="9" name="Picture 8" descr="A picture containing table, computer, computer&#10;&#10;Description automatically generated">
            <a:extLst>
              <a:ext uri="{FF2B5EF4-FFF2-40B4-BE49-F238E27FC236}">
                <a16:creationId xmlns:a16="http://schemas.microsoft.com/office/drawing/2014/main" id="{54F15E82-A94C-4E48-A18F-39C5143CF5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0698" y="1430928"/>
            <a:ext cx="3362337" cy="4759772"/>
          </a:xfrm>
          <a:prstGeom prst="rect">
            <a:avLst/>
          </a:prstGeom>
          <a:ln w="12700">
            <a:solidFill>
              <a:schemeClr val="tx1"/>
            </a:solidFill>
          </a:ln>
        </p:spPr>
      </p:pic>
      <p:sp>
        <p:nvSpPr>
          <p:cNvPr id="10" name="Rectangle 9">
            <a:extLst>
              <a:ext uri="{FF2B5EF4-FFF2-40B4-BE49-F238E27FC236}">
                <a16:creationId xmlns:a16="http://schemas.microsoft.com/office/drawing/2014/main" id="{4ADF13DE-C701-2548-A3BA-5C2DC2038A34}"/>
              </a:ext>
            </a:extLst>
          </p:cNvPr>
          <p:cNvSpPr/>
          <p:nvPr/>
        </p:nvSpPr>
        <p:spPr>
          <a:xfrm>
            <a:off x="7001540" y="1063499"/>
            <a:ext cx="2962158" cy="338554"/>
          </a:xfrm>
          <a:prstGeom prst="rect">
            <a:avLst/>
          </a:prstGeom>
        </p:spPr>
        <p:txBody>
          <a:bodyPr wrap="none">
            <a:spAutoFit/>
          </a:bodyPr>
          <a:lstStyle/>
          <a:p>
            <a:r>
              <a:rPr lang="x-none" sz="1600" dirty="0"/>
              <a:t>UNEP Green Economy Report</a:t>
            </a:r>
          </a:p>
        </p:txBody>
      </p:sp>
      <p:sp>
        <p:nvSpPr>
          <p:cNvPr id="11" name="TextBox 10">
            <a:extLst>
              <a:ext uri="{FF2B5EF4-FFF2-40B4-BE49-F238E27FC236}">
                <a16:creationId xmlns:a16="http://schemas.microsoft.com/office/drawing/2014/main" id="{0EDF5A27-B8CC-EE46-92C1-CD2DFF040FB9}"/>
              </a:ext>
            </a:extLst>
          </p:cNvPr>
          <p:cNvSpPr txBox="1"/>
          <p:nvPr/>
        </p:nvSpPr>
        <p:spPr>
          <a:xfrm>
            <a:off x="9019957" y="6281130"/>
            <a:ext cx="1578509" cy="276999"/>
          </a:xfrm>
          <a:prstGeom prst="rect">
            <a:avLst/>
          </a:prstGeom>
          <a:noFill/>
        </p:spPr>
        <p:txBody>
          <a:bodyPr wrap="none" rtlCol="0">
            <a:spAutoFit/>
          </a:bodyPr>
          <a:lstStyle/>
          <a:p>
            <a:r>
              <a:rPr lang="en-US" sz="1200" dirty="0"/>
              <a:t>Source: UNEP, 2011</a:t>
            </a:r>
          </a:p>
        </p:txBody>
      </p:sp>
    </p:spTree>
    <p:extLst>
      <p:ext uri="{BB962C8B-B14F-4D97-AF65-F5344CB8AC3E}">
        <p14:creationId xmlns:p14="http://schemas.microsoft.com/office/powerpoint/2010/main" val="1599205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9" y="1063499"/>
            <a:ext cx="6098690" cy="954488"/>
          </a:xfrm>
        </p:spPr>
        <p:txBody>
          <a:bodyPr/>
          <a:lstStyle/>
          <a:p>
            <a:r>
              <a:rPr lang="en-US" sz="2400" dirty="0"/>
              <a:t>GLOBAL GREEN ECONOMY MODELLING WITH SYSTEM DYNAMICS</a:t>
            </a:r>
          </a:p>
        </p:txBody>
      </p:sp>
      <p:sp>
        <p:nvSpPr>
          <p:cNvPr id="3" name="Content Placeholder 2"/>
          <p:cNvSpPr>
            <a:spLocks noGrp="1"/>
          </p:cNvSpPr>
          <p:nvPr>
            <p:ph sz="quarter" idx="10"/>
          </p:nvPr>
        </p:nvSpPr>
        <p:spPr>
          <a:xfrm>
            <a:off x="407988" y="2060575"/>
            <a:ext cx="5059161" cy="4176713"/>
          </a:xfrm>
        </p:spPr>
        <p:txBody>
          <a:bodyPr/>
          <a:lstStyle/>
          <a:p>
            <a:pPr marL="342900" indent="-342900"/>
            <a:r>
              <a:rPr lang="en-US" sz="1800" dirty="0"/>
              <a:t>An attempt to shed light on the benefits of Green Economy interventions at the global level.</a:t>
            </a:r>
          </a:p>
          <a:p>
            <a:pPr marL="342900" indent="-342900"/>
            <a:endParaRPr lang="en-US" sz="1800" dirty="0"/>
          </a:p>
          <a:p>
            <a:pPr marL="342900" indent="-342900"/>
            <a:r>
              <a:rPr lang="en-US" sz="1800" dirty="0"/>
              <a:t>First modelling exercise of this kind, using a systems approach in a GE context.</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7191" y="1373322"/>
            <a:ext cx="3486819" cy="4863965"/>
          </a:xfrm>
          <a:prstGeom prst="rect">
            <a:avLst/>
          </a:prstGeom>
          <a:ln>
            <a:solidFill>
              <a:schemeClr val="tx1"/>
            </a:solidFill>
          </a:ln>
        </p:spPr>
      </p:pic>
      <p:sp>
        <p:nvSpPr>
          <p:cNvPr id="7" name="TextBox 6"/>
          <p:cNvSpPr txBox="1"/>
          <p:nvPr/>
        </p:nvSpPr>
        <p:spPr>
          <a:xfrm>
            <a:off x="9019592" y="6256350"/>
            <a:ext cx="1589922" cy="276999"/>
          </a:xfrm>
          <a:prstGeom prst="rect">
            <a:avLst/>
          </a:prstGeom>
          <a:noFill/>
        </p:spPr>
        <p:txBody>
          <a:bodyPr wrap="none" rtlCol="0">
            <a:spAutoFit/>
          </a:bodyPr>
          <a:lstStyle/>
          <a:p>
            <a:r>
              <a:rPr lang="en-US" sz="1200" dirty="0"/>
              <a:t>Source: UNEP, 2012</a:t>
            </a:r>
          </a:p>
        </p:txBody>
      </p:sp>
      <p:sp>
        <p:nvSpPr>
          <p:cNvPr id="8" name="Rectangle 7">
            <a:extLst>
              <a:ext uri="{FF2B5EF4-FFF2-40B4-BE49-F238E27FC236}">
                <a16:creationId xmlns:a16="http://schemas.microsoft.com/office/drawing/2014/main" id="{8F7F2F61-D85D-4841-B3A5-04D16B69460B}"/>
              </a:ext>
            </a:extLst>
          </p:cNvPr>
          <p:cNvSpPr/>
          <p:nvPr/>
        </p:nvSpPr>
        <p:spPr>
          <a:xfrm>
            <a:off x="6906121" y="1034768"/>
            <a:ext cx="4057008" cy="338554"/>
          </a:xfrm>
          <a:prstGeom prst="rect">
            <a:avLst/>
          </a:prstGeom>
        </p:spPr>
        <p:txBody>
          <a:bodyPr wrap="none">
            <a:spAutoFit/>
          </a:bodyPr>
          <a:lstStyle/>
          <a:p>
            <a:r>
              <a:rPr lang="x-none" sz="1600" dirty="0"/>
              <a:t>UNEP Global Green Investment Scenarios</a:t>
            </a:r>
          </a:p>
        </p:txBody>
      </p:sp>
      <p:sp>
        <p:nvSpPr>
          <p:cNvPr id="9" name="Date Placeholder 3">
            <a:extLst>
              <a:ext uri="{FF2B5EF4-FFF2-40B4-BE49-F238E27FC236}">
                <a16:creationId xmlns:a16="http://schemas.microsoft.com/office/drawing/2014/main" id="{162A01E8-DA3A-EB4F-B4F5-5E22970737FE}"/>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10" name="Slide Number Placeholder 4">
            <a:extLst>
              <a:ext uri="{FF2B5EF4-FFF2-40B4-BE49-F238E27FC236}">
                <a16:creationId xmlns:a16="http://schemas.microsoft.com/office/drawing/2014/main" id="{B7BEC4F0-6B42-CB47-891E-252572C600F2}"/>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39</a:t>
            </a:fld>
            <a:endParaRPr lang="en-US" sz="1100" noProof="0" dirty="0"/>
          </a:p>
        </p:txBody>
      </p:sp>
    </p:spTree>
    <p:extLst>
      <p:ext uri="{BB962C8B-B14F-4D97-AF65-F5344CB8AC3E}">
        <p14:creationId xmlns:p14="http://schemas.microsoft.com/office/powerpoint/2010/main" val="341105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AF72DB3-87E1-E04E-8FE2-01640184B00F}"/>
              </a:ext>
            </a:extLst>
          </p:cNvPr>
          <p:cNvSpPr/>
          <p:nvPr/>
        </p:nvSpPr>
        <p:spPr>
          <a:xfrm>
            <a:off x="412742" y="5035580"/>
            <a:ext cx="10003796"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9" name="Rectangle 28">
            <a:extLst>
              <a:ext uri="{FF2B5EF4-FFF2-40B4-BE49-F238E27FC236}">
                <a16:creationId xmlns:a16="http://schemas.microsoft.com/office/drawing/2014/main" id="{341B4019-1FBC-D346-93F5-92BB80059060}"/>
              </a:ext>
            </a:extLst>
          </p:cNvPr>
          <p:cNvSpPr/>
          <p:nvPr/>
        </p:nvSpPr>
        <p:spPr>
          <a:xfrm>
            <a:off x="412742" y="3221095"/>
            <a:ext cx="5615883"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7" name="Rectangle 26">
            <a:extLst>
              <a:ext uri="{FF2B5EF4-FFF2-40B4-BE49-F238E27FC236}">
                <a16:creationId xmlns:a16="http://schemas.microsoft.com/office/drawing/2014/main" id="{4C432FD9-306B-4C4A-94D8-EAACAECF7EF3}"/>
              </a:ext>
            </a:extLst>
          </p:cNvPr>
          <p:cNvSpPr/>
          <p:nvPr/>
        </p:nvSpPr>
        <p:spPr>
          <a:xfrm>
            <a:off x="412742" y="2686508"/>
            <a:ext cx="5207008" cy="384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p:cNvSpPr>
            <a:spLocks noGrp="1"/>
          </p:cNvSpPr>
          <p:nvPr>
            <p:ph type="title"/>
          </p:nvPr>
        </p:nvSpPr>
        <p:spPr/>
        <p:txBody>
          <a:bodyPr/>
          <a:lstStyle/>
          <a:p>
            <a:r>
              <a:rPr lang="en-US" sz="2400" dirty="0"/>
              <a:t>UNDERSTANDING SIMULATION MODELS</a:t>
            </a:r>
          </a:p>
        </p:txBody>
      </p:sp>
      <p:sp>
        <p:nvSpPr>
          <p:cNvPr id="6" name="Date Placeholder 3">
            <a:extLst>
              <a:ext uri="{FF2B5EF4-FFF2-40B4-BE49-F238E27FC236}">
                <a16:creationId xmlns:a16="http://schemas.microsoft.com/office/drawing/2014/main" id="{902100B3-243D-534C-97AF-741F79C5E7BC}"/>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7" name="Slide Number Placeholder 4">
            <a:extLst>
              <a:ext uri="{FF2B5EF4-FFF2-40B4-BE49-F238E27FC236}">
                <a16:creationId xmlns:a16="http://schemas.microsoft.com/office/drawing/2014/main" id="{F9E42E35-4A02-4845-87B7-151EB5E5666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a:t>
            </a:fld>
            <a:endParaRPr lang="en-US" sz="1100" noProof="0" dirty="0"/>
          </a:p>
        </p:txBody>
      </p:sp>
      <p:sp>
        <p:nvSpPr>
          <p:cNvPr id="21" name="Rectangle 20">
            <a:extLst>
              <a:ext uri="{FF2B5EF4-FFF2-40B4-BE49-F238E27FC236}">
                <a16:creationId xmlns:a16="http://schemas.microsoft.com/office/drawing/2014/main" id="{B4564DA5-4339-2B4D-AEE7-FFF611AC3D82}"/>
              </a:ext>
            </a:extLst>
          </p:cNvPr>
          <p:cNvSpPr/>
          <p:nvPr/>
        </p:nvSpPr>
        <p:spPr>
          <a:xfrm>
            <a:off x="412742" y="2029509"/>
            <a:ext cx="3856493"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2" name="Rectangle 21">
            <a:extLst>
              <a:ext uri="{FF2B5EF4-FFF2-40B4-BE49-F238E27FC236}">
                <a16:creationId xmlns:a16="http://schemas.microsoft.com/office/drawing/2014/main" id="{E6C0BB3E-7695-2F45-B6AC-787D4B279C16}"/>
              </a:ext>
            </a:extLst>
          </p:cNvPr>
          <p:cNvSpPr/>
          <p:nvPr/>
        </p:nvSpPr>
        <p:spPr>
          <a:xfrm>
            <a:off x="0" y="2017987"/>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Content Placeholder 2"/>
          <p:cNvSpPr>
            <a:spLocks noGrp="1"/>
          </p:cNvSpPr>
          <p:nvPr>
            <p:ph sz="quarter" idx="10"/>
          </p:nvPr>
        </p:nvSpPr>
        <p:spPr>
          <a:xfrm>
            <a:off x="528736" y="2039903"/>
            <a:ext cx="10899168" cy="3558948"/>
          </a:xfrm>
        </p:spPr>
        <p:txBody>
          <a:bodyPr/>
          <a:lstStyle/>
          <a:p>
            <a:pPr indent="0">
              <a:buNone/>
            </a:pPr>
            <a:r>
              <a:rPr lang="en-US" sz="1800" dirty="0"/>
              <a:t>A model is a simplification of reality.</a:t>
            </a:r>
          </a:p>
          <a:p>
            <a:pPr indent="0">
              <a:buNone/>
            </a:pPr>
            <a:endParaRPr lang="en-US" sz="1800" dirty="0"/>
          </a:p>
          <a:p>
            <a:pPr indent="0">
              <a:buNone/>
            </a:pPr>
            <a:r>
              <a:rPr lang="en-US" sz="1800" dirty="0"/>
              <a:t>It includes variables and equations and uses data.</a:t>
            </a:r>
          </a:p>
          <a:p>
            <a:pPr indent="0">
              <a:buNone/>
            </a:pPr>
            <a:endParaRPr lang="en-US" sz="1800" dirty="0"/>
          </a:p>
          <a:p>
            <a:pPr indent="0">
              <a:buNone/>
            </a:pPr>
            <a:r>
              <a:rPr lang="en-US" sz="1800" dirty="0"/>
              <a:t>There are three main methods for solving equations: </a:t>
            </a:r>
          </a:p>
          <a:p>
            <a:pPr indent="0">
              <a:buNone/>
            </a:pPr>
            <a:endParaRPr lang="en-US" sz="1800" b="1" dirty="0"/>
          </a:p>
          <a:p>
            <a:pPr indent="0">
              <a:buNone/>
            </a:pPr>
            <a:endParaRPr lang="en-US" sz="1800" b="1" dirty="0"/>
          </a:p>
          <a:p>
            <a:pPr indent="0">
              <a:buNone/>
            </a:pPr>
            <a:endParaRPr lang="en-US" sz="1800" b="1" dirty="0"/>
          </a:p>
          <a:p>
            <a:pPr indent="0">
              <a:buNone/>
            </a:pPr>
            <a:endParaRPr lang="en-US" sz="1800" b="1" dirty="0"/>
          </a:p>
          <a:p>
            <a:pPr indent="0">
              <a:buNone/>
            </a:pPr>
            <a:endParaRPr lang="en-US" sz="1800" b="1" dirty="0"/>
          </a:p>
          <a:p>
            <a:pPr indent="0">
              <a:buNone/>
            </a:pPr>
            <a:r>
              <a:rPr lang="en-US" sz="1800" dirty="0"/>
              <a:t>The method used influences the type of data inputs required and the approach to policy analysis.</a:t>
            </a:r>
          </a:p>
        </p:txBody>
      </p:sp>
      <p:sp>
        <p:nvSpPr>
          <p:cNvPr id="28" name="Rectangle 27">
            <a:extLst>
              <a:ext uri="{FF2B5EF4-FFF2-40B4-BE49-F238E27FC236}">
                <a16:creationId xmlns:a16="http://schemas.microsoft.com/office/drawing/2014/main" id="{3612CCCE-2665-3043-95C1-C130EC01F37C}"/>
              </a:ext>
            </a:extLst>
          </p:cNvPr>
          <p:cNvSpPr/>
          <p:nvPr/>
        </p:nvSpPr>
        <p:spPr>
          <a:xfrm>
            <a:off x="0" y="2620464"/>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a:extLst>
              <a:ext uri="{FF2B5EF4-FFF2-40B4-BE49-F238E27FC236}">
                <a16:creationId xmlns:a16="http://schemas.microsoft.com/office/drawing/2014/main" id="{DFBDD0EA-3038-7641-8D21-D750AE76AAEE}"/>
              </a:ext>
            </a:extLst>
          </p:cNvPr>
          <p:cNvSpPr/>
          <p:nvPr/>
        </p:nvSpPr>
        <p:spPr>
          <a:xfrm>
            <a:off x="0" y="3209573"/>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Rectangle 31">
            <a:extLst>
              <a:ext uri="{FF2B5EF4-FFF2-40B4-BE49-F238E27FC236}">
                <a16:creationId xmlns:a16="http://schemas.microsoft.com/office/drawing/2014/main" id="{00F17A8E-D37F-E548-9652-90E50AE1CA9F}"/>
              </a:ext>
            </a:extLst>
          </p:cNvPr>
          <p:cNvSpPr/>
          <p:nvPr/>
        </p:nvSpPr>
        <p:spPr>
          <a:xfrm>
            <a:off x="0" y="5024058"/>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A3E0CC8F-16E2-DF4A-8EF8-959E5812EF73}"/>
              </a:ext>
            </a:extLst>
          </p:cNvPr>
          <p:cNvSpPr/>
          <p:nvPr/>
        </p:nvSpPr>
        <p:spPr>
          <a:xfrm>
            <a:off x="5135782" y="4109012"/>
            <a:ext cx="1685077" cy="369332"/>
          </a:xfrm>
          <a:prstGeom prst="rect">
            <a:avLst/>
          </a:prstGeom>
        </p:spPr>
        <p:txBody>
          <a:bodyPr wrap="none">
            <a:spAutoFit/>
          </a:bodyPr>
          <a:lstStyle/>
          <a:p>
            <a:r>
              <a:rPr lang="en-US" b="1" dirty="0"/>
              <a:t>econometrics</a:t>
            </a:r>
            <a:endParaRPr lang="x-none" dirty="0"/>
          </a:p>
        </p:txBody>
      </p:sp>
      <p:sp>
        <p:nvSpPr>
          <p:cNvPr id="12" name="Rectangle 11">
            <a:extLst>
              <a:ext uri="{FF2B5EF4-FFF2-40B4-BE49-F238E27FC236}">
                <a16:creationId xmlns:a16="http://schemas.microsoft.com/office/drawing/2014/main" id="{ED758F78-9382-0E47-BF0C-1484E1E0B7A0}"/>
              </a:ext>
            </a:extLst>
          </p:cNvPr>
          <p:cNvSpPr/>
          <p:nvPr/>
        </p:nvSpPr>
        <p:spPr>
          <a:xfrm>
            <a:off x="9156145" y="4109012"/>
            <a:ext cx="1338828" cy="369332"/>
          </a:xfrm>
          <a:prstGeom prst="rect">
            <a:avLst/>
          </a:prstGeom>
        </p:spPr>
        <p:txBody>
          <a:bodyPr wrap="none">
            <a:spAutoFit/>
          </a:bodyPr>
          <a:lstStyle/>
          <a:p>
            <a:r>
              <a:rPr lang="en-US" b="1" dirty="0"/>
              <a:t>simulation</a:t>
            </a:r>
            <a:endParaRPr lang="x-none" dirty="0"/>
          </a:p>
        </p:txBody>
      </p:sp>
      <p:sp>
        <p:nvSpPr>
          <p:cNvPr id="8" name="Rectangle 7">
            <a:extLst>
              <a:ext uri="{FF2B5EF4-FFF2-40B4-BE49-F238E27FC236}">
                <a16:creationId xmlns:a16="http://schemas.microsoft.com/office/drawing/2014/main" id="{F9BF8833-4694-3844-9FC8-8FCDEBEB180C}"/>
              </a:ext>
            </a:extLst>
          </p:cNvPr>
          <p:cNvSpPr/>
          <p:nvPr/>
        </p:nvSpPr>
        <p:spPr>
          <a:xfrm>
            <a:off x="1328725" y="4109012"/>
            <a:ext cx="1544012" cy="369332"/>
          </a:xfrm>
          <a:prstGeom prst="rect">
            <a:avLst/>
          </a:prstGeom>
        </p:spPr>
        <p:txBody>
          <a:bodyPr wrap="none">
            <a:spAutoFit/>
          </a:bodyPr>
          <a:lstStyle/>
          <a:p>
            <a:pPr indent="0">
              <a:buNone/>
            </a:pPr>
            <a:r>
              <a:rPr lang="en-US" b="1" dirty="0"/>
              <a:t>optimization</a:t>
            </a:r>
          </a:p>
        </p:txBody>
      </p:sp>
      <p:pic>
        <p:nvPicPr>
          <p:cNvPr id="16" name="Picture 15">
            <a:extLst>
              <a:ext uri="{FF2B5EF4-FFF2-40B4-BE49-F238E27FC236}">
                <a16:creationId xmlns:a16="http://schemas.microsoft.com/office/drawing/2014/main" id="{3CB6B5D1-DF54-474F-9A71-E2F0784760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309" y="4075129"/>
            <a:ext cx="485033" cy="491415"/>
          </a:xfrm>
          <a:prstGeom prst="rect">
            <a:avLst/>
          </a:prstGeom>
        </p:spPr>
      </p:pic>
      <p:pic>
        <p:nvPicPr>
          <p:cNvPr id="17" name="Picture 16">
            <a:extLst>
              <a:ext uri="{FF2B5EF4-FFF2-40B4-BE49-F238E27FC236}">
                <a16:creationId xmlns:a16="http://schemas.microsoft.com/office/drawing/2014/main" id="{B8786DB8-B406-6E46-B8E4-C0E8815552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4582" y="4075129"/>
            <a:ext cx="425864" cy="425864"/>
          </a:xfrm>
          <a:prstGeom prst="rect">
            <a:avLst/>
          </a:prstGeom>
        </p:spPr>
      </p:pic>
      <p:pic>
        <p:nvPicPr>
          <p:cNvPr id="20" name="Picture 19">
            <a:extLst>
              <a:ext uri="{FF2B5EF4-FFF2-40B4-BE49-F238E27FC236}">
                <a16:creationId xmlns:a16="http://schemas.microsoft.com/office/drawing/2014/main" id="{47EE470E-F197-3F4D-8EFB-9F7EA88D1B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39156" y="4075129"/>
            <a:ext cx="491415" cy="491415"/>
          </a:xfrm>
          <a:prstGeom prst="rect">
            <a:avLst/>
          </a:prstGeom>
        </p:spPr>
      </p:pic>
    </p:spTree>
    <p:extLst>
      <p:ext uri="{BB962C8B-B14F-4D97-AF65-F5344CB8AC3E}">
        <p14:creationId xmlns:p14="http://schemas.microsoft.com/office/powerpoint/2010/main" val="595735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E9F9-2978-4C7C-B75C-2E115DD0560B}"/>
              </a:ext>
            </a:extLst>
          </p:cNvPr>
          <p:cNvSpPr>
            <a:spLocks noGrp="1"/>
          </p:cNvSpPr>
          <p:nvPr>
            <p:ph type="title"/>
          </p:nvPr>
        </p:nvSpPr>
        <p:spPr/>
        <p:txBody>
          <a:bodyPr/>
          <a:lstStyle/>
          <a:p>
            <a:r>
              <a:rPr lang="en-US" sz="2400" dirty="0"/>
              <a:t>POLL</a:t>
            </a:r>
            <a:endParaRPr lang="en-GB" sz="2400" dirty="0"/>
          </a:p>
        </p:txBody>
      </p:sp>
      <p:sp>
        <p:nvSpPr>
          <p:cNvPr id="3" name="Content Placeholder 2">
            <a:extLst>
              <a:ext uri="{FF2B5EF4-FFF2-40B4-BE49-F238E27FC236}">
                <a16:creationId xmlns:a16="http://schemas.microsoft.com/office/drawing/2014/main" id="{88EDA0AC-CCAA-49FE-9BFC-88E86B44E46F}"/>
              </a:ext>
            </a:extLst>
          </p:cNvPr>
          <p:cNvSpPr>
            <a:spLocks noGrp="1"/>
          </p:cNvSpPr>
          <p:nvPr>
            <p:ph sz="quarter" idx="10"/>
          </p:nvPr>
        </p:nvSpPr>
        <p:spPr>
          <a:xfrm>
            <a:off x="1289784" y="2060575"/>
            <a:ext cx="8431731" cy="4176713"/>
          </a:xfrm>
        </p:spPr>
        <p:txBody>
          <a:bodyPr/>
          <a:lstStyle/>
          <a:p>
            <a:pPr indent="0">
              <a:buNone/>
            </a:pPr>
            <a:r>
              <a:rPr lang="en-US" sz="2000" b="1" dirty="0"/>
              <a:t>System Dynamics </a:t>
            </a:r>
            <a:r>
              <a:rPr lang="en-US" sz="2000" dirty="0"/>
              <a:t>has been used very often for IGE, Circular Economy and Climate Adaptation assessments. Why?</a:t>
            </a:r>
            <a:endParaRPr lang="en-US" sz="2000" b="1" dirty="0"/>
          </a:p>
          <a:p>
            <a:pPr indent="0">
              <a:buNone/>
            </a:pPr>
            <a:endParaRPr lang="en-US" sz="2000" dirty="0"/>
          </a:p>
          <a:p>
            <a:pPr marL="457200" indent="-457200">
              <a:buSzPct val="100000"/>
              <a:buFont typeface="+mj-lt"/>
              <a:buAutoNum type="alphaUcPeriod"/>
            </a:pPr>
            <a:r>
              <a:rPr lang="en-US" sz="2000" dirty="0"/>
              <a:t>Highly standardized approach and model.</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Strong stakeholder engagement to conceptualize and create the model, creating local ownership.</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Useful method for “knowledge integration”, which allows to better represent the IGE concept in a model.</a:t>
            </a:r>
          </a:p>
          <a:p>
            <a:pPr indent="0">
              <a:buNone/>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GB" sz="2000" dirty="0"/>
          </a:p>
        </p:txBody>
      </p:sp>
      <p:pic>
        <p:nvPicPr>
          <p:cNvPr id="6" name="Picture 5">
            <a:extLst>
              <a:ext uri="{FF2B5EF4-FFF2-40B4-BE49-F238E27FC236}">
                <a16:creationId xmlns:a16="http://schemas.microsoft.com/office/drawing/2014/main" id="{A604FC21-47C4-1040-AFC7-DAE53CC0E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068" y="2127525"/>
            <a:ext cx="627328" cy="856976"/>
          </a:xfrm>
          <a:prstGeom prst="rect">
            <a:avLst/>
          </a:prstGeom>
        </p:spPr>
      </p:pic>
      <p:sp>
        <p:nvSpPr>
          <p:cNvPr id="7" name="Date Placeholder 3">
            <a:extLst>
              <a:ext uri="{FF2B5EF4-FFF2-40B4-BE49-F238E27FC236}">
                <a16:creationId xmlns:a16="http://schemas.microsoft.com/office/drawing/2014/main" id="{FE5FD767-E2A9-7F45-B0ED-621511395644}"/>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8" name="Slide Number Placeholder 4">
            <a:extLst>
              <a:ext uri="{FF2B5EF4-FFF2-40B4-BE49-F238E27FC236}">
                <a16:creationId xmlns:a16="http://schemas.microsoft.com/office/drawing/2014/main" id="{E4E6A6A9-04E4-4D47-8FBA-C7ACDDE28768}"/>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40</a:t>
            </a:fld>
            <a:endParaRPr lang="en-US" sz="1100" noProof="0" dirty="0"/>
          </a:p>
        </p:txBody>
      </p:sp>
    </p:spTree>
    <p:extLst>
      <p:ext uri="{BB962C8B-B14F-4D97-AF65-F5344CB8AC3E}">
        <p14:creationId xmlns:p14="http://schemas.microsoft.com/office/powerpoint/2010/main" val="250019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hoto, person, boat, large&#10;&#10;Description automatically generated">
            <a:extLst>
              <a:ext uri="{FF2B5EF4-FFF2-40B4-BE49-F238E27FC236}">
                <a16:creationId xmlns:a16="http://schemas.microsoft.com/office/drawing/2014/main" id="{DD1849FC-95F4-8148-8599-39B676CE48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89021" y="1775481"/>
            <a:ext cx="5402979" cy="5082519"/>
          </a:xfrm>
          <a:prstGeom prst="rect">
            <a:avLst/>
          </a:prstGeom>
        </p:spPr>
      </p:pic>
      <p:sp>
        <p:nvSpPr>
          <p:cNvPr id="8" name="Rectangle 7">
            <a:extLst>
              <a:ext uri="{FF2B5EF4-FFF2-40B4-BE49-F238E27FC236}">
                <a16:creationId xmlns:a16="http://schemas.microsoft.com/office/drawing/2014/main" id="{D1964A03-D6C1-4542-9A64-884A22E61099}"/>
              </a:ext>
            </a:extLst>
          </p:cNvPr>
          <p:cNvSpPr/>
          <p:nvPr/>
        </p:nvSpPr>
        <p:spPr>
          <a:xfrm>
            <a:off x="403234" y="4019776"/>
            <a:ext cx="4977287" cy="11489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84091F79-C9F0-E14B-8EDD-4B1C8B5EC7CA}"/>
              </a:ext>
            </a:extLst>
          </p:cNvPr>
          <p:cNvSpPr/>
          <p:nvPr/>
        </p:nvSpPr>
        <p:spPr>
          <a:xfrm>
            <a:off x="-9508" y="4017308"/>
            <a:ext cx="99588" cy="113069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2EB48F4F-6C7F-7344-BA86-F3BC6D4886D9}"/>
              </a:ext>
            </a:extLst>
          </p:cNvPr>
          <p:cNvSpPr/>
          <p:nvPr/>
        </p:nvSpPr>
        <p:spPr>
          <a:xfrm>
            <a:off x="407989" y="2506081"/>
            <a:ext cx="4977288" cy="1074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7" name="Rectangle 6">
            <a:extLst>
              <a:ext uri="{FF2B5EF4-FFF2-40B4-BE49-F238E27FC236}">
                <a16:creationId xmlns:a16="http://schemas.microsoft.com/office/drawing/2014/main" id="{9B9E25AA-F304-814E-9F5E-21A738AE147F}"/>
              </a:ext>
            </a:extLst>
          </p:cNvPr>
          <p:cNvSpPr/>
          <p:nvPr/>
        </p:nvSpPr>
        <p:spPr>
          <a:xfrm>
            <a:off x="-4754" y="2503613"/>
            <a:ext cx="99588" cy="105740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p:nvPr>
        </p:nvSpPr>
        <p:spPr/>
        <p:txBody>
          <a:bodyPr/>
          <a:lstStyle/>
          <a:p>
            <a:r>
              <a:rPr lang="en-US" sz="2400" dirty="0"/>
              <a:t>COMPLEMENTARITY IS CRITICAL FOR MODELLING USEFULNESS</a:t>
            </a:r>
          </a:p>
        </p:txBody>
      </p:sp>
      <p:sp>
        <p:nvSpPr>
          <p:cNvPr id="3" name="Content Placeholder 2"/>
          <p:cNvSpPr>
            <a:spLocks noGrp="1"/>
          </p:cNvSpPr>
          <p:nvPr>
            <p:ph sz="quarter" idx="10"/>
          </p:nvPr>
        </p:nvSpPr>
        <p:spPr>
          <a:xfrm>
            <a:off x="586115" y="2559815"/>
            <a:ext cx="4977287" cy="3234686"/>
          </a:xfrm>
        </p:spPr>
        <p:txBody>
          <a:bodyPr/>
          <a:lstStyle/>
          <a:p>
            <a:pPr indent="0" algn="l">
              <a:buNone/>
            </a:pPr>
            <a:r>
              <a:rPr lang="en-CA" sz="1800" b="0" i="0" u="none" strike="noStrike" baseline="0" dirty="0">
                <a:cs typeface="Arial" panose="020B0604020202020204" pitchFamily="34" charset="0"/>
              </a:rPr>
              <a:t>A transition to an Inclusive Green Economy requires a combination of policy interventions with crosscutting impacts. </a:t>
            </a:r>
          </a:p>
          <a:p>
            <a:pPr indent="0" algn="l">
              <a:buNone/>
            </a:pPr>
            <a:endParaRPr lang="en-CA" sz="1800" b="0" i="0" u="none" strike="noStrike" baseline="0" dirty="0">
              <a:cs typeface="Arial" panose="020B0604020202020204" pitchFamily="34" charset="0"/>
            </a:endParaRPr>
          </a:p>
          <a:p>
            <a:pPr marL="540000" lvl="1" indent="0">
              <a:buNone/>
            </a:pPr>
            <a:endParaRPr lang="x-none" dirty="0">
              <a:cs typeface="Arial" panose="020B0604020202020204" pitchFamily="34" charset="0"/>
            </a:endParaRPr>
          </a:p>
          <a:p>
            <a:pPr indent="0">
              <a:buNone/>
            </a:pPr>
            <a:r>
              <a:rPr lang="en-CA" sz="1800" b="0" i="0" dirty="0">
                <a:effectLst/>
                <a:cs typeface="Arial" panose="020B0604020202020204" pitchFamily="34" charset="0"/>
              </a:rPr>
              <a:t>Complementarity strengthens the analysis and addresses some of the weaknesses of each methodology with inputs from others. </a:t>
            </a:r>
            <a:endParaRPr lang="x-none" sz="1800" dirty="0">
              <a:cs typeface="Arial" panose="020B0604020202020204" pitchFamily="34" charset="0"/>
            </a:endParaRPr>
          </a:p>
          <a:p>
            <a:pPr indent="0">
              <a:buNone/>
            </a:pPr>
            <a:endParaRPr lang="en-US" sz="1800" dirty="0">
              <a:cs typeface="Arial" panose="020B0604020202020204" pitchFamily="34" charset="0"/>
            </a:endParaRPr>
          </a:p>
        </p:txBody>
      </p:sp>
      <p:sp>
        <p:nvSpPr>
          <p:cNvPr id="13" name="Date Placeholder 3">
            <a:extLst>
              <a:ext uri="{FF2B5EF4-FFF2-40B4-BE49-F238E27FC236}">
                <a16:creationId xmlns:a16="http://schemas.microsoft.com/office/drawing/2014/main" id="{FD95C17D-2639-8245-B256-CC0CC1D76B8A}"/>
              </a:ext>
            </a:extLst>
          </p:cNvPr>
          <p:cNvSpPr>
            <a:spLocks noGrp="1"/>
          </p:cNvSpPr>
          <p:nvPr>
            <p:ph type="dt" sz="half" idx="11"/>
          </p:nvPr>
        </p:nvSpPr>
        <p:spPr>
          <a:xfrm>
            <a:off x="418068" y="6356350"/>
            <a:ext cx="3664075" cy="365125"/>
          </a:xfrm>
        </p:spPr>
        <p:txBody>
          <a:bodyPr/>
          <a:lstStyle/>
          <a:p>
            <a:r>
              <a:rPr lang="en-US" sz="1100" dirty="0"/>
              <a:t>Module 3, Section 2: Overview of Models</a:t>
            </a:r>
            <a:endParaRPr lang="en-US" sz="1050" noProof="0" dirty="0"/>
          </a:p>
        </p:txBody>
      </p:sp>
      <p:sp>
        <p:nvSpPr>
          <p:cNvPr id="14" name="Slide Number Placeholder 4">
            <a:extLst>
              <a:ext uri="{FF2B5EF4-FFF2-40B4-BE49-F238E27FC236}">
                <a16:creationId xmlns:a16="http://schemas.microsoft.com/office/drawing/2014/main" id="{915AF5C0-00CA-5D4B-90A6-BF8677C4807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41</a:t>
            </a:fld>
            <a:endParaRPr lang="en-US" sz="1100" noProof="0" dirty="0"/>
          </a:p>
        </p:txBody>
      </p:sp>
      <p:sp>
        <p:nvSpPr>
          <p:cNvPr id="11" name="TextBox 7">
            <a:extLst>
              <a:ext uri="{FF2B5EF4-FFF2-40B4-BE49-F238E27FC236}">
                <a16:creationId xmlns:a16="http://schemas.microsoft.com/office/drawing/2014/main" id="{13FFD27C-890F-D744-85EC-C99D216AA57D}"/>
              </a:ext>
            </a:extLst>
          </p:cNvPr>
          <p:cNvSpPr txBox="1"/>
          <p:nvPr/>
        </p:nvSpPr>
        <p:spPr>
          <a:xfrm rot="16200000">
            <a:off x="11547874" y="4539568"/>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Tree>
    <p:extLst>
      <p:ext uri="{BB962C8B-B14F-4D97-AF65-F5344CB8AC3E}">
        <p14:creationId xmlns:p14="http://schemas.microsoft.com/office/powerpoint/2010/main" val="2024860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
            <a:extLst>
              <a:ext uri="{FF2B5EF4-FFF2-40B4-BE49-F238E27FC236}">
                <a16:creationId xmlns:a16="http://schemas.microsoft.com/office/drawing/2014/main" id="{579E66DB-6251-C943-8AA4-3324335DC7D7}"/>
              </a:ext>
            </a:extLst>
          </p:cNvPr>
          <p:cNvSpPr txBox="1">
            <a:spLocks/>
          </p:cNvSpPr>
          <p:nvPr/>
        </p:nvSpPr>
        <p:spPr>
          <a:xfrm>
            <a:off x="1019175" y="3205285"/>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US" sz="2800" b="1" dirty="0">
                <a:solidFill>
                  <a:srgbClr val="71A522"/>
                </a:solidFill>
              </a:rPr>
              <a:t>3</a:t>
            </a:r>
          </a:p>
        </p:txBody>
      </p:sp>
      <p:sp>
        <p:nvSpPr>
          <p:cNvPr id="5" name="Titel 2">
            <a:extLst>
              <a:ext uri="{FF2B5EF4-FFF2-40B4-BE49-F238E27FC236}">
                <a16:creationId xmlns:a16="http://schemas.microsoft.com/office/drawing/2014/main" id="{B115B840-8BCB-A842-885F-A1A1C8B762A1}"/>
              </a:ext>
            </a:extLst>
          </p:cNvPr>
          <p:cNvSpPr txBox="1">
            <a:spLocks/>
          </p:cNvSpPr>
          <p:nvPr/>
        </p:nvSpPr>
        <p:spPr>
          <a:xfrm>
            <a:off x="1657816" y="3205285"/>
            <a:ext cx="3684206"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Interpretation of Model Results</a:t>
            </a:r>
          </a:p>
        </p:txBody>
      </p:sp>
    </p:spTree>
    <p:extLst>
      <p:ext uri="{BB962C8B-B14F-4D97-AF65-F5344CB8AC3E}">
        <p14:creationId xmlns:p14="http://schemas.microsoft.com/office/powerpoint/2010/main" val="1103587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40916F0A-586D-9843-AADB-94C88BCD836B}"/>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43</a:t>
            </a:fld>
            <a:endParaRPr lang="en-US" sz="1100" noProof="0" dirty="0"/>
          </a:p>
        </p:txBody>
      </p:sp>
      <p:sp>
        <p:nvSpPr>
          <p:cNvPr id="10" name="Rechteck 16">
            <a:extLst>
              <a:ext uri="{FF2B5EF4-FFF2-40B4-BE49-F238E27FC236}">
                <a16:creationId xmlns:a16="http://schemas.microsoft.com/office/drawing/2014/main" id="{C8851FE1-7C3F-3A4C-87AC-8BCD2F9993F2}"/>
              </a:ext>
            </a:extLst>
          </p:cNvPr>
          <p:cNvSpPr/>
          <p:nvPr/>
        </p:nvSpPr>
        <p:spPr>
          <a:xfrm>
            <a:off x="410684" y="912261"/>
            <a:ext cx="1141253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847FBEB1-8556-2046-A452-C8B3C7655FE4}"/>
              </a:ext>
            </a:extLst>
          </p:cNvPr>
          <p:cNvSpPr>
            <a:spLocks noGrp="1"/>
          </p:cNvSpPr>
          <p:nvPr>
            <p:ph sz="quarter" idx="14"/>
          </p:nvPr>
        </p:nvSpPr>
        <p:spPr>
          <a:xfrm>
            <a:off x="3936000" y="1678074"/>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E5D236A2-2A7D-0845-8E14-1FE74B7A6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259968"/>
            <a:ext cx="1197428" cy="801850"/>
          </a:xfrm>
          <a:prstGeom prst="rect">
            <a:avLst/>
          </a:prstGeom>
        </p:spPr>
      </p:pic>
      <p:sp>
        <p:nvSpPr>
          <p:cNvPr id="13" name="Rectangle 12">
            <a:extLst>
              <a:ext uri="{FF2B5EF4-FFF2-40B4-BE49-F238E27FC236}">
                <a16:creationId xmlns:a16="http://schemas.microsoft.com/office/drawing/2014/main" id="{CA76286F-1EC4-5C4C-A8DF-388FDB132BDA}"/>
              </a:ext>
            </a:extLst>
          </p:cNvPr>
          <p:cNvSpPr/>
          <p:nvPr/>
        </p:nvSpPr>
        <p:spPr>
          <a:xfrm>
            <a:off x="4330914" y="3283621"/>
            <a:ext cx="3530172" cy="2123658"/>
          </a:xfrm>
          <a:prstGeom prst="rect">
            <a:avLst/>
          </a:prstGeom>
        </p:spPr>
        <p:txBody>
          <a:bodyPr wrap="square">
            <a:spAutoFit/>
          </a:bodyPr>
          <a:lstStyle/>
          <a:p>
            <a:pPr algn="ctr"/>
            <a:r>
              <a:rPr lang="en-US" sz="2200" b="1" dirty="0">
                <a:solidFill>
                  <a:schemeClr val="bg1"/>
                </a:solidFill>
              </a:rPr>
              <a:t>Do you remember what the three methods were? </a:t>
            </a:r>
          </a:p>
          <a:p>
            <a:pPr algn="ctr"/>
            <a:endParaRPr lang="en-US" sz="2200" b="1" dirty="0">
              <a:solidFill>
                <a:schemeClr val="bg1"/>
              </a:solidFill>
            </a:endParaRPr>
          </a:p>
          <a:p>
            <a:pPr algn="ctr"/>
            <a:r>
              <a:rPr lang="en-US" sz="2200" b="1" dirty="0">
                <a:solidFill>
                  <a:schemeClr val="bg1"/>
                </a:solidFill>
              </a:rPr>
              <a:t>How do you think they influence the results of a model? </a:t>
            </a:r>
          </a:p>
        </p:txBody>
      </p:sp>
      <p:sp>
        <p:nvSpPr>
          <p:cNvPr id="14" name="Title 1">
            <a:extLst>
              <a:ext uri="{FF2B5EF4-FFF2-40B4-BE49-F238E27FC236}">
                <a16:creationId xmlns:a16="http://schemas.microsoft.com/office/drawing/2014/main" id="{F050FDC3-D687-6B43-A39A-765B2AFB10D4}"/>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 How the underlying method influences model results</a:t>
            </a:r>
          </a:p>
          <a:p>
            <a:endParaRPr lang="en-US" sz="2400" dirty="0"/>
          </a:p>
        </p:txBody>
      </p:sp>
      <p:sp>
        <p:nvSpPr>
          <p:cNvPr id="15" name="Date Placeholder 3">
            <a:extLst>
              <a:ext uri="{FF2B5EF4-FFF2-40B4-BE49-F238E27FC236}">
                <a16:creationId xmlns:a16="http://schemas.microsoft.com/office/drawing/2014/main" id="{14885596-B4D1-EC41-A2CE-ED87828300A2}"/>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Tree>
    <p:extLst>
      <p:ext uri="{BB962C8B-B14F-4D97-AF65-F5344CB8AC3E}">
        <p14:creationId xmlns:p14="http://schemas.microsoft.com/office/powerpoint/2010/main" val="3338634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F31DCE-D107-A344-897E-19B0A95CE6EB}"/>
              </a:ext>
            </a:extLst>
          </p:cNvPr>
          <p:cNvSpPr/>
          <p:nvPr/>
        </p:nvSpPr>
        <p:spPr>
          <a:xfrm>
            <a:off x="407987" y="3112182"/>
            <a:ext cx="3256969" cy="2783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Rectangle 14">
            <a:extLst>
              <a:ext uri="{FF2B5EF4-FFF2-40B4-BE49-F238E27FC236}">
                <a16:creationId xmlns:a16="http://schemas.microsoft.com/office/drawing/2014/main" id="{4492A114-1061-0041-83A7-6A50C2736D7F}"/>
              </a:ext>
            </a:extLst>
          </p:cNvPr>
          <p:cNvSpPr/>
          <p:nvPr/>
        </p:nvSpPr>
        <p:spPr>
          <a:xfrm>
            <a:off x="4359753" y="3112182"/>
            <a:ext cx="3256969" cy="2783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a16="http://schemas.microsoft.com/office/drawing/2014/main" id="{5C4E865E-552C-6E4A-8103-87441F1BFCE0}"/>
              </a:ext>
            </a:extLst>
          </p:cNvPr>
          <p:cNvSpPr/>
          <p:nvPr/>
        </p:nvSpPr>
        <p:spPr>
          <a:xfrm>
            <a:off x="8223335" y="3112182"/>
            <a:ext cx="3256969" cy="2783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p:nvPr>
        </p:nvSpPr>
        <p:spPr>
          <a:xfrm>
            <a:off x="407988" y="1063499"/>
            <a:ext cx="11412537" cy="469404"/>
          </a:xfrm>
        </p:spPr>
        <p:txBody>
          <a:bodyPr/>
          <a:lstStyle/>
          <a:p>
            <a:r>
              <a:rPr lang="en-US" sz="2400" dirty="0"/>
              <a:t>HOW THE UNDERLYING METHOD INFLUENCES MODEL RESULTS</a:t>
            </a:r>
          </a:p>
        </p:txBody>
      </p:sp>
      <p:sp>
        <p:nvSpPr>
          <p:cNvPr id="8" name="Date Placeholder 3">
            <a:extLst>
              <a:ext uri="{FF2B5EF4-FFF2-40B4-BE49-F238E27FC236}">
                <a16:creationId xmlns:a16="http://schemas.microsoft.com/office/drawing/2014/main" id="{78F6FD14-C622-1F44-91DC-818DABA77295}"/>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10" name="Rectangle 9">
            <a:extLst>
              <a:ext uri="{FF2B5EF4-FFF2-40B4-BE49-F238E27FC236}">
                <a16:creationId xmlns:a16="http://schemas.microsoft.com/office/drawing/2014/main" id="{2946DBFB-7A38-E349-AD01-E792AB0B18E3}"/>
              </a:ext>
            </a:extLst>
          </p:cNvPr>
          <p:cNvSpPr/>
          <p:nvPr/>
        </p:nvSpPr>
        <p:spPr>
          <a:xfrm>
            <a:off x="407988" y="2091904"/>
            <a:ext cx="3256969" cy="102990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11064CB9-7316-484C-98BC-B37DFB266766}"/>
              </a:ext>
            </a:extLst>
          </p:cNvPr>
          <p:cNvSpPr/>
          <p:nvPr/>
        </p:nvSpPr>
        <p:spPr>
          <a:xfrm>
            <a:off x="4359945" y="2091904"/>
            <a:ext cx="3256969" cy="1029903"/>
          </a:xfrm>
          <a:prstGeom prst="rect">
            <a:avLst/>
          </a:prstGeom>
          <a:solidFill>
            <a:srgbClr val="95C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4ABE9903-3B1F-9E4B-B441-978BD8D7FC10}"/>
              </a:ext>
            </a:extLst>
          </p:cNvPr>
          <p:cNvSpPr/>
          <p:nvPr/>
        </p:nvSpPr>
        <p:spPr>
          <a:xfrm>
            <a:off x="8224156" y="2091904"/>
            <a:ext cx="3256970" cy="1029903"/>
          </a:xfrm>
          <a:prstGeom prst="rect">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id="{52F7310D-7510-1E41-B0CA-34C38528D2AC}"/>
              </a:ext>
            </a:extLst>
          </p:cNvPr>
          <p:cNvSpPr/>
          <p:nvPr/>
        </p:nvSpPr>
        <p:spPr>
          <a:xfrm>
            <a:off x="480229" y="3345732"/>
            <a:ext cx="3032991" cy="1754326"/>
          </a:xfrm>
          <a:prstGeom prst="rect">
            <a:avLst/>
          </a:prstGeom>
        </p:spPr>
        <p:txBody>
          <a:bodyPr wrap="square">
            <a:spAutoFit/>
          </a:bodyPr>
          <a:lstStyle/>
          <a:p>
            <a:pPr marL="285750" lvl="0" indent="-285750">
              <a:buClr>
                <a:srgbClr val="71A522"/>
              </a:buClr>
              <a:buFont typeface="Arial" panose="020B0604020202020204" pitchFamily="34" charset="0"/>
              <a:buChar char="•"/>
            </a:pPr>
            <a:r>
              <a:rPr lang="en-US" dirty="0"/>
              <a:t>Tend to overestimate policy impacts (lack of feedback).</a:t>
            </a:r>
          </a:p>
          <a:p>
            <a:pPr marL="285750" lvl="0" indent="-285750">
              <a:buClr>
                <a:srgbClr val="71A522"/>
              </a:buClr>
              <a:buFont typeface="Arial" panose="020B0604020202020204" pitchFamily="34" charset="0"/>
              <a:buChar char="•"/>
            </a:pPr>
            <a:endParaRPr lang="en-US" dirty="0"/>
          </a:p>
          <a:p>
            <a:pPr marL="285750" lvl="0" indent="-285750">
              <a:buClr>
                <a:srgbClr val="71A522"/>
              </a:buClr>
              <a:buFont typeface="Arial" panose="020B0604020202020204" pitchFamily="34" charset="0"/>
              <a:buChar char="•"/>
            </a:pPr>
            <a:r>
              <a:rPr lang="en-US" dirty="0"/>
              <a:t>These include I-O (e.g. SAM) and linear models.</a:t>
            </a:r>
          </a:p>
        </p:txBody>
      </p:sp>
      <p:sp>
        <p:nvSpPr>
          <p:cNvPr id="9" name="Rectangle 8">
            <a:extLst>
              <a:ext uri="{FF2B5EF4-FFF2-40B4-BE49-F238E27FC236}">
                <a16:creationId xmlns:a16="http://schemas.microsoft.com/office/drawing/2014/main" id="{BEE0FCF7-0025-354A-9EED-973C2C4BEA44}"/>
              </a:ext>
            </a:extLst>
          </p:cNvPr>
          <p:cNvSpPr/>
          <p:nvPr/>
        </p:nvSpPr>
        <p:spPr>
          <a:xfrm>
            <a:off x="904118" y="2376023"/>
            <a:ext cx="2185214" cy="461665"/>
          </a:xfrm>
          <a:prstGeom prst="rect">
            <a:avLst/>
          </a:prstGeom>
        </p:spPr>
        <p:txBody>
          <a:bodyPr wrap="none">
            <a:spAutoFit/>
          </a:bodyPr>
          <a:lstStyle/>
          <a:p>
            <a:pPr lvl="0"/>
            <a:r>
              <a:rPr lang="en-US" sz="2400" b="1" dirty="0"/>
              <a:t>Static models</a:t>
            </a:r>
          </a:p>
        </p:txBody>
      </p:sp>
      <p:sp>
        <p:nvSpPr>
          <p:cNvPr id="17" name="Rectangle 16">
            <a:extLst>
              <a:ext uri="{FF2B5EF4-FFF2-40B4-BE49-F238E27FC236}">
                <a16:creationId xmlns:a16="http://schemas.microsoft.com/office/drawing/2014/main" id="{5ACADDEF-B4EA-D14D-B633-8E52C3B01B1C}"/>
              </a:ext>
            </a:extLst>
          </p:cNvPr>
          <p:cNvSpPr/>
          <p:nvPr/>
        </p:nvSpPr>
        <p:spPr>
          <a:xfrm>
            <a:off x="4440602" y="2376023"/>
            <a:ext cx="3207929" cy="461665"/>
          </a:xfrm>
          <a:prstGeom prst="rect">
            <a:avLst/>
          </a:prstGeom>
        </p:spPr>
        <p:txBody>
          <a:bodyPr wrap="none">
            <a:spAutoFit/>
          </a:bodyPr>
          <a:lstStyle/>
          <a:p>
            <a:pPr lvl="0"/>
            <a:r>
              <a:rPr lang="en-US" sz="2400" b="1" dirty="0"/>
              <a:t>Optimization models</a:t>
            </a:r>
          </a:p>
        </p:txBody>
      </p:sp>
      <p:sp>
        <p:nvSpPr>
          <p:cNvPr id="18" name="Rectangle 17">
            <a:extLst>
              <a:ext uri="{FF2B5EF4-FFF2-40B4-BE49-F238E27FC236}">
                <a16:creationId xmlns:a16="http://schemas.microsoft.com/office/drawing/2014/main" id="{E814EF71-30E7-BD4C-88EC-DF43E07E4F56}"/>
              </a:ext>
            </a:extLst>
          </p:cNvPr>
          <p:cNvSpPr/>
          <p:nvPr/>
        </p:nvSpPr>
        <p:spPr>
          <a:xfrm>
            <a:off x="8537217" y="2376023"/>
            <a:ext cx="2630848" cy="461665"/>
          </a:xfrm>
          <a:prstGeom prst="rect">
            <a:avLst/>
          </a:prstGeom>
        </p:spPr>
        <p:txBody>
          <a:bodyPr wrap="none">
            <a:spAutoFit/>
          </a:bodyPr>
          <a:lstStyle/>
          <a:p>
            <a:pPr lvl="0"/>
            <a:r>
              <a:rPr lang="en-US" sz="2400" b="1" dirty="0"/>
              <a:t>Dynamic models</a:t>
            </a:r>
          </a:p>
        </p:txBody>
      </p:sp>
      <p:sp>
        <p:nvSpPr>
          <p:cNvPr id="19" name="Rectangle 18">
            <a:extLst>
              <a:ext uri="{FF2B5EF4-FFF2-40B4-BE49-F238E27FC236}">
                <a16:creationId xmlns:a16="http://schemas.microsoft.com/office/drawing/2014/main" id="{4F76B1B6-DC78-FF4F-9E7D-72E6ADA943FB}"/>
              </a:ext>
            </a:extLst>
          </p:cNvPr>
          <p:cNvSpPr/>
          <p:nvPr/>
        </p:nvSpPr>
        <p:spPr>
          <a:xfrm>
            <a:off x="4527017" y="3334769"/>
            <a:ext cx="2922824" cy="2031325"/>
          </a:xfrm>
          <a:prstGeom prst="rect">
            <a:avLst/>
          </a:prstGeom>
        </p:spPr>
        <p:txBody>
          <a:bodyPr wrap="square">
            <a:spAutoFit/>
          </a:bodyPr>
          <a:lstStyle/>
          <a:p>
            <a:pPr marL="285750" lvl="0" indent="-285750">
              <a:buClr>
                <a:srgbClr val="71A522"/>
              </a:buClr>
              <a:buFont typeface="Arial" panose="020B0604020202020204" pitchFamily="34" charset="0"/>
              <a:buChar char="•"/>
            </a:pPr>
            <a:r>
              <a:rPr lang="en-US" dirty="0"/>
              <a:t>Tend to underestimate policy impacts (when producing a snapshot).</a:t>
            </a:r>
          </a:p>
          <a:p>
            <a:pPr marL="285750" lvl="0" indent="-285750">
              <a:buClr>
                <a:srgbClr val="71A522"/>
              </a:buClr>
              <a:buFont typeface="Arial" panose="020B0604020202020204" pitchFamily="34" charset="0"/>
              <a:buChar char="•"/>
            </a:pPr>
            <a:endParaRPr lang="en-US" dirty="0"/>
          </a:p>
          <a:p>
            <a:pPr marL="285750" lvl="0" indent="-285750">
              <a:buClr>
                <a:srgbClr val="71A522"/>
              </a:buClr>
              <a:buFont typeface="Arial" panose="020B0604020202020204" pitchFamily="34" charset="0"/>
              <a:buChar char="•"/>
            </a:pPr>
            <a:r>
              <a:rPr lang="en-US" dirty="0"/>
              <a:t>These include CGE models, energy optimization models.</a:t>
            </a:r>
          </a:p>
        </p:txBody>
      </p:sp>
      <p:sp>
        <p:nvSpPr>
          <p:cNvPr id="20" name="Rectangle 19">
            <a:extLst>
              <a:ext uri="{FF2B5EF4-FFF2-40B4-BE49-F238E27FC236}">
                <a16:creationId xmlns:a16="http://schemas.microsoft.com/office/drawing/2014/main" id="{7712C65C-8177-484D-B8D2-AF3AEDEEC133}"/>
              </a:ext>
            </a:extLst>
          </p:cNvPr>
          <p:cNvSpPr/>
          <p:nvPr/>
        </p:nvSpPr>
        <p:spPr>
          <a:xfrm>
            <a:off x="8281086" y="3343306"/>
            <a:ext cx="3134476" cy="2308324"/>
          </a:xfrm>
          <a:prstGeom prst="rect">
            <a:avLst/>
          </a:prstGeom>
        </p:spPr>
        <p:txBody>
          <a:bodyPr wrap="square">
            <a:spAutoFit/>
          </a:bodyPr>
          <a:lstStyle/>
          <a:p>
            <a:pPr marL="285750" lvl="0" indent="-285750">
              <a:buClr>
                <a:srgbClr val="71A522"/>
              </a:buClr>
              <a:buFont typeface="Arial" panose="020B0604020202020204" pitchFamily="34" charset="0"/>
              <a:buChar char="•"/>
            </a:pPr>
            <a:r>
              <a:rPr lang="en-US" dirty="0"/>
              <a:t>Capture short-term impacts (otherwise seen as possible overestimate).</a:t>
            </a:r>
          </a:p>
          <a:p>
            <a:pPr marL="285750" lvl="0" indent="-285750">
              <a:buClr>
                <a:srgbClr val="71A522"/>
              </a:buClr>
              <a:buFont typeface="Arial" panose="020B0604020202020204" pitchFamily="34" charset="0"/>
              <a:buChar char="•"/>
            </a:pPr>
            <a:endParaRPr lang="en-US" dirty="0"/>
          </a:p>
          <a:p>
            <a:pPr marL="285750" lvl="0" indent="-285750">
              <a:buClr>
                <a:srgbClr val="71A522"/>
              </a:buClr>
              <a:buFont typeface="Arial" panose="020B0604020202020204" pitchFamily="34" charset="0"/>
              <a:buChar char="•"/>
            </a:pPr>
            <a:r>
              <a:rPr lang="en-US" dirty="0"/>
              <a:t>Capture medium to </a:t>
            </a:r>
            <a:br>
              <a:rPr lang="en-US" dirty="0"/>
            </a:br>
            <a:r>
              <a:rPr lang="en-US" dirty="0"/>
              <a:t>longer term impacts (otherwise seen as possible underestimate).</a:t>
            </a:r>
          </a:p>
        </p:txBody>
      </p:sp>
      <p:sp>
        <p:nvSpPr>
          <p:cNvPr id="21" name="Slide Number Placeholder 4">
            <a:extLst>
              <a:ext uri="{FF2B5EF4-FFF2-40B4-BE49-F238E27FC236}">
                <a16:creationId xmlns:a16="http://schemas.microsoft.com/office/drawing/2014/main" id="{39833EFC-C915-5942-8C62-A629D01CBD4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44</a:t>
            </a:fld>
            <a:endParaRPr lang="en-US" sz="1100" noProof="0" dirty="0"/>
          </a:p>
        </p:txBody>
      </p:sp>
    </p:spTree>
    <p:extLst>
      <p:ext uri="{BB962C8B-B14F-4D97-AF65-F5344CB8AC3E}">
        <p14:creationId xmlns:p14="http://schemas.microsoft.com/office/powerpoint/2010/main" val="3959934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7988" y="1063499"/>
            <a:ext cx="11412537" cy="478504"/>
          </a:xfrm>
        </p:spPr>
        <p:txBody>
          <a:bodyPr/>
          <a:lstStyle/>
          <a:p>
            <a:r>
              <a:rPr lang="en-US" sz="2400" dirty="0"/>
              <a:t>EXAMPLE: MODELLING THE IMPACTS OF SUBSIDY REFORM</a:t>
            </a:r>
          </a:p>
        </p:txBody>
      </p:sp>
      <p:sp>
        <p:nvSpPr>
          <p:cNvPr id="3" name="Segnaposto contenuto 2"/>
          <p:cNvSpPr>
            <a:spLocks noGrp="1"/>
          </p:cNvSpPr>
          <p:nvPr>
            <p:ph sz="quarter" idx="10"/>
          </p:nvPr>
        </p:nvSpPr>
        <p:spPr>
          <a:xfrm>
            <a:off x="407988" y="2008290"/>
            <a:ext cx="4212138" cy="5027778"/>
          </a:xfrm>
          <a:prstGeom prst="rect">
            <a:avLst/>
          </a:prstGeom>
        </p:spPr>
        <p:txBody>
          <a:bodyPr>
            <a:normAutofit/>
          </a:bodyPr>
          <a:lstStyle/>
          <a:p>
            <a:pPr indent="0">
              <a:spcAft>
                <a:spcPts val="1200"/>
              </a:spcAft>
              <a:buNone/>
            </a:pPr>
            <a:r>
              <a:rPr lang="en-US" sz="2000" b="1" i="1" dirty="0"/>
              <a:t>Problem statement:</a:t>
            </a:r>
            <a:r>
              <a:rPr lang="en-US" sz="2000" i="1" dirty="0"/>
              <a:t> </a:t>
            </a:r>
            <a:br>
              <a:rPr lang="en-US" sz="2000" i="1" dirty="0"/>
            </a:br>
            <a:r>
              <a:rPr lang="en-US" sz="2000" i="1" dirty="0"/>
              <a:t>Is keeping subsidies inefficient and costs too much? </a:t>
            </a:r>
          </a:p>
          <a:p>
            <a:pPr indent="0">
              <a:spcAft>
                <a:spcPts val="1200"/>
              </a:spcAft>
              <a:buNone/>
            </a:pPr>
            <a:endParaRPr lang="en-US" sz="1800" i="1" dirty="0"/>
          </a:p>
          <a:p>
            <a:pPr marL="514350" indent="-514350">
              <a:spcAft>
                <a:spcPts val="1200"/>
              </a:spcAft>
              <a:buSzPct val="100000"/>
              <a:buFont typeface="+mj-lt"/>
              <a:buAutoNum type="arabicPeriod"/>
            </a:pPr>
            <a:r>
              <a:rPr lang="en-US" sz="1800" dirty="0"/>
              <a:t>Fossil fuel subsidy removal increases energy prices.</a:t>
            </a:r>
          </a:p>
          <a:p>
            <a:pPr marL="514350" indent="-514350">
              <a:spcAft>
                <a:spcPts val="1200"/>
              </a:spcAft>
              <a:buSzPct val="100000"/>
              <a:buFont typeface="+mj-lt"/>
              <a:buAutoNum type="arabicPeriod"/>
            </a:pPr>
            <a:endParaRPr lang="en-US" sz="1800" dirty="0"/>
          </a:p>
          <a:p>
            <a:pPr marL="514350" indent="-514350">
              <a:spcAft>
                <a:spcPts val="1200"/>
              </a:spcAft>
              <a:buSzPct val="100000"/>
              <a:buFont typeface="+mj-lt"/>
              <a:buAutoNum type="arabicPeriod"/>
            </a:pPr>
            <a:r>
              <a:rPr lang="en-US" sz="1800" dirty="0"/>
              <a:t>100% reallocation of subsidy savings improves all key indicators relative to business as usual (BAU), but it does not reduce public deficit.</a:t>
            </a:r>
          </a:p>
          <a:p>
            <a:endParaRPr lang="en-US" sz="20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7968" y="2514835"/>
            <a:ext cx="2540477" cy="3279666"/>
          </a:xfrm>
          <a:prstGeom prst="rect">
            <a:avLst/>
          </a:prstGeom>
          <a:ln>
            <a:solidFill>
              <a:schemeClr val="tx1"/>
            </a:solid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6868" y="2490577"/>
            <a:ext cx="2538812" cy="3275260"/>
          </a:xfrm>
          <a:prstGeom prst="rect">
            <a:avLst/>
          </a:prstGeom>
          <a:ln>
            <a:solidFill>
              <a:schemeClr val="tx1"/>
            </a:solidFill>
          </a:ln>
        </p:spPr>
      </p:pic>
      <p:sp>
        <p:nvSpPr>
          <p:cNvPr id="5" name="TextBox 4"/>
          <p:cNvSpPr txBox="1"/>
          <p:nvPr/>
        </p:nvSpPr>
        <p:spPr>
          <a:xfrm>
            <a:off x="9180436" y="5916625"/>
            <a:ext cx="1490664" cy="276999"/>
          </a:xfrm>
          <a:prstGeom prst="rect">
            <a:avLst/>
          </a:prstGeom>
          <a:noFill/>
        </p:spPr>
        <p:txBody>
          <a:bodyPr wrap="none" rtlCol="0">
            <a:spAutoFit/>
          </a:bodyPr>
          <a:lstStyle/>
          <a:p>
            <a:r>
              <a:rPr lang="en-US" sz="1200" dirty="0"/>
              <a:t>Source: ADB, 2015</a:t>
            </a:r>
          </a:p>
        </p:txBody>
      </p:sp>
      <p:sp>
        <p:nvSpPr>
          <p:cNvPr id="7" name="Rectangle 6">
            <a:extLst>
              <a:ext uri="{FF2B5EF4-FFF2-40B4-BE49-F238E27FC236}">
                <a16:creationId xmlns:a16="http://schemas.microsoft.com/office/drawing/2014/main" id="{317B24D3-668C-BE43-911C-73718F02E314}"/>
              </a:ext>
            </a:extLst>
          </p:cNvPr>
          <p:cNvSpPr/>
          <p:nvPr/>
        </p:nvSpPr>
        <p:spPr>
          <a:xfrm>
            <a:off x="5539993" y="2052762"/>
            <a:ext cx="6096000" cy="338554"/>
          </a:xfrm>
          <a:prstGeom prst="rect">
            <a:avLst/>
          </a:prstGeom>
        </p:spPr>
        <p:txBody>
          <a:bodyPr>
            <a:spAutoFit/>
          </a:bodyPr>
          <a:lstStyle/>
          <a:p>
            <a:r>
              <a:rPr lang="en-US" sz="1600" dirty="0"/>
              <a:t>Fossil fuel subsidies in Thailand: trends, impacts, and reforms. </a:t>
            </a:r>
            <a:endParaRPr lang="x-none" sz="1600" dirty="0"/>
          </a:p>
        </p:txBody>
      </p:sp>
      <p:sp>
        <p:nvSpPr>
          <p:cNvPr id="9" name="Date Placeholder 3">
            <a:extLst>
              <a:ext uri="{FF2B5EF4-FFF2-40B4-BE49-F238E27FC236}">
                <a16:creationId xmlns:a16="http://schemas.microsoft.com/office/drawing/2014/main" id="{7E2E4AF0-4130-F840-BBB0-BD964AE12C9F}"/>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10" name="Slide Number Placeholder 4">
            <a:extLst>
              <a:ext uri="{FF2B5EF4-FFF2-40B4-BE49-F238E27FC236}">
                <a16:creationId xmlns:a16="http://schemas.microsoft.com/office/drawing/2014/main" id="{FAA5DA66-17EF-444E-9F28-9037EEC22A4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45</a:t>
            </a:fld>
            <a:endParaRPr lang="en-US" sz="1100" noProof="0" dirty="0"/>
          </a:p>
        </p:txBody>
      </p:sp>
    </p:spTree>
    <p:extLst>
      <p:ext uri="{BB962C8B-B14F-4D97-AF65-F5344CB8AC3E}">
        <p14:creationId xmlns:p14="http://schemas.microsoft.com/office/powerpoint/2010/main" val="2691848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2400" dirty="0"/>
              <a:t>EXAMPLE: MODELLING THE IMPACTS OF SUBSIDY REFORM</a:t>
            </a:r>
          </a:p>
        </p:txBody>
      </p:sp>
      <p:sp>
        <p:nvSpPr>
          <p:cNvPr id="3" name="Segnaposto contenuto 2"/>
          <p:cNvSpPr>
            <a:spLocks noGrp="1"/>
          </p:cNvSpPr>
          <p:nvPr>
            <p:ph sz="quarter" idx="10"/>
          </p:nvPr>
        </p:nvSpPr>
        <p:spPr>
          <a:xfrm>
            <a:off x="407988" y="1906571"/>
            <a:ext cx="8273999" cy="4176713"/>
          </a:xfrm>
          <a:prstGeom prst="rect">
            <a:avLst/>
          </a:prstGeom>
        </p:spPr>
        <p:txBody>
          <a:bodyPr>
            <a:normAutofit fontScale="92500" lnSpcReduction="10000"/>
          </a:bodyPr>
          <a:lstStyle/>
          <a:p>
            <a:pPr indent="0">
              <a:buNone/>
            </a:pPr>
            <a:r>
              <a:rPr lang="en-US" sz="2200" b="1" i="1" dirty="0"/>
              <a:t>Problem statement:</a:t>
            </a:r>
            <a:r>
              <a:rPr lang="en-US" sz="2200" i="1" dirty="0"/>
              <a:t> </a:t>
            </a:r>
            <a:br>
              <a:rPr lang="en-US" sz="2200" i="1" dirty="0"/>
            </a:br>
            <a:r>
              <a:rPr lang="en-US" sz="2200" i="1" dirty="0"/>
              <a:t>Who will be impacted if we remove subsidies?</a:t>
            </a:r>
          </a:p>
          <a:p>
            <a:pPr indent="0">
              <a:buNone/>
            </a:pPr>
            <a:endParaRPr lang="en-US" sz="2000" i="1" dirty="0"/>
          </a:p>
          <a:p>
            <a:pPr marL="514350" indent="-514350">
              <a:spcAft>
                <a:spcPts val="1200"/>
              </a:spcAft>
              <a:buSzPct val="100000"/>
              <a:buFont typeface="+mj-lt"/>
              <a:buAutoNum type="arabicPeriod" startAt="3"/>
            </a:pPr>
            <a:r>
              <a:rPr lang="en-US" sz="1900" dirty="0"/>
              <a:t>No compensation has negative impacts on all households</a:t>
            </a:r>
            <a:r>
              <a:rPr lang="en-US" sz="1900" i="1" dirty="0"/>
              <a:t>, </a:t>
            </a:r>
            <a:r>
              <a:rPr lang="en-US" sz="1900" dirty="0"/>
              <a:t>but it reduces emissions and lowers public deficit.</a:t>
            </a:r>
          </a:p>
          <a:p>
            <a:pPr marL="514350" indent="-514350">
              <a:spcAft>
                <a:spcPts val="1200"/>
              </a:spcAft>
              <a:buFont typeface="+mj-lt"/>
              <a:buAutoNum type="arabicPeriod" startAt="3"/>
            </a:pPr>
            <a:endParaRPr lang="en-US" sz="2200" b="1" i="1" dirty="0"/>
          </a:p>
          <a:p>
            <a:pPr indent="0">
              <a:spcAft>
                <a:spcPts val="600"/>
              </a:spcAft>
              <a:buNone/>
            </a:pPr>
            <a:r>
              <a:rPr lang="en-US" sz="2200" b="1" i="1" dirty="0"/>
              <a:t>Problem statement:</a:t>
            </a:r>
            <a:r>
              <a:rPr lang="en-US" sz="2200" i="1" dirty="0"/>
              <a:t> </a:t>
            </a:r>
            <a:br>
              <a:rPr lang="en-US" sz="2200" i="1" dirty="0"/>
            </a:br>
            <a:r>
              <a:rPr lang="en-US" sz="2200" i="1" dirty="0"/>
              <a:t>What are the impacts of providing compensation? </a:t>
            </a:r>
          </a:p>
          <a:p>
            <a:pPr indent="0">
              <a:spcAft>
                <a:spcPts val="600"/>
              </a:spcAft>
              <a:buNone/>
            </a:pPr>
            <a:endParaRPr lang="en-US" sz="2000" i="1" dirty="0"/>
          </a:p>
          <a:p>
            <a:pPr marL="514350" indent="-514350">
              <a:buSzPct val="100000"/>
              <a:buFont typeface="+mj-lt"/>
              <a:buAutoNum type="arabicPeriod" startAt="4"/>
            </a:pPr>
            <a:r>
              <a:rPr lang="en-US" sz="1900" dirty="0"/>
              <a:t>Reallocation to all households shows generally better impacts than compensating only the bottom 40%, but it is not as effective in lowering public deficit.</a:t>
            </a:r>
          </a:p>
          <a:p>
            <a:pPr marL="514350" indent="-514350">
              <a:buFont typeface="+mj-lt"/>
              <a:buAutoNum type="arabicPeriod" startAt="4"/>
            </a:pPr>
            <a:endParaRPr lang="en-US" sz="2000" dirty="0"/>
          </a:p>
          <a:p>
            <a:endParaRPr lang="en-US" sz="2000" dirty="0"/>
          </a:p>
        </p:txBody>
      </p:sp>
      <p:sp>
        <p:nvSpPr>
          <p:cNvPr id="5" name="Date Placeholder 3">
            <a:extLst>
              <a:ext uri="{FF2B5EF4-FFF2-40B4-BE49-F238E27FC236}">
                <a16:creationId xmlns:a16="http://schemas.microsoft.com/office/drawing/2014/main" id="{EB76BB11-7590-354B-9583-7E9FBAC874A5}"/>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6" name="Slide Number Placeholder 4">
            <a:extLst>
              <a:ext uri="{FF2B5EF4-FFF2-40B4-BE49-F238E27FC236}">
                <a16:creationId xmlns:a16="http://schemas.microsoft.com/office/drawing/2014/main" id="{A4813253-2BE4-E94E-8369-AABC26CCBA2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46</a:t>
            </a:fld>
            <a:endParaRPr lang="en-US" sz="1100" noProof="0" dirty="0"/>
          </a:p>
        </p:txBody>
      </p:sp>
    </p:spTree>
    <p:extLst>
      <p:ext uri="{BB962C8B-B14F-4D97-AF65-F5344CB8AC3E}">
        <p14:creationId xmlns:p14="http://schemas.microsoft.com/office/powerpoint/2010/main" val="2402272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A90C2B-19CE-E441-925F-91B7B872D5E0}"/>
              </a:ext>
            </a:extLst>
          </p:cNvPr>
          <p:cNvSpPr/>
          <p:nvPr/>
        </p:nvSpPr>
        <p:spPr>
          <a:xfrm>
            <a:off x="412742" y="5004792"/>
            <a:ext cx="7316344" cy="516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a16="http://schemas.microsoft.com/office/drawing/2014/main" id="{4786DE2D-D016-A643-8FE9-BC69C1954875}"/>
              </a:ext>
            </a:extLst>
          </p:cNvPr>
          <p:cNvSpPr/>
          <p:nvPr/>
        </p:nvSpPr>
        <p:spPr>
          <a:xfrm>
            <a:off x="0" y="5001112"/>
            <a:ext cx="99588" cy="508621"/>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a:extLst>
              <a:ext uri="{FF2B5EF4-FFF2-40B4-BE49-F238E27FC236}">
                <a16:creationId xmlns:a16="http://schemas.microsoft.com/office/drawing/2014/main" id="{9CF703F4-2706-1E4C-B0DC-A00904F24B30}"/>
              </a:ext>
            </a:extLst>
          </p:cNvPr>
          <p:cNvSpPr/>
          <p:nvPr/>
        </p:nvSpPr>
        <p:spPr>
          <a:xfrm>
            <a:off x="412742" y="3827358"/>
            <a:ext cx="7739856" cy="7605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Rectangle 9">
            <a:extLst>
              <a:ext uri="{FF2B5EF4-FFF2-40B4-BE49-F238E27FC236}">
                <a16:creationId xmlns:a16="http://schemas.microsoft.com/office/drawing/2014/main" id="{377AD617-0F8E-D543-8F5C-2FE1E9390B34}"/>
              </a:ext>
            </a:extLst>
          </p:cNvPr>
          <p:cNvSpPr/>
          <p:nvPr/>
        </p:nvSpPr>
        <p:spPr>
          <a:xfrm>
            <a:off x="0" y="3824890"/>
            <a:ext cx="99588" cy="7484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a:extLst>
              <a:ext uri="{FF2B5EF4-FFF2-40B4-BE49-F238E27FC236}">
                <a16:creationId xmlns:a16="http://schemas.microsoft.com/office/drawing/2014/main" id="{435E680A-3FF6-7240-80B5-B2EE3691F1D6}"/>
              </a:ext>
            </a:extLst>
          </p:cNvPr>
          <p:cNvSpPr/>
          <p:nvPr/>
        </p:nvSpPr>
        <p:spPr>
          <a:xfrm>
            <a:off x="407988" y="2602335"/>
            <a:ext cx="7860113" cy="8086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7" name="Rectangle 6">
            <a:extLst>
              <a:ext uri="{FF2B5EF4-FFF2-40B4-BE49-F238E27FC236}">
                <a16:creationId xmlns:a16="http://schemas.microsoft.com/office/drawing/2014/main" id="{65D2337F-FD20-004B-AE4C-4D2BDF1E1476}"/>
              </a:ext>
            </a:extLst>
          </p:cNvPr>
          <p:cNvSpPr/>
          <p:nvPr/>
        </p:nvSpPr>
        <p:spPr>
          <a:xfrm>
            <a:off x="-4754" y="2599866"/>
            <a:ext cx="99588" cy="795781"/>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olo 1"/>
          <p:cNvSpPr>
            <a:spLocks noGrp="1"/>
          </p:cNvSpPr>
          <p:nvPr>
            <p:ph type="title"/>
          </p:nvPr>
        </p:nvSpPr>
        <p:spPr>
          <a:xfrm>
            <a:off x="407989" y="1063499"/>
            <a:ext cx="4635650" cy="611297"/>
          </a:xfrm>
        </p:spPr>
        <p:txBody>
          <a:bodyPr/>
          <a:lstStyle/>
          <a:p>
            <a:r>
              <a:rPr lang="en-US" sz="2400" dirty="0"/>
              <a:t>MODELLING APPROACH</a:t>
            </a:r>
          </a:p>
        </p:txBody>
      </p:sp>
      <p:sp>
        <p:nvSpPr>
          <p:cNvPr id="3" name="Segnaposto contenuto 2"/>
          <p:cNvSpPr>
            <a:spLocks noGrp="1"/>
          </p:cNvSpPr>
          <p:nvPr>
            <p:ph sz="quarter" idx="10"/>
          </p:nvPr>
        </p:nvSpPr>
        <p:spPr>
          <a:xfrm>
            <a:off x="407988" y="1993197"/>
            <a:ext cx="6753207" cy="365125"/>
          </a:xfrm>
          <a:prstGeom prst="rect">
            <a:avLst/>
          </a:prstGeom>
        </p:spPr>
        <p:txBody>
          <a:bodyPr>
            <a:noAutofit/>
          </a:bodyPr>
          <a:lstStyle/>
          <a:p>
            <a:pPr indent="0">
              <a:buNone/>
            </a:pPr>
            <a:r>
              <a:rPr lang="en-US" sz="2000" dirty="0"/>
              <a:t>Three groups of models used:</a:t>
            </a:r>
          </a:p>
          <a:p>
            <a:pPr indent="0">
              <a:buNone/>
            </a:pPr>
            <a:endParaRPr lang="en-US" sz="2000" dirty="0"/>
          </a:p>
        </p:txBody>
      </p:sp>
      <p:sp>
        <p:nvSpPr>
          <p:cNvPr id="5" name="Date Placeholder 3">
            <a:extLst>
              <a:ext uri="{FF2B5EF4-FFF2-40B4-BE49-F238E27FC236}">
                <a16:creationId xmlns:a16="http://schemas.microsoft.com/office/drawing/2014/main" id="{F3692DD0-0492-5A4A-9452-3822F0C8B041}"/>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8" name="Rectangle 7">
            <a:extLst>
              <a:ext uri="{FF2B5EF4-FFF2-40B4-BE49-F238E27FC236}">
                <a16:creationId xmlns:a16="http://schemas.microsoft.com/office/drawing/2014/main" id="{1831117C-CBC5-5C48-9C73-3C05A257F126}"/>
              </a:ext>
            </a:extLst>
          </p:cNvPr>
          <p:cNvSpPr/>
          <p:nvPr/>
        </p:nvSpPr>
        <p:spPr>
          <a:xfrm>
            <a:off x="503213" y="2626013"/>
            <a:ext cx="8178774" cy="2862322"/>
          </a:xfrm>
          <a:prstGeom prst="rect">
            <a:avLst/>
          </a:prstGeom>
        </p:spPr>
        <p:txBody>
          <a:bodyPr wrap="square">
            <a:spAutoFit/>
          </a:bodyPr>
          <a:lstStyle/>
          <a:p>
            <a:r>
              <a:rPr lang="en-US" sz="2000" b="1" dirty="0"/>
              <a:t>Social Accounting Matrix (SAM) </a:t>
            </a:r>
            <a:r>
              <a:rPr lang="en-US" sz="2000" dirty="0"/>
              <a:t>for short-term economic impacts (static assessment), including detailed distributions analysis;</a:t>
            </a:r>
          </a:p>
          <a:p>
            <a:endParaRPr lang="en-US" sz="2000" dirty="0"/>
          </a:p>
          <a:p>
            <a:endParaRPr lang="en-US" sz="2000" dirty="0"/>
          </a:p>
          <a:p>
            <a:r>
              <a:rPr lang="en-US" sz="2000" b="1" dirty="0"/>
              <a:t>CGE</a:t>
            </a:r>
            <a:r>
              <a:rPr lang="en-US" sz="2000" dirty="0"/>
              <a:t> and </a:t>
            </a:r>
            <a:r>
              <a:rPr lang="en-US" sz="2000" dirty="0" err="1"/>
              <a:t>macroeconometric</a:t>
            </a:r>
            <a:r>
              <a:rPr lang="en-US" sz="2000" dirty="0"/>
              <a:t> model for assessing macroeconomic impacts, short, medium and longer term;</a:t>
            </a:r>
          </a:p>
          <a:p>
            <a:endParaRPr lang="en-US" sz="2000" dirty="0"/>
          </a:p>
          <a:p>
            <a:endParaRPr lang="en-US" sz="2000" dirty="0"/>
          </a:p>
          <a:p>
            <a:r>
              <a:rPr lang="en-US" sz="2000" b="1" dirty="0"/>
              <a:t>MARKAL</a:t>
            </a:r>
            <a:r>
              <a:rPr lang="en-US" sz="2000" dirty="0"/>
              <a:t> models for assessing impacts for the energy sector.</a:t>
            </a:r>
          </a:p>
        </p:txBody>
      </p:sp>
      <p:sp>
        <p:nvSpPr>
          <p:cNvPr id="13" name="Slide Number Placeholder 4">
            <a:extLst>
              <a:ext uri="{FF2B5EF4-FFF2-40B4-BE49-F238E27FC236}">
                <a16:creationId xmlns:a16="http://schemas.microsoft.com/office/drawing/2014/main" id="{F0978384-A885-2B41-8781-D1642177C20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47</a:t>
            </a:fld>
            <a:endParaRPr lang="en-US" sz="1100" noProof="0" dirty="0"/>
          </a:p>
        </p:txBody>
      </p:sp>
    </p:spTree>
    <p:extLst>
      <p:ext uri="{BB962C8B-B14F-4D97-AF65-F5344CB8AC3E}">
        <p14:creationId xmlns:p14="http://schemas.microsoft.com/office/powerpoint/2010/main" val="1924858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57E8D74E-AE66-0744-A4C2-DBC0DB2D8830}"/>
              </a:ext>
            </a:extLst>
          </p:cNvPr>
          <p:cNvSpPr/>
          <p:nvPr/>
        </p:nvSpPr>
        <p:spPr>
          <a:xfrm>
            <a:off x="382620" y="1437333"/>
            <a:ext cx="4484325" cy="92774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Rounded Rectangle 17">
            <a:extLst>
              <a:ext uri="{FF2B5EF4-FFF2-40B4-BE49-F238E27FC236}">
                <a16:creationId xmlns:a16="http://schemas.microsoft.com/office/drawing/2014/main" id="{ED6DF2CF-336C-FE49-9698-05A2A90BE801}"/>
              </a:ext>
            </a:extLst>
          </p:cNvPr>
          <p:cNvSpPr/>
          <p:nvPr/>
        </p:nvSpPr>
        <p:spPr>
          <a:xfrm>
            <a:off x="5002095" y="2501252"/>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8AF3B849-E36D-B146-BDFF-8FCE5EE749D7}"/>
              </a:ext>
            </a:extLst>
          </p:cNvPr>
          <p:cNvSpPr/>
          <p:nvPr/>
        </p:nvSpPr>
        <p:spPr>
          <a:xfrm>
            <a:off x="5090471" y="2591645"/>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SAM</a:t>
            </a:r>
          </a:p>
        </p:txBody>
      </p:sp>
      <p:sp>
        <p:nvSpPr>
          <p:cNvPr id="14" name="Rectangle 13">
            <a:extLst>
              <a:ext uri="{FF2B5EF4-FFF2-40B4-BE49-F238E27FC236}">
                <a16:creationId xmlns:a16="http://schemas.microsoft.com/office/drawing/2014/main" id="{D8431107-E900-1E4E-8EB5-22839799BB8A}"/>
              </a:ext>
            </a:extLst>
          </p:cNvPr>
          <p:cNvSpPr/>
          <p:nvPr/>
        </p:nvSpPr>
        <p:spPr>
          <a:xfrm>
            <a:off x="5162924" y="3025756"/>
            <a:ext cx="1790875" cy="253916"/>
          </a:xfrm>
          <a:prstGeom prst="rect">
            <a:avLst/>
          </a:prstGeom>
        </p:spPr>
        <p:txBody>
          <a:bodyPr wrap="square">
            <a:spAutoFit/>
          </a:bodyPr>
          <a:lstStyle/>
          <a:p>
            <a:pPr algn="ctr" defTabSz="1333500">
              <a:spcBef>
                <a:spcPct val="0"/>
              </a:spcBef>
              <a:spcAft>
                <a:spcPct val="35000"/>
              </a:spcAft>
            </a:pPr>
            <a:r>
              <a:rPr lang="en-US" sz="1050" b="1" dirty="0">
                <a:solidFill>
                  <a:schemeClr val="bg1"/>
                </a:solidFill>
              </a:rPr>
              <a:t>Social Accounting Matrix</a:t>
            </a:r>
          </a:p>
        </p:txBody>
      </p:sp>
      <p:sp>
        <p:nvSpPr>
          <p:cNvPr id="2" name="CasellaDiTesto 1"/>
          <p:cNvSpPr txBox="1"/>
          <p:nvPr/>
        </p:nvSpPr>
        <p:spPr>
          <a:xfrm>
            <a:off x="430945" y="1508934"/>
            <a:ext cx="4484325" cy="830997"/>
          </a:xfrm>
          <a:prstGeom prst="rect">
            <a:avLst/>
          </a:prstGeom>
          <a:noFill/>
        </p:spPr>
        <p:txBody>
          <a:bodyPr wrap="square" rtlCol="0">
            <a:spAutoFit/>
          </a:bodyPr>
          <a:lstStyle>
            <a:defPPr>
              <a:defRPr lang="it-IT"/>
            </a:defPPr>
            <a:lvl1pPr>
              <a:defRPr sz="1400"/>
            </a:lvl1pPr>
          </a:lstStyle>
          <a:p>
            <a:r>
              <a:rPr lang="en-US" sz="1200" dirty="0"/>
              <a:t>Sectoral and geographically disaggregated impact analysis for households (e.g., savings).</a:t>
            </a:r>
          </a:p>
          <a:p>
            <a:endParaRPr lang="en-US" sz="1200" dirty="0"/>
          </a:p>
          <a:p>
            <a:r>
              <a:rPr lang="en-US" sz="1200" dirty="0"/>
              <a:t>Reallocation of funding. Distributional effects and opportunities.</a:t>
            </a:r>
          </a:p>
        </p:txBody>
      </p:sp>
      <p:sp>
        <p:nvSpPr>
          <p:cNvPr id="17" name="Date Placeholder 3">
            <a:extLst>
              <a:ext uri="{FF2B5EF4-FFF2-40B4-BE49-F238E27FC236}">
                <a16:creationId xmlns:a16="http://schemas.microsoft.com/office/drawing/2014/main" id="{B4DEFC72-1D83-8142-8812-79CA0A419AB2}"/>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30" name="Rounded Rectangle 29">
            <a:extLst>
              <a:ext uri="{FF2B5EF4-FFF2-40B4-BE49-F238E27FC236}">
                <a16:creationId xmlns:a16="http://schemas.microsoft.com/office/drawing/2014/main" id="{7655BDCE-386D-344D-95BD-368191DD2325}"/>
              </a:ext>
            </a:extLst>
          </p:cNvPr>
          <p:cNvSpPr/>
          <p:nvPr/>
        </p:nvSpPr>
        <p:spPr>
          <a:xfrm>
            <a:off x="5002095" y="1437332"/>
            <a:ext cx="2088682" cy="927748"/>
          </a:xfrm>
          <a:prstGeom prst="roundRect">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1" name="Rectangle 30">
            <a:extLst>
              <a:ext uri="{FF2B5EF4-FFF2-40B4-BE49-F238E27FC236}">
                <a16:creationId xmlns:a16="http://schemas.microsoft.com/office/drawing/2014/main" id="{9930C62D-8F0E-F443-A854-964457B62E10}"/>
              </a:ext>
            </a:extLst>
          </p:cNvPr>
          <p:cNvSpPr/>
          <p:nvPr/>
        </p:nvSpPr>
        <p:spPr>
          <a:xfrm>
            <a:off x="5050420" y="1663897"/>
            <a:ext cx="2109103" cy="461665"/>
          </a:xfrm>
          <a:prstGeom prst="rect">
            <a:avLst/>
          </a:prstGeom>
        </p:spPr>
        <p:txBody>
          <a:bodyPr wrap="square">
            <a:spAutoFit/>
          </a:bodyPr>
          <a:lstStyle/>
          <a:p>
            <a:r>
              <a:rPr lang="en-US" sz="1200" kern="0" dirty="0"/>
              <a:t>Economic flows across the key actors of the economy.</a:t>
            </a:r>
          </a:p>
        </p:txBody>
      </p:sp>
      <p:sp>
        <p:nvSpPr>
          <p:cNvPr id="36" name="Rettangolo arrotondato 51">
            <a:extLst>
              <a:ext uri="{FF2B5EF4-FFF2-40B4-BE49-F238E27FC236}">
                <a16:creationId xmlns:a16="http://schemas.microsoft.com/office/drawing/2014/main" id="{91F3C504-09F8-D94F-AABD-F7FBCBDE72BD}"/>
              </a:ext>
            </a:extLst>
          </p:cNvPr>
          <p:cNvSpPr/>
          <p:nvPr/>
        </p:nvSpPr>
        <p:spPr>
          <a:xfrm>
            <a:off x="1190781" y="4499206"/>
            <a:ext cx="187803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US" sz="1200" kern="0" dirty="0">
              <a:solidFill>
                <a:schemeClr val="tx1"/>
              </a:solidFill>
            </a:endParaRPr>
          </a:p>
        </p:txBody>
      </p:sp>
      <p:sp>
        <p:nvSpPr>
          <p:cNvPr id="37" name="Rounded Rectangle 36">
            <a:extLst>
              <a:ext uri="{FF2B5EF4-FFF2-40B4-BE49-F238E27FC236}">
                <a16:creationId xmlns:a16="http://schemas.microsoft.com/office/drawing/2014/main" id="{002A62D7-1B48-D745-A84A-6A7FA6628033}"/>
              </a:ext>
            </a:extLst>
          </p:cNvPr>
          <p:cNvSpPr/>
          <p:nvPr/>
        </p:nvSpPr>
        <p:spPr>
          <a:xfrm>
            <a:off x="3240980" y="4499207"/>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8" name="Rectangle 37">
            <a:extLst>
              <a:ext uri="{FF2B5EF4-FFF2-40B4-BE49-F238E27FC236}">
                <a16:creationId xmlns:a16="http://schemas.microsoft.com/office/drawing/2014/main" id="{E6780617-0C7C-E840-BED3-6D21C4227884}"/>
              </a:ext>
            </a:extLst>
          </p:cNvPr>
          <p:cNvSpPr/>
          <p:nvPr/>
        </p:nvSpPr>
        <p:spPr>
          <a:xfrm>
            <a:off x="3353657" y="4714549"/>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Markal</a:t>
            </a:r>
          </a:p>
        </p:txBody>
      </p:sp>
      <p:sp>
        <p:nvSpPr>
          <p:cNvPr id="39" name="Rectangle 38">
            <a:extLst>
              <a:ext uri="{FF2B5EF4-FFF2-40B4-BE49-F238E27FC236}">
                <a16:creationId xmlns:a16="http://schemas.microsoft.com/office/drawing/2014/main" id="{DB07460F-55DA-1C4A-B522-8A446DE7CD5E}"/>
              </a:ext>
            </a:extLst>
          </p:cNvPr>
          <p:cNvSpPr/>
          <p:nvPr/>
        </p:nvSpPr>
        <p:spPr>
          <a:xfrm>
            <a:off x="1277408" y="4653127"/>
            <a:ext cx="1878036" cy="642257"/>
          </a:xfrm>
          <a:prstGeom prst="rect">
            <a:avLst/>
          </a:prstGeom>
        </p:spPr>
        <p:txBody>
          <a:bodyPr wrap="square">
            <a:spAutoFit/>
          </a:bodyPr>
          <a:lstStyle/>
          <a:p>
            <a:r>
              <a:rPr lang="en-US" sz="1200" kern="0" dirty="0"/>
              <a:t>Energy sector analysis. Optimization of energy supply, at least cost.</a:t>
            </a:r>
          </a:p>
        </p:txBody>
      </p:sp>
      <p:sp>
        <p:nvSpPr>
          <p:cNvPr id="40" name="Rettangolo arrotondato 52">
            <a:extLst>
              <a:ext uri="{FF2B5EF4-FFF2-40B4-BE49-F238E27FC236}">
                <a16:creationId xmlns:a16="http://schemas.microsoft.com/office/drawing/2014/main" id="{BD3AE119-40F3-4945-9E0C-3B38BDABC237}"/>
              </a:ext>
            </a:extLst>
          </p:cNvPr>
          <p:cNvSpPr/>
          <p:nvPr/>
        </p:nvSpPr>
        <p:spPr>
          <a:xfrm>
            <a:off x="9232176" y="4476801"/>
            <a:ext cx="266702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200" kern="0" dirty="0">
              <a:solidFill>
                <a:schemeClr val="tx1"/>
              </a:solidFill>
            </a:endParaRPr>
          </a:p>
        </p:txBody>
      </p:sp>
      <p:sp>
        <p:nvSpPr>
          <p:cNvPr id="41" name="Rounded Rectangle 40">
            <a:extLst>
              <a:ext uri="{FF2B5EF4-FFF2-40B4-BE49-F238E27FC236}">
                <a16:creationId xmlns:a16="http://schemas.microsoft.com/office/drawing/2014/main" id="{8FD3D76C-6DD2-A243-9E2D-4F356BAC4693}"/>
              </a:ext>
            </a:extLst>
          </p:cNvPr>
          <p:cNvSpPr/>
          <p:nvPr/>
        </p:nvSpPr>
        <p:spPr>
          <a:xfrm>
            <a:off x="6971331" y="4481344"/>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2" name="Rectangle 41">
            <a:extLst>
              <a:ext uri="{FF2B5EF4-FFF2-40B4-BE49-F238E27FC236}">
                <a16:creationId xmlns:a16="http://schemas.microsoft.com/office/drawing/2014/main" id="{5D456EF8-9C16-8946-86D7-8AEA278AFB93}"/>
              </a:ext>
            </a:extLst>
          </p:cNvPr>
          <p:cNvSpPr/>
          <p:nvPr/>
        </p:nvSpPr>
        <p:spPr>
          <a:xfrm>
            <a:off x="7090777" y="4531276"/>
            <a:ext cx="1863328" cy="830997"/>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Macro Model</a:t>
            </a:r>
          </a:p>
        </p:txBody>
      </p:sp>
      <p:sp>
        <p:nvSpPr>
          <p:cNvPr id="43" name="Rectangle 42">
            <a:extLst>
              <a:ext uri="{FF2B5EF4-FFF2-40B4-BE49-F238E27FC236}">
                <a16:creationId xmlns:a16="http://schemas.microsoft.com/office/drawing/2014/main" id="{DAB23E72-6503-474A-9A17-6C25DF2A9734}"/>
              </a:ext>
            </a:extLst>
          </p:cNvPr>
          <p:cNvSpPr/>
          <p:nvPr/>
        </p:nvSpPr>
        <p:spPr>
          <a:xfrm>
            <a:off x="9325769" y="4728402"/>
            <a:ext cx="2650435" cy="461665"/>
          </a:xfrm>
          <a:prstGeom prst="rect">
            <a:avLst/>
          </a:prstGeom>
        </p:spPr>
        <p:txBody>
          <a:bodyPr wrap="square">
            <a:spAutoFit/>
          </a:bodyPr>
          <a:lstStyle/>
          <a:p>
            <a:r>
              <a:rPr lang="en-US" sz="1200" kern="0" dirty="0"/>
              <a:t>Macroeconomic assessment. Economic impact of energy prices.</a:t>
            </a:r>
          </a:p>
        </p:txBody>
      </p:sp>
      <p:sp>
        <p:nvSpPr>
          <p:cNvPr id="19" name="Slide Number Placeholder 4">
            <a:extLst>
              <a:ext uri="{FF2B5EF4-FFF2-40B4-BE49-F238E27FC236}">
                <a16:creationId xmlns:a16="http://schemas.microsoft.com/office/drawing/2014/main" id="{99068FCD-9639-B94F-8878-284D1B88FED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48</a:t>
            </a:fld>
            <a:endParaRPr lang="en-US" sz="1100" noProof="0" dirty="0"/>
          </a:p>
        </p:txBody>
      </p:sp>
    </p:spTree>
    <p:extLst>
      <p:ext uri="{BB962C8B-B14F-4D97-AF65-F5344CB8AC3E}">
        <p14:creationId xmlns:p14="http://schemas.microsoft.com/office/powerpoint/2010/main" val="3001482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3"/>
          <p:cNvSpPr txBox="1"/>
          <p:nvPr/>
        </p:nvSpPr>
        <p:spPr>
          <a:xfrm>
            <a:off x="301412" y="991128"/>
            <a:ext cx="2777940" cy="424732"/>
          </a:xfrm>
          <a:prstGeom prst="rect">
            <a:avLst/>
          </a:prstGeom>
          <a:noFill/>
        </p:spPr>
        <p:txBody>
          <a:bodyPr wrap="none" rtlCol="0">
            <a:spAutoFit/>
          </a:bodyPr>
          <a:lstStyle/>
          <a:p>
            <a:pPr>
              <a:lnSpc>
                <a:spcPct val="90000"/>
              </a:lnSpc>
              <a:spcBef>
                <a:spcPct val="0"/>
              </a:spcBef>
            </a:pPr>
            <a:r>
              <a:rPr lang="en-US" sz="2400" b="1" dirty="0">
                <a:solidFill>
                  <a:srgbClr val="71A522"/>
                </a:solidFill>
                <a:latin typeface="+mj-lt"/>
                <a:ea typeface="+mj-ea"/>
                <a:cs typeface="+mj-cs"/>
              </a:rPr>
              <a:t>DIRECT IMPACTS</a:t>
            </a:r>
          </a:p>
        </p:txBody>
      </p:sp>
      <p:sp>
        <p:nvSpPr>
          <p:cNvPr id="22" name="Date Placeholder 3">
            <a:extLst>
              <a:ext uri="{FF2B5EF4-FFF2-40B4-BE49-F238E27FC236}">
                <a16:creationId xmlns:a16="http://schemas.microsoft.com/office/drawing/2014/main" id="{C262EA32-254B-5C48-B662-E1AB9BFE4555}"/>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23" name="Rounded Rectangle 22">
            <a:extLst>
              <a:ext uri="{FF2B5EF4-FFF2-40B4-BE49-F238E27FC236}">
                <a16:creationId xmlns:a16="http://schemas.microsoft.com/office/drawing/2014/main" id="{BCAD3FC3-558C-294F-A876-AF39CF9307A4}"/>
              </a:ext>
            </a:extLst>
          </p:cNvPr>
          <p:cNvSpPr/>
          <p:nvPr/>
        </p:nvSpPr>
        <p:spPr>
          <a:xfrm>
            <a:off x="5002095" y="2501252"/>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4" name="Rectangle 23">
            <a:extLst>
              <a:ext uri="{FF2B5EF4-FFF2-40B4-BE49-F238E27FC236}">
                <a16:creationId xmlns:a16="http://schemas.microsoft.com/office/drawing/2014/main" id="{16558F2E-7B91-1F4A-B7D6-C44C5FD0E232}"/>
              </a:ext>
            </a:extLst>
          </p:cNvPr>
          <p:cNvSpPr/>
          <p:nvPr/>
        </p:nvSpPr>
        <p:spPr>
          <a:xfrm>
            <a:off x="5090471" y="2591645"/>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SAM</a:t>
            </a:r>
          </a:p>
        </p:txBody>
      </p:sp>
      <p:sp>
        <p:nvSpPr>
          <p:cNvPr id="25" name="Rectangle 24">
            <a:extLst>
              <a:ext uri="{FF2B5EF4-FFF2-40B4-BE49-F238E27FC236}">
                <a16:creationId xmlns:a16="http://schemas.microsoft.com/office/drawing/2014/main" id="{0913B215-49FC-3C4D-BDC4-624491AA4B10}"/>
              </a:ext>
            </a:extLst>
          </p:cNvPr>
          <p:cNvSpPr/>
          <p:nvPr/>
        </p:nvSpPr>
        <p:spPr>
          <a:xfrm>
            <a:off x="5162924" y="3025756"/>
            <a:ext cx="1790875" cy="253916"/>
          </a:xfrm>
          <a:prstGeom prst="rect">
            <a:avLst/>
          </a:prstGeom>
        </p:spPr>
        <p:txBody>
          <a:bodyPr wrap="square">
            <a:spAutoFit/>
          </a:bodyPr>
          <a:lstStyle/>
          <a:p>
            <a:pPr algn="ctr" defTabSz="1333500">
              <a:spcBef>
                <a:spcPct val="0"/>
              </a:spcBef>
              <a:spcAft>
                <a:spcPct val="35000"/>
              </a:spcAft>
            </a:pPr>
            <a:r>
              <a:rPr lang="en-US" sz="1050" b="1" dirty="0">
                <a:solidFill>
                  <a:schemeClr val="bg1"/>
                </a:solidFill>
              </a:rPr>
              <a:t>Social Accounting Matrix</a:t>
            </a:r>
          </a:p>
        </p:txBody>
      </p:sp>
      <p:sp>
        <p:nvSpPr>
          <p:cNvPr id="32" name="Rounded Rectangle 31">
            <a:extLst>
              <a:ext uri="{FF2B5EF4-FFF2-40B4-BE49-F238E27FC236}">
                <a16:creationId xmlns:a16="http://schemas.microsoft.com/office/drawing/2014/main" id="{C90497AA-1842-AD42-B794-1CCE4CCF947E}"/>
              </a:ext>
            </a:extLst>
          </p:cNvPr>
          <p:cNvSpPr/>
          <p:nvPr/>
        </p:nvSpPr>
        <p:spPr>
          <a:xfrm>
            <a:off x="5002095" y="1437332"/>
            <a:ext cx="2088682" cy="927748"/>
          </a:xfrm>
          <a:prstGeom prst="roundRect">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3" name="Rectangle 32">
            <a:extLst>
              <a:ext uri="{FF2B5EF4-FFF2-40B4-BE49-F238E27FC236}">
                <a16:creationId xmlns:a16="http://schemas.microsoft.com/office/drawing/2014/main" id="{17846688-D59D-C241-BAA8-045A7602AD59}"/>
              </a:ext>
            </a:extLst>
          </p:cNvPr>
          <p:cNvSpPr/>
          <p:nvPr/>
        </p:nvSpPr>
        <p:spPr>
          <a:xfrm>
            <a:off x="5050420" y="1663897"/>
            <a:ext cx="2109103" cy="461665"/>
          </a:xfrm>
          <a:prstGeom prst="rect">
            <a:avLst/>
          </a:prstGeom>
        </p:spPr>
        <p:txBody>
          <a:bodyPr wrap="square">
            <a:spAutoFit/>
          </a:bodyPr>
          <a:lstStyle/>
          <a:p>
            <a:r>
              <a:rPr lang="en-US" sz="1200" kern="0" dirty="0"/>
              <a:t>Economic flows across the key actors of the economy.</a:t>
            </a:r>
          </a:p>
        </p:txBody>
      </p:sp>
      <p:sp>
        <p:nvSpPr>
          <p:cNvPr id="36" name="Freccia sinistra 6">
            <a:extLst>
              <a:ext uri="{FF2B5EF4-FFF2-40B4-BE49-F238E27FC236}">
                <a16:creationId xmlns:a16="http://schemas.microsoft.com/office/drawing/2014/main" id="{0D7FEFCA-2F9A-EE4F-A48A-EEE232711030}"/>
              </a:ext>
            </a:extLst>
          </p:cNvPr>
          <p:cNvSpPr/>
          <p:nvPr/>
        </p:nvSpPr>
        <p:spPr>
          <a:xfrm>
            <a:off x="7342356" y="2719770"/>
            <a:ext cx="1058021" cy="664727"/>
          </a:xfrm>
          <a:prstGeom prst="leftArrow">
            <a:avLst/>
          </a:prstGeom>
          <a:solidFill>
            <a:schemeClr val="tx1"/>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7" name="CasellaDiTesto 12">
            <a:extLst>
              <a:ext uri="{FF2B5EF4-FFF2-40B4-BE49-F238E27FC236}">
                <a16:creationId xmlns:a16="http://schemas.microsoft.com/office/drawing/2014/main" id="{4C0CA432-C7E0-3240-B1F5-F0F287EBAF82}"/>
              </a:ext>
            </a:extLst>
          </p:cNvPr>
          <p:cNvSpPr txBox="1"/>
          <p:nvPr/>
        </p:nvSpPr>
        <p:spPr>
          <a:xfrm>
            <a:off x="8521250" y="2759745"/>
            <a:ext cx="2298846" cy="584775"/>
          </a:xfrm>
          <a:prstGeom prst="rect">
            <a:avLst/>
          </a:prstGeom>
          <a:noFill/>
        </p:spPr>
        <p:txBody>
          <a:bodyPr wrap="square" rtlCol="0">
            <a:spAutoFit/>
          </a:bodyPr>
          <a:lstStyle/>
          <a:p>
            <a:r>
              <a:rPr lang="en-US" sz="1600" b="1" dirty="0"/>
              <a:t>Producer and consumer subsidies</a:t>
            </a:r>
          </a:p>
        </p:txBody>
      </p:sp>
      <p:sp>
        <p:nvSpPr>
          <p:cNvPr id="38" name="Freccia sinistra 17">
            <a:extLst>
              <a:ext uri="{FF2B5EF4-FFF2-40B4-BE49-F238E27FC236}">
                <a16:creationId xmlns:a16="http://schemas.microsoft.com/office/drawing/2014/main" id="{793A0763-B0BA-EA4B-A410-FB3BE4A2F0EE}"/>
              </a:ext>
            </a:extLst>
          </p:cNvPr>
          <p:cNvSpPr/>
          <p:nvPr/>
        </p:nvSpPr>
        <p:spPr>
          <a:xfrm rot="2432656">
            <a:off x="4531034" y="5604160"/>
            <a:ext cx="1049805" cy="659565"/>
          </a:xfrm>
          <a:prstGeom prst="leftArrow">
            <a:avLst/>
          </a:prstGeom>
          <a:solidFill>
            <a:schemeClr val="tx1"/>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9" name="CasellaDiTesto 18">
            <a:extLst>
              <a:ext uri="{FF2B5EF4-FFF2-40B4-BE49-F238E27FC236}">
                <a16:creationId xmlns:a16="http://schemas.microsoft.com/office/drawing/2014/main" id="{3E61B3FD-0D1E-6C4A-B953-F9D38324DE5C}"/>
              </a:ext>
            </a:extLst>
          </p:cNvPr>
          <p:cNvSpPr txBox="1"/>
          <p:nvPr/>
        </p:nvSpPr>
        <p:spPr>
          <a:xfrm>
            <a:off x="5545785" y="6249656"/>
            <a:ext cx="3760344" cy="338554"/>
          </a:xfrm>
          <a:prstGeom prst="rect">
            <a:avLst/>
          </a:prstGeom>
          <a:noFill/>
        </p:spPr>
        <p:txBody>
          <a:bodyPr wrap="square" rtlCol="0">
            <a:spAutoFit/>
          </a:bodyPr>
          <a:lstStyle/>
          <a:p>
            <a:r>
              <a:rPr lang="en-US" sz="1600" b="1" dirty="0"/>
              <a:t>Producer subsidies (primarily)</a:t>
            </a:r>
          </a:p>
        </p:txBody>
      </p:sp>
      <p:sp>
        <p:nvSpPr>
          <p:cNvPr id="40" name="Rettangolo arrotondato 51">
            <a:extLst>
              <a:ext uri="{FF2B5EF4-FFF2-40B4-BE49-F238E27FC236}">
                <a16:creationId xmlns:a16="http://schemas.microsoft.com/office/drawing/2014/main" id="{44CB0015-659F-B845-8F43-20558189B59D}"/>
              </a:ext>
            </a:extLst>
          </p:cNvPr>
          <p:cNvSpPr/>
          <p:nvPr/>
        </p:nvSpPr>
        <p:spPr>
          <a:xfrm>
            <a:off x="1190781" y="4499206"/>
            <a:ext cx="187803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US" sz="1200" kern="0" dirty="0">
              <a:solidFill>
                <a:schemeClr val="tx1"/>
              </a:solidFill>
            </a:endParaRPr>
          </a:p>
        </p:txBody>
      </p:sp>
      <p:sp>
        <p:nvSpPr>
          <p:cNvPr id="41" name="Rounded Rectangle 40">
            <a:extLst>
              <a:ext uri="{FF2B5EF4-FFF2-40B4-BE49-F238E27FC236}">
                <a16:creationId xmlns:a16="http://schemas.microsoft.com/office/drawing/2014/main" id="{15616CCD-63D2-E148-80F9-1B0175F2367A}"/>
              </a:ext>
            </a:extLst>
          </p:cNvPr>
          <p:cNvSpPr/>
          <p:nvPr/>
        </p:nvSpPr>
        <p:spPr>
          <a:xfrm>
            <a:off x="3240980" y="4499207"/>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2" name="Rectangle 41">
            <a:extLst>
              <a:ext uri="{FF2B5EF4-FFF2-40B4-BE49-F238E27FC236}">
                <a16:creationId xmlns:a16="http://schemas.microsoft.com/office/drawing/2014/main" id="{CCF256E1-E927-9F45-AD2B-21D5EEB4AAC8}"/>
              </a:ext>
            </a:extLst>
          </p:cNvPr>
          <p:cNvSpPr/>
          <p:nvPr/>
        </p:nvSpPr>
        <p:spPr>
          <a:xfrm>
            <a:off x="3353657" y="4714549"/>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Markal</a:t>
            </a:r>
          </a:p>
        </p:txBody>
      </p:sp>
      <p:sp>
        <p:nvSpPr>
          <p:cNvPr id="43" name="Rectangle 42">
            <a:extLst>
              <a:ext uri="{FF2B5EF4-FFF2-40B4-BE49-F238E27FC236}">
                <a16:creationId xmlns:a16="http://schemas.microsoft.com/office/drawing/2014/main" id="{2450C468-EB84-5C44-B8D3-8D7CF7B60637}"/>
              </a:ext>
            </a:extLst>
          </p:cNvPr>
          <p:cNvSpPr/>
          <p:nvPr/>
        </p:nvSpPr>
        <p:spPr>
          <a:xfrm>
            <a:off x="1277408" y="4653127"/>
            <a:ext cx="1878036" cy="642257"/>
          </a:xfrm>
          <a:prstGeom prst="rect">
            <a:avLst/>
          </a:prstGeom>
        </p:spPr>
        <p:txBody>
          <a:bodyPr wrap="square">
            <a:spAutoFit/>
          </a:bodyPr>
          <a:lstStyle/>
          <a:p>
            <a:r>
              <a:rPr lang="en-US" sz="1200" kern="0" dirty="0"/>
              <a:t>Energy sector analysis. Optimization of energy supply, at least cost.</a:t>
            </a:r>
          </a:p>
        </p:txBody>
      </p:sp>
      <p:sp>
        <p:nvSpPr>
          <p:cNvPr id="44" name="Rettangolo arrotondato 52">
            <a:extLst>
              <a:ext uri="{FF2B5EF4-FFF2-40B4-BE49-F238E27FC236}">
                <a16:creationId xmlns:a16="http://schemas.microsoft.com/office/drawing/2014/main" id="{FC4A2D40-DF8E-044C-AA40-45EBEB30F33E}"/>
              </a:ext>
            </a:extLst>
          </p:cNvPr>
          <p:cNvSpPr/>
          <p:nvPr/>
        </p:nvSpPr>
        <p:spPr>
          <a:xfrm>
            <a:off x="9232176" y="4476801"/>
            <a:ext cx="266702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200" kern="0" dirty="0">
              <a:solidFill>
                <a:schemeClr val="tx1"/>
              </a:solidFill>
            </a:endParaRPr>
          </a:p>
        </p:txBody>
      </p:sp>
      <p:sp>
        <p:nvSpPr>
          <p:cNvPr id="45" name="Rounded Rectangle 44">
            <a:extLst>
              <a:ext uri="{FF2B5EF4-FFF2-40B4-BE49-F238E27FC236}">
                <a16:creationId xmlns:a16="http://schemas.microsoft.com/office/drawing/2014/main" id="{9A11705D-6125-2C4D-A8E9-AB060CCE0454}"/>
              </a:ext>
            </a:extLst>
          </p:cNvPr>
          <p:cNvSpPr/>
          <p:nvPr/>
        </p:nvSpPr>
        <p:spPr>
          <a:xfrm>
            <a:off x="6971331" y="4481344"/>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6" name="Rectangle 45">
            <a:extLst>
              <a:ext uri="{FF2B5EF4-FFF2-40B4-BE49-F238E27FC236}">
                <a16:creationId xmlns:a16="http://schemas.microsoft.com/office/drawing/2014/main" id="{622C2E57-1E8A-2B4A-8B9F-DE304546AAE0}"/>
              </a:ext>
            </a:extLst>
          </p:cNvPr>
          <p:cNvSpPr/>
          <p:nvPr/>
        </p:nvSpPr>
        <p:spPr>
          <a:xfrm>
            <a:off x="7090777" y="4531276"/>
            <a:ext cx="1863328" cy="830997"/>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Macro Model</a:t>
            </a:r>
          </a:p>
        </p:txBody>
      </p:sp>
      <p:sp>
        <p:nvSpPr>
          <p:cNvPr id="47" name="Rectangle 46">
            <a:extLst>
              <a:ext uri="{FF2B5EF4-FFF2-40B4-BE49-F238E27FC236}">
                <a16:creationId xmlns:a16="http://schemas.microsoft.com/office/drawing/2014/main" id="{B4FC6828-7F2A-0445-96A6-BDB247D3DE6F}"/>
              </a:ext>
            </a:extLst>
          </p:cNvPr>
          <p:cNvSpPr/>
          <p:nvPr/>
        </p:nvSpPr>
        <p:spPr>
          <a:xfrm>
            <a:off x="9325769" y="4728402"/>
            <a:ext cx="2650435" cy="461665"/>
          </a:xfrm>
          <a:prstGeom prst="rect">
            <a:avLst/>
          </a:prstGeom>
        </p:spPr>
        <p:txBody>
          <a:bodyPr wrap="square">
            <a:spAutoFit/>
          </a:bodyPr>
          <a:lstStyle/>
          <a:p>
            <a:r>
              <a:rPr lang="en-US" sz="1200" kern="0" dirty="0"/>
              <a:t>Macroeconomic assessment. Economic impact of energy prices.</a:t>
            </a:r>
          </a:p>
        </p:txBody>
      </p:sp>
      <p:sp>
        <p:nvSpPr>
          <p:cNvPr id="26" name="Slide Number Placeholder 4">
            <a:extLst>
              <a:ext uri="{FF2B5EF4-FFF2-40B4-BE49-F238E27FC236}">
                <a16:creationId xmlns:a16="http://schemas.microsoft.com/office/drawing/2014/main" id="{5491A096-CABD-B24F-BD08-9E4E232263D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49</a:t>
            </a:fld>
            <a:endParaRPr lang="en-US" sz="1100" noProof="0" dirty="0"/>
          </a:p>
        </p:txBody>
      </p:sp>
    </p:spTree>
    <p:extLst>
      <p:ext uri="{BB962C8B-B14F-4D97-AF65-F5344CB8AC3E}">
        <p14:creationId xmlns:p14="http://schemas.microsoft.com/office/powerpoint/2010/main" val="3362100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16">
            <a:extLst>
              <a:ext uri="{FF2B5EF4-FFF2-40B4-BE49-F238E27FC236}">
                <a16:creationId xmlns:a16="http://schemas.microsoft.com/office/drawing/2014/main" id="{3CC76B74-7118-4642-8BEA-4D13BD1D9F91}"/>
              </a:ext>
            </a:extLst>
          </p:cNvPr>
          <p:cNvSpPr/>
          <p:nvPr/>
        </p:nvSpPr>
        <p:spPr>
          <a:xfrm>
            <a:off x="408438" y="913788"/>
            <a:ext cx="11410619"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le 1">
            <a:extLst>
              <a:ext uri="{FF2B5EF4-FFF2-40B4-BE49-F238E27FC236}">
                <a16:creationId xmlns:a16="http://schemas.microsoft.com/office/drawing/2014/main" id="{5909E13C-79E4-894C-9614-7AC6CD087C30}"/>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9" name="Content Placeholder 6">
            <a:extLst>
              <a:ext uri="{FF2B5EF4-FFF2-40B4-BE49-F238E27FC236}">
                <a16:creationId xmlns:a16="http://schemas.microsoft.com/office/drawing/2014/main" id="{387B58DC-F6DF-AE4F-8776-80211258E2F9}"/>
              </a:ext>
            </a:extLst>
          </p:cNvPr>
          <p:cNvSpPr txBox="1">
            <a:spLocks/>
          </p:cNvSpPr>
          <p:nvPr/>
        </p:nvSpPr>
        <p:spPr>
          <a:xfrm>
            <a:off x="3936000" y="1543320"/>
            <a:ext cx="4320000" cy="4320000"/>
          </a:xfrm>
          <a:prstGeom prst="ellipse">
            <a:avLst/>
          </a:prstGeom>
          <a:solidFill>
            <a:srgbClr val="71A522"/>
          </a:solidFill>
        </p:spPr>
        <p:txBody>
          <a:bodyPr vert="horz" lIns="0" tIns="180000" rIns="180000" bIns="46800" rtlCol="0" anchor="ctr" anchorCtr="0">
            <a:noAutofit/>
          </a:bodyPr>
          <a:lstStyle>
            <a:lvl1pPr marL="0" indent="0" algn="l" defTabSz="914400" rtl="0" eaLnBrk="1" latinLnBrk="0" hangingPunct="1">
              <a:lnSpc>
                <a:spcPts val="2600"/>
              </a:lnSpc>
              <a:spcBef>
                <a:spcPts val="0"/>
              </a:spcBef>
              <a:buClr>
                <a:schemeClr val="accent6"/>
              </a:buClr>
              <a:buSzPct val="80000"/>
              <a:buFont typeface="Arial" charset="0"/>
              <a:buNone/>
              <a:defRPr sz="2400" b="0" i="0" kern="1200" baseline="0">
                <a:solidFill>
                  <a:schemeClr val="bg1"/>
                </a:solidFill>
                <a:latin typeface="+mn-lt"/>
                <a:ea typeface="Roboto Medium" charset="0"/>
                <a:cs typeface="Roboto Medium" charset="0"/>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bg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chemeClr val="bg1"/>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chemeClr val="bg1"/>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chemeClr val="bg1"/>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b="1"/>
              <a:t> </a:t>
            </a:r>
            <a:endParaRPr lang="en-GB" b="1" dirty="0"/>
          </a:p>
        </p:txBody>
      </p:sp>
      <p:pic>
        <p:nvPicPr>
          <p:cNvPr id="10" name="Picture 9">
            <a:extLst>
              <a:ext uri="{FF2B5EF4-FFF2-40B4-BE49-F238E27FC236}">
                <a16:creationId xmlns:a16="http://schemas.microsoft.com/office/drawing/2014/main" id="{5A62FBEA-FE7C-EE4B-A85C-57A5EF35EF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125214"/>
            <a:ext cx="1197428" cy="801850"/>
          </a:xfrm>
          <a:prstGeom prst="rect">
            <a:avLst/>
          </a:prstGeom>
        </p:spPr>
      </p:pic>
      <p:sp>
        <p:nvSpPr>
          <p:cNvPr id="11" name="Rectangle 10">
            <a:extLst>
              <a:ext uri="{FF2B5EF4-FFF2-40B4-BE49-F238E27FC236}">
                <a16:creationId xmlns:a16="http://schemas.microsoft.com/office/drawing/2014/main" id="{2D6C461B-59EF-9B46-9ABB-DCEDFA242945}"/>
              </a:ext>
            </a:extLst>
          </p:cNvPr>
          <p:cNvSpPr/>
          <p:nvPr/>
        </p:nvSpPr>
        <p:spPr>
          <a:xfrm>
            <a:off x="4373639" y="3126227"/>
            <a:ext cx="3480215" cy="2308324"/>
          </a:xfrm>
          <a:prstGeom prst="rect">
            <a:avLst/>
          </a:prstGeom>
        </p:spPr>
        <p:txBody>
          <a:bodyPr wrap="square">
            <a:spAutoFit/>
          </a:bodyPr>
          <a:lstStyle/>
          <a:p>
            <a:pPr algn="ctr"/>
            <a:r>
              <a:rPr lang="en-US" sz="2400" b="1" dirty="0">
                <a:solidFill>
                  <a:schemeClr val="bg1"/>
                </a:solidFill>
              </a:rPr>
              <a:t>Have you used models before? </a:t>
            </a:r>
          </a:p>
          <a:p>
            <a:pPr algn="ctr"/>
            <a:endParaRPr lang="en-US" sz="2400" b="1" dirty="0">
              <a:solidFill>
                <a:schemeClr val="bg1"/>
              </a:solidFill>
            </a:endParaRPr>
          </a:p>
          <a:p>
            <a:pPr algn="ctr"/>
            <a:r>
              <a:rPr lang="en-US" sz="2400" b="1" dirty="0">
                <a:solidFill>
                  <a:schemeClr val="bg1"/>
                </a:solidFill>
              </a:rPr>
              <a:t>What type of model, and for what type </a:t>
            </a:r>
            <a:br>
              <a:rPr lang="en-US" sz="2400" b="1" dirty="0">
                <a:solidFill>
                  <a:schemeClr val="bg1"/>
                </a:solidFill>
              </a:rPr>
            </a:br>
            <a:r>
              <a:rPr lang="en-US" sz="2400" b="1" dirty="0">
                <a:solidFill>
                  <a:schemeClr val="bg1"/>
                </a:solidFill>
              </a:rPr>
              <a:t>of analysis?</a:t>
            </a:r>
            <a:endParaRPr lang="en-GB" sz="2400" b="1" dirty="0">
              <a:solidFill>
                <a:schemeClr val="bg1"/>
              </a:solidFill>
            </a:endParaRPr>
          </a:p>
        </p:txBody>
      </p:sp>
      <p:sp>
        <p:nvSpPr>
          <p:cNvPr id="15" name="Slide Number Placeholder 4">
            <a:extLst>
              <a:ext uri="{FF2B5EF4-FFF2-40B4-BE49-F238E27FC236}">
                <a16:creationId xmlns:a16="http://schemas.microsoft.com/office/drawing/2014/main" id="{03DFBA26-BD1D-BE4E-B274-3BF53838F944}"/>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5</a:t>
            </a:fld>
            <a:endParaRPr lang="en-US" sz="1100" noProof="0" dirty="0"/>
          </a:p>
        </p:txBody>
      </p:sp>
      <p:sp>
        <p:nvSpPr>
          <p:cNvPr id="16" name="Date Placeholder 3">
            <a:extLst>
              <a:ext uri="{FF2B5EF4-FFF2-40B4-BE49-F238E27FC236}">
                <a16:creationId xmlns:a16="http://schemas.microsoft.com/office/drawing/2014/main" id="{701CF32A-6BBB-7E47-8890-9C17E350429C}"/>
              </a:ext>
            </a:extLst>
          </p:cNvPr>
          <p:cNvSpPr txBox="1">
            <a:spLocks/>
          </p:cNvSpPr>
          <p:nvPr/>
        </p:nvSpPr>
        <p:spPr>
          <a:xfrm>
            <a:off x="327341" y="6409750"/>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22"/>
                </a:solidFill>
              </a:rPr>
              <a:t>Module 3, Section 1: Overview of Methods</a:t>
            </a:r>
            <a:endParaRPr lang="en-US" sz="1050" dirty="0">
              <a:solidFill>
                <a:srgbClr val="71A522"/>
              </a:solidFill>
            </a:endParaRPr>
          </a:p>
        </p:txBody>
      </p:sp>
    </p:spTree>
    <p:extLst>
      <p:ext uri="{BB962C8B-B14F-4D97-AF65-F5344CB8AC3E}">
        <p14:creationId xmlns:p14="http://schemas.microsoft.com/office/powerpoint/2010/main" val="2986910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309622" y="983724"/>
            <a:ext cx="3085717" cy="424732"/>
          </a:xfrm>
          <a:prstGeom prst="rect">
            <a:avLst/>
          </a:prstGeom>
          <a:noFill/>
        </p:spPr>
        <p:txBody>
          <a:bodyPr wrap="none" rtlCol="0">
            <a:spAutoFit/>
          </a:bodyPr>
          <a:lstStyle/>
          <a:p>
            <a:pPr>
              <a:lnSpc>
                <a:spcPct val="90000"/>
              </a:lnSpc>
              <a:spcBef>
                <a:spcPct val="0"/>
              </a:spcBef>
            </a:pPr>
            <a:r>
              <a:rPr lang="en-US" sz="2400" b="1" dirty="0">
                <a:solidFill>
                  <a:srgbClr val="71A522"/>
                </a:solidFill>
                <a:latin typeface="+mj-lt"/>
                <a:ea typeface="+mj-ea"/>
                <a:cs typeface="+mj-cs"/>
              </a:rPr>
              <a:t>INDIRECT IMPACTS</a:t>
            </a:r>
          </a:p>
        </p:txBody>
      </p:sp>
      <p:sp>
        <p:nvSpPr>
          <p:cNvPr id="2" name="Freccia circolare in su 1"/>
          <p:cNvSpPr/>
          <p:nvPr/>
        </p:nvSpPr>
        <p:spPr>
          <a:xfrm rot="5400000" flipV="1">
            <a:off x="7005448" y="1906348"/>
            <a:ext cx="1033469" cy="548567"/>
          </a:xfrm>
          <a:prstGeom prst="curvedUpArrow">
            <a:avLst>
              <a:gd name="adj1" fmla="val 25000"/>
              <a:gd name="adj2" fmla="val 62381"/>
              <a:gd name="adj3" fmla="val 25000"/>
            </a:avLst>
          </a:prstGeom>
          <a:solidFill>
            <a:schemeClr val="tx1"/>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20" name="Freccia sinistra 19"/>
          <p:cNvSpPr/>
          <p:nvPr/>
        </p:nvSpPr>
        <p:spPr>
          <a:xfrm rot="7964635">
            <a:off x="4036707" y="3575740"/>
            <a:ext cx="984769" cy="618705"/>
          </a:xfrm>
          <a:prstGeom prst="leftArrow">
            <a:avLst/>
          </a:prstGeom>
          <a:solidFill>
            <a:schemeClr val="tx1"/>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CasellaDiTesto 14"/>
          <p:cNvSpPr txBox="1"/>
          <p:nvPr/>
        </p:nvSpPr>
        <p:spPr>
          <a:xfrm>
            <a:off x="1527819" y="2453145"/>
            <a:ext cx="3222697" cy="1200329"/>
          </a:xfrm>
          <a:prstGeom prst="rect">
            <a:avLst/>
          </a:prstGeom>
          <a:noFill/>
        </p:spPr>
        <p:txBody>
          <a:bodyPr wrap="square" rtlCol="0">
            <a:spAutoFit/>
          </a:bodyPr>
          <a:lstStyle/>
          <a:p>
            <a:r>
              <a:rPr lang="en-US" b="1" dirty="0"/>
              <a:t>Estimated using the SAM, possibly also assuming a future growth rate for the main financial flows.</a:t>
            </a:r>
          </a:p>
        </p:txBody>
      </p:sp>
      <p:sp>
        <p:nvSpPr>
          <p:cNvPr id="26" name="Rounded Rectangle 25">
            <a:extLst>
              <a:ext uri="{FF2B5EF4-FFF2-40B4-BE49-F238E27FC236}">
                <a16:creationId xmlns:a16="http://schemas.microsoft.com/office/drawing/2014/main" id="{BD204879-AF21-BD4D-B421-F78A6C28C02F}"/>
              </a:ext>
            </a:extLst>
          </p:cNvPr>
          <p:cNvSpPr/>
          <p:nvPr/>
        </p:nvSpPr>
        <p:spPr>
          <a:xfrm>
            <a:off x="5002095" y="2501252"/>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7" name="Rectangle 26">
            <a:extLst>
              <a:ext uri="{FF2B5EF4-FFF2-40B4-BE49-F238E27FC236}">
                <a16:creationId xmlns:a16="http://schemas.microsoft.com/office/drawing/2014/main" id="{27260D1B-F8F2-3748-B01A-EF3E0F1931D0}"/>
              </a:ext>
            </a:extLst>
          </p:cNvPr>
          <p:cNvSpPr/>
          <p:nvPr/>
        </p:nvSpPr>
        <p:spPr>
          <a:xfrm>
            <a:off x="5090471" y="2591645"/>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SAM</a:t>
            </a:r>
          </a:p>
        </p:txBody>
      </p:sp>
      <p:sp>
        <p:nvSpPr>
          <p:cNvPr id="28" name="Rectangle 27">
            <a:extLst>
              <a:ext uri="{FF2B5EF4-FFF2-40B4-BE49-F238E27FC236}">
                <a16:creationId xmlns:a16="http://schemas.microsoft.com/office/drawing/2014/main" id="{7D5929B8-82FB-7C4D-9C62-20109548377B}"/>
              </a:ext>
            </a:extLst>
          </p:cNvPr>
          <p:cNvSpPr/>
          <p:nvPr/>
        </p:nvSpPr>
        <p:spPr>
          <a:xfrm>
            <a:off x="5162924" y="3025756"/>
            <a:ext cx="1790875" cy="253916"/>
          </a:xfrm>
          <a:prstGeom prst="rect">
            <a:avLst/>
          </a:prstGeom>
        </p:spPr>
        <p:txBody>
          <a:bodyPr wrap="square">
            <a:spAutoFit/>
          </a:bodyPr>
          <a:lstStyle/>
          <a:p>
            <a:pPr algn="ctr" defTabSz="1333500">
              <a:spcBef>
                <a:spcPct val="0"/>
              </a:spcBef>
              <a:spcAft>
                <a:spcPct val="35000"/>
              </a:spcAft>
            </a:pPr>
            <a:r>
              <a:rPr lang="en-US" sz="1050" b="1" dirty="0">
                <a:solidFill>
                  <a:schemeClr val="bg1"/>
                </a:solidFill>
              </a:rPr>
              <a:t>Social Accounting Matrix</a:t>
            </a:r>
          </a:p>
        </p:txBody>
      </p:sp>
      <p:sp>
        <p:nvSpPr>
          <p:cNvPr id="35" name="Rounded Rectangle 34">
            <a:extLst>
              <a:ext uri="{FF2B5EF4-FFF2-40B4-BE49-F238E27FC236}">
                <a16:creationId xmlns:a16="http://schemas.microsoft.com/office/drawing/2014/main" id="{4A7F7A6D-A058-FD49-A074-887B750F28F9}"/>
              </a:ext>
            </a:extLst>
          </p:cNvPr>
          <p:cNvSpPr/>
          <p:nvPr/>
        </p:nvSpPr>
        <p:spPr>
          <a:xfrm>
            <a:off x="5002095" y="1437332"/>
            <a:ext cx="2088682" cy="927748"/>
          </a:xfrm>
          <a:prstGeom prst="roundRect">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6" name="Rectangle 35">
            <a:extLst>
              <a:ext uri="{FF2B5EF4-FFF2-40B4-BE49-F238E27FC236}">
                <a16:creationId xmlns:a16="http://schemas.microsoft.com/office/drawing/2014/main" id="{69DE0F3E-751F-F74C-9527-714F42782EE0}"/>
              </a:ext>
            </a:extLst>
          </p:cNvPr>
          <p:cNvSpPr/>
          <p:nvPr/>
        </p:nvSpPr>
        <p:spPr>
          <a:xfrm>
            <a:off x="5050420" y="1663897"/>
            <a:ext cx="2109103" cy="461665"/>
          </a:xfrm>
          <a:prstGeom prst="rect">
            <a:avLst/>
          </a:prstGeom>
        </p:spPr>
        <p:txBody>
          <a:bodyPr wrap="square">
            <a:spAutoFit/>
          </a:bodyPr>
          <a:lstStyle/>
          <a:p>
            <a:r>
              <a:rPr lang="en-US" sz="1200" kern="0" dirty="0"/>
              <a:t>Economic flows across the key actors of the economy.</a:t>
            </a:r>
          </a:p>
        </p:txBody>
      </p:sp>
      <p:sp>
        <p:nvSpPr>
          <p:cNvPr id="39" name="Freccia sinistra 6">
            <a:extLst>
              <a:ext uri="{FF2B5EF4-FFF2-40B4-BE49-F238E27FC236}">
                <a16:creationId xmlns:a16="http://schemas.microsoft.com/office/drawing/2014/main" id="{2CA931D8-62F2-584E-9D70-8BC5CB5E5B55}"/>
              </a:ext>
            </a:extLst>
          </p:cNvPr>
          <p:cNvSpPr/>
          <p:nvPr/>
        </p:nvSpPr>
        <p:spPr>
          <a:xfrm>
            <a:off x="7342356" y="2719770"/>
            <a:ext cx="1058021" cy="664727"/>
          </a:xfrm>
          <a:prstGeom prst="leftArrow">
            <a:avLst/>
          </a:prstGeom>
          <a:solidFill>
            <a:schemeClr val="bg1">
              <a:lumMod val="65000"/>
            </a:schemeClr>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0" name="CasellaDiTesto 12">
            <a:extLst>
              <a:ext uri="{FF2B5EF4-FFF2-40B4-BE49-F238E27FC236}">
                <a16:creationId xmlns:a16="http://schemas.microsoft.com/office/drawing/2014/main" id="{F126BAC7-D996-1649-A368-2628C207C95E}"/>
              </a:ext>
            </a:extLst>
          </p:cNvPr>
          <p:cNvSpPr txBox="1"/>
          <p:nvPr/>
        </p:nvSpPr>
        <p:spPr>
          <a:xfrm>
            <a:off x="8521250" y="2759745"/>
            <a:ext cx="2298846" cy="584775"/>
          </a:xfrm>
          <a:prstGeom prst="rect">
            <a:avLst/>
          </a:prstGeom>
          <a:noFill/>
        </p:spPr>
        <p:txBody>
          <a:bodyPr wrap="square" rtlCol="0">
            <a:spAutoFit/>
          </a:bodyPr>
          <a:lstStyle/>
          <a:p>
            <a:r>
              <a:rPr lang="en-US" sz="1600" b="1" dirty="0">
                <a:solidFill>
                  <a:schemeClr val="bg1">
                    <a:lumMod val="65000"/>
                  </a:schemeClr>
                </a:solidFill>
              </a:rPr>
              <a:t>Producer and consumer subsidies</a:t>
            </a:r>
          </a:p>
        </p:txBody>
      </p:sp>
      <p:sp>
        <p:nvSpPr>
          <p:cNvPr id="41" name="Freccia sinistra 17">
            <a:extLst>
              <a:ext uri="{FF2B5EF4-FFF2-40B4-BE49-F238E27FC236}">
                <a16:creationId xmlns:a16="http://schemas.microsoft.com/office/drawing/2014/main" id="{8FD1E1A6-D6C6-4C49-8ACF-49361403CCDC}"/>
              </a:ext>
            </a:extLst>
          </p:cNvPr>
          <p:cNvSpPr/>
          <p:nvPr/>
        </p:nvSpPr>
        <p:spPr>
          <a:xfrm rot="2432656">
            <a:off x="4531034" y="5604160"/>
            <a:ext cx="1049805" cy="659565"/>
          </a:xfrm>
          <a:prstGeom prst="leftArrow">
            <a:avLst/>
          </a:prstGeom>
          <a:solidFill>
            <a:schemeClr val="bg1">
              <a:lumMod val="65000"/>
            </a:schemeClr>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2" name="CasellaDiTesto 18">
            <a:extLst>
              <a:ext uri="{FF2B5EF4-FFF2-40B4-BE49-F238E27FC236}">
                <a16:creationId xmlns:a16="http://schemas.microsoft.com/office/drawing/2014/main" id="{40F523EC-8926-2647-83CE-C9DA10481FF9}"/>
              </a:ext>
            </a:extLst>
          </p:cNvPr>
          <p:cNvSpPr txBox="1"/>
          <p:nvPr/>
        </p:nvSpPr>
        <p:spPr>
          <a:xfrm>
            <a:off x="5545785" y="6249656"/>
            <a:ext cx="3760344" cy="338554"/>
          </a:xfrm>
          <a:prstGeom prst="rect">
            <a:avLst/>
          </a:prstGeom>
          <a:noFill/>
        </p:spPr>
        <p:txBody>
          <a:bodyPr wrap="square" rtlCol="0">
            <a:spAutoFit/>
          </a:bodyPr>
          <a:lstStyle/>
          <a:p>
            <a:r>
              <a:rPr lang="en-US" sz="1600" b="1" dirty="0">
                <a:solidFill>
                  <a:schemeClr val="bg1">
                    <a:lumMod val="65000"/>
                  </a:schemeClr>
                </a:solidFill>
              </a:rPr>
              <a:t>Producer subsidies (primarily)</a:t>
            </a:r>
          </a:p>
        </p:txBody>
      </p:sp>
      <p:sp>
        <p:nvSpPr>
          <p:cNvPr id="44" name="Date Placeholder 3">
            <a:extLst>
              <a:ext uri="{FF2B5EF4-FFF2-40B4-BE49-F238E27FC236}">
                <a16:creationId xmlns:a16="http://schemas.microsoft.com/office/drawing/2014/main" id="{53FE7715-6DD7-8E41-A435-EFEC371E7BC4}"/>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45" name="Rettangolo arrotondato 51">
            <a:extLst>
              <a:ext uri="{FF2B5EF4-FFF2-40B4-BE49-F238E27FC236}">
                <a16:creationId xmlns:a16="http://schemas.microsoft.com/office/drawing/2014/main" id="{2F255C09-AF9A-3F4E-8187-BDAB5BF2936F}"/>
              </a:ext>
            </a:extLst>
          </p:cNvPr>
          <p:cNvSpPr/>
          <p:nvPr/>
        </p:nvSpPr>
        <p:spPr>
          <a:xfrm>
            <a:off x="1190781" y="4499206"/>
            <a:ext cx="187803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US" sz="1200" kern="0" dirty="0">
              <a:solidFill>
                <a:schemeClr val="tx1"/>
              </a:solidFill>
            </a:endParaRPr>
          </a:p>
        </p:txBody>
      </p:sp>
      <p:sp>
        <p:nvSpPr>
          <p:cNvPr id="46" name="Rounded Rectangle 45">
            <a:extLst>
              <a:ext uri="{FF2B5EF4-FFF2-40B4-BE49-F238E27FC236}">
                <a16:creationId xmlns:a16="http://schemas.microsoft.com/office/drawing/2014/main" id="{F3D7402C-A67A-364F-85B3-ABD3ECA2CDD9}"/>
              </a:ext>
            </a:extLst>
          </p:cNvPr>
          <p:cNvSpPr/>
          <p:nvPr/>
        </p:nvSpPr>
        <p:spPr>
          <a:xfrm>
            <a:off x="3240980" y="4499207"/>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7" name="Rectangle 46">
            <a:extLst>
              <a:ext uri="{FF2B5EF4-FFF2-40B4-BE49-F238E27FC236}">
                <a16:creationId xmlns:a16="http://schemas.microsoft.com/office/drawing/2014/main" id="{204CA954-0589-394E-BBC8-E30351DD1AD9}"/>
              </a:ext>
            </a:extLst>
          </p:cNvPr>
          <p:cNvSpPr/>
          <p:nvPr/>
        </p:nvSpPr>
        <p:spPr>
          <a:xfrm>
            <a:off x="3353657" y="4714549"/>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Markal</a:t>
            </a:r>
          </a:p>
        </p:txBody>
      </p:sp>
      <p:sp>
        <p:nvSpPr>
          <p:cNvPr id="48" name="Rectangle 47">
            <a:extLst>
              <a:ext uri="{FF2B5EF4-FFF2-40B4-BE49-F238E27FC236}">
                <a16:creationId xmlns:a16="http://schemas.microsoft.com/office/drawing/2014/main" id="{61147E4B-179D-4642-B074-C4E2C0A2E3E3}"/>
              </a:ext>
            </a:extLst>
          </p:cNvPr>
          <p:cNvSpPr/>
          <p:nvPr/>
        </p:nvSpPr>
        <p:spPr>
          <a:xfrm>
            <a:off x="1277408" y="4653127"/>
            <a:ext cx="1878036" cy="642257"/>
          </a:xfrm>
          <a:prstGeom prst="rect">
            <a:avLst/>
          </a:prstGeom>
        </p:spPr>
        <p:txBody>
          <a:bodyPr wrap="square">
            <a:spAutoFit/>
          </a:bodyPr>
          <a:lstStyle/>
          <a:p>
            <a:r>
              <a:rPr lang="en-US" sz="1200" kern="0" dirty="0"/>
              <a:t>Energy sector analysis. Optimization of energy supply, at least cost.</a:t>
            </a:r>
          </a:p>
        </p:txBody>
      </p:sp>
      <p:sp>
        <p:nvSpPr>
          <p:cNvPr id="49" name="Rettangolo arrotondato 52">
            <a:extLst>
              <a:ext uri="{FF2B5EF4-FFF2-40B4-BE49-F238E27FC236}">
                <a16:creationId xmlns:a16="http://schemas.microsoft.com/office/drawing/2014/main" id="{2A6E1FB0-828C-E74A-9083-36004A2419D7}"/>
              </a:ext>
            </a:extLst>
          </p:cNvPr>
          <p:cNvSpPr/>
          <p:nvPr/>
        </p:nvSpPr>
        <p:spPr>
          <a:xfrm>
            <a:off x="9232176" y="4476801"/>
            <a:ext cx="266702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200" kern="0" dirty="0">
              <a:solidFill>
                <a:schemeClr val="tx1"/>
              </a:solidFill>
            </a:endParaRPr>
          </a:p>
        </p:txBody>
      </p:sp>
      <p:sp>
        <p:nvSpPr>
          <p:cNvPr id="50" name="Rounded Rectangle 49">
            <a:extLst>
              <a:ext uri="{FF2B5EF4-FFF2-40B4-BE49-F238E27FC236}">
                <a16:creationId xmlns:a16="http://schemas.microsoft.com/office/drawing/2014/main" id="{D710B80A-4A54-9741-8958-4A9C722D0BFB}"/>
              </a:ext>
            </a:extLst>
          </p:cNvPr>
          <p:cNvSpPr/>
          <p:nvPr/>
        </p:nvSpPr>
        <p:spPr>
          <a:xfrm>
            <a:off x="6971331" y="4481344"/>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4" name="Rectangle 53">
            <a:extLst>
              <a:ext uri="{FF2B5EF4-FFF2-40B4-BE49-F238E27FC236}">
                <a16:creationId xmlns:a16="http://schemas.microsoft.com/office/drawing/2014/main" id="{B21E9700-09CD-0842-8A44-71FAFB8F2C40}"/>
              </a:ext>
            </a:extLst>
          </p:cNvPr>
          <p:cNvSpPr/>
          <p:nvPr/>
        </p:nvSpPr>
        <p:spPr>
          <a:xfrm>
            <a:off x="7090777" y="4531276"/>
            <a:ext cx="1863328" cy="830997"/>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Macro Model</a:t>
            </a:r>
          </a:p>
        </p:txBody>
      </p:sp>
      <p:sp>
        <p:nvSpPr>
          <p:cNvPr id="55" name="Rectangle 54">
            <a:extLst>
              <a:ext uri="{FF2B5EF4-FFF2-40B4-BE49-F238E27FC236}">
                <a16:creationId xmlns:a16="http://schemas.microsoft.com/office/drawing/2014/main" id="{26D84DCC-E635-2A44-8D95-F5A38C71EB8F}"/>
              </a:ext>
            </a:extLst>
          </p:cNvPr>
          <p:cNvSpPr/>
          <p:nvPr/>
        </p:nvSpPr>
        <p:spPr>
          <a:xfrm>
            <a:off x="9325769" y="4728402"/>
            <a:ext cx="2650435" cy="461665"/>
          </a:xfrm>
          <a:prstGeom prst="rect">
            <a:avLst/>
          </a:prstGeom>
        </p:spPr>
        <p:txBody>
          <a:bodyPr wrap="square">
            <a:spAutoFit/>
          </a:bodyPr>
          <a:lstStyle/>
          <a:p>
            <a:r>
              <a:rPr lang="en-US" sz="1200" kern="0" dirty="0"/>
              <a:t>Macroeconomic assessment. Economic impact of energy prices.</a:t>
            </a:r>
          </a:p>
        </p:txBody>
      </p:sp>
      <p:sp>
        <p:nvSpPr>
          <p:cNvPr id="25" name="Slide Number Placeholder 4">
            <a:extLst>
              <a:ext uri="{FF2B5EF4-FFF2-40B4-BE49-F238E27FC236}">
                <a16:creationId xmlns:a16="http://schemas.microsoft.com/office/drawing/2014/main" id="{A18BDF76-D4A7-1D46-B473-423E81F17610}"/>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50</a:t>
            </a:fld>
            <a:endParaRPr lang="en-US" sz="1100" noProof="0" dirty="0"/>
          </a:p>
        </p:txBody>
      </p:sp>
    </p:spTree>
    <p:extLst>
      <p:ext uri="{BB962C8B-B14F-4D97-AF65-F5344CB8AC3E}">
        <p14:creationId xmlns:p14="http://schemas.microsoft.com/office/powerpoint/2010/main" val="30916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305573" y="997433"/>
            <a:ext cx="3036024" cy="424732"/>
          </a:xfrm>
          <a:prstGeom prst="rect">
            <a:avLst/>
          </a:prstGeom>
          <a:noFill/>
        </p:spPr>
        <p:txBody>
          <a:bodyPr wrap="none" rtlCol="0">
            <a:spAutoFit/>
          </a:bodyPr>
          <a:lstStyle/>
          <a:p>
            <a:pPr>
              <a:lnSpc>
                <a:spcPct val="90000"/>
              </a:lnSpc>
              <a:spcBef>
                <a:spcPct val="0"/>
              </a:spcBef>
            </a:pPr>
            <a:r>
              <a:rPr lang="en-US" sz="2400" b="1" dirty="0">
                <a:solidFill>
                  <a:srgbClr val="71A522"/>
                </a:solidFill>
                <a:latin typeface="+mj-lt"/>
                <a:ea typeface="+mj-ea"/>
                <a:cs typeface="+mj-cs"/>
              </a:rPr>
              <a:t>INDUCED IMPACTS</a:t>
            </a:r>
          </a:p>
        </p:txBody>
      </p:sp>
      <p:sp>
        <p:nvSpPr>
          <p:cNvPr id="21" name="Freccia sinistra 20"/>
          <p:cNvSpPr/>
          <p:nvPr/>
        </p:nvSpPr>
        <p:spPr>
          <a:xfrm rot="13509582">
            <a:off x="6751265" y="3674382"/>
            <a:ext cx="919517" cy="577709"/>
          </a:xfrm>
          <a:prstGeom prst="leftArrow">
            <a:avLst/>
          </a:prstGeom>
          <a:solidFill>
            <a:schemeClr val="tx1"/>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2" name="Freccia sinistra 21"/>
          <p:cNvSpPr/>
          <p:nvPr/>
        </p:nvSpPr>
        <p:spPr>
          <a:xfrm rot="10800000">
            <a:off x="5575592" y="4703288"/>
            <a:ext cx="842637" cy="529407"/>
          </a:xfrm>
          <a:prstGeom prst="leftArrow">
            <a:avLst/>
          </a:prstGeom>
          <a:solidFill>
            <a:schemeClr val="tx1"/>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4" name="Freccia circolare in su 1">
            <a:extLst>
              <a:ext uri="{FF2B5EF4-FFF2-40B4-BE49-F238E27FC236}">
                <a16:creationId xmlns:a16="http://schemas.microsoft.com/office/drawing/2014/main" id="{F5348096-1F77-6F48-B5EA-40120ECB26EF}"/>
              </a:ext>
            </a:extLst>
          </p:cNvPr>
          <p:cNvSpPr/>
          <p:nvPr/>
        </p:nvSpPr>
        <p:spPr>
          <a:xfrm rot="5400000" flipV="1">
            <a:off x="7005448" y="1906348"/>
            <a:ext cx="1033469" cy="548567"/>
          </a:xfrm>
          <a:prstGeom prst="curvedUpArrow">
            <a:avLst>
              <a:gd name="adj1" fmla="val 25000"/>
              <a:gd name="adj2" fmla="val 62381"/>
              <a:gd name="adj3" fmla="val 25000"/>
            </a:avLst>
          </a:prstGeom>
          <a:solidFill>
            <a:schemeClr val="bg1">
              <a:lumMod val="65000"/>
            </a:schemeClr>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25" name="Freccia sinistra 19">
            <a:extLst>
              <a:ext uri="{FF2B5EF4-FFF2-40B4-BE49-F238E27FC236}">
                <a16:creationId xmlns:a16="http://schemas.microsoft.com/office/drawing/2014/main" id="{76B7A791-4695-8C4B-B2E1-F25BE55A70E4}"/>
              </a:ext>
            </a:extLst>
          </p:cNvPr>
          <p:cNvSpPr/>
          <p:nvPr/>
        </p:nvSpPr>
        <p:spPr>
          <a:xfrm rot="7964635">
            <a:off x="4036707" y="3575740"/>
            <a:ext cx="984769" cy="618705"/>
          </a:xfrm>
          <a:prstGeom prst="leftArrow">
            <a:avLst/>
          </a:prstGeom>
          <a:solidFill>
            <a:schemeClr val="bg1">
              <a:lumMod val="65000"/>
            </a:schemeClr>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6" name="CasellaDiTesto 14">
            <a:extLst>
              <a:ext uri="{FF2B5EF4-FFF2-40B4-BE49-F238E27FC236}">
                <a16:creationId xmlns:a16="http://schemas.microsoft.com/office/drawing/2014/main" id="{74DF9D62-7F5D-8145-B413-4931E9F4785D}"/>
              </a:ext>
            </a:extLst>
          </p:cNvPr>
          <p:cNvSpPr txBox="1"/>
          <p:nvPr/>
        </p:nvSpPr>
        <p:spPr>
          <a:xfrm>
            <a:off x="1527819" y="2453145"/>
            <a:ext cx="3222697" cy="1200329"/>
          </a:xfrm>
          <a:prstGeom prst="rect">
            <a:avLst/>
          </a:prstGeom>
          <a:noFill/>
        </p:spPr>
        <p:txBody>
          <a:bodyPr wrap="square" rtlCol="0">
            <a:spAutoFit/>
          </a:bodyPr>
          <a:lstStyle/>
          <a:p>
            <a:r>
              <a:rPr lang="en-US" b="1" dirty="0">
                <a:solidFill>
                  <a:schemeClr val="bg1">
                    <a:lumMod val="65000"/>
                  </a:schemeClr>
                </a:solidFill>
              </a:rPr>
              <a:t>Estimated using the SAM, possibly also assuming a future growth rate for the main financial flows.</a:t>
            </a:r>
          </a:p>
        </p:txBody>
      </p:sp>
      <p:sp>
        <p:nvSpPr>
          <p:cNvPr id="27" name="Freccia sinistra 6">
            <a:extLst>
              <a:ext uri="{FF2B5EF4-FFF2-40B4-BE49-F238E27FC236}">
                <a16:creationId xmlns:a16="http://schemas.microsoft.com/office/drawing/2014/main" id="{8245D40D-AAAE-1747-BB3B-C8D459FD714D}"/>
              </a:ext>
            </a:extLst>
          </p:cNvPr>
          <p:cNvSpPr/>
          <p:nvPr/>
        </p:nvSpPr>
        <p:spPr>
          <a:xfrm>
            <a:off x="7342356" y="2719770"/>
            <a:ext cx="1058021" cy="664727"/>
          </a:xfrm>
          <a:prstGeom prst="leftArrow">
            <a:avLst/>
          </a:prstGeom>
          <a:solidFill>
            <a:schemeClr val="bg1">
              <a:lumMod val="65000"/>
            </a:schemeClr>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8" name="CasellaDiTesto 12">
            <a:extLst>
              <a:ext uri="{FF2B5EF4-FFF2-40B4-BE49-F238E27FC236}">
                <a16:creationId xmlns:a16="http://schemas.microsoft.com/office/drawing/2014/main" id="{EABAB481-4D2D-CA48-980A-EF95F513C697}"/>
              </a:ext>
            </a:extLst>
          </p:cNvPr>
          <p:cNvSpPr txBox="1"/>
          <p:nvPr/>
        </p:nvSpPr>
        <p:spPr>
          <a:xfrm>
            <a:off x="8521250" y="2759745"/>
            <a:ext cx="2298846" cy="584775"/>
          </a:xfrm>
          <a:prstGeom prst="rect">
            <a:avLst/>
          </a:prstGeom>
          <a:noFill/>
        </p:spPr>
        <p:txBody>
          <a:bodyPr wrap="square" rtlCol="0">
            <a:spAutoFit/>
          </a:bodyPr>
          <a:lstStyle/>
          <a:p>
            <a:r>
              <a:rPr lang="en-US" sz="1600" b="1" dirty="0">
                <a:solidFill>
                  <a:schemeClr val="bg1">
                    <a:lumMod val="65000"/>
                  </a:schemeClr>
                </a:solidFill>
              </a:rPr>
              <a:t>Producer and consumer subsidies</a:t>
            </a:r>
          </a:p>
        </p:txBody>
      </p:sp>
      <p:sp>
        <p:nvSpPr>
          <p:cNvPr id="29" name="Freccia sinistra 17">
            <a:extLst>
              <a:ext uri="{FF2B5EF4-FFF2-40B4-BE49-F238E27FC236}">
                <a16:creationId xmlns:a16="http://schemas.microsoft.com/office/drawing/2014/main" id="{D5659B30-9EB6-0B48-96B9-CAD17D342F59}"/>
              </a:ext>
            </a:extLst>
          </p:cNvPr>
          <p:cNvSpPr/>
          <p:nvPr/>
        </p:nvSpPr>
        <p:spPr>
          <a:xfrm rot="2432656">
            <a:off x="4531034" y="5604160"/>
            <a:ext cx="1049805" cy="659565"/>
          </a:xfrm>
          <a:prstGeom prst="leftArrow">
            <a:avLst/>
          </a:prstGeom>
          <a:solidFill>
            <a:schemeClr val="bg1">
              <a:lumMod val="65000"/>
            </a:schemeClr>
          </a:solidFill>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0" name="CasellaDiTesto 18">
            <a:extLst>
              <a:ext uri="{FF2B5EF4-FFF2-40B4-BE49-F238E27FC236}">
                <a16:creationId xmlns:a16="http://schemas.microsoft.com/office/drawing/2014/main" id="{E943B50B-66BC-5C4D-BC96-A7E5D2E99A4C}"/>
              </a:ext>
            </a:extLst>
          </p:cNvPr>
          <p:cNvSpPr txBox="1"/>
          <p:nvPr/>
        </p:nvSpPr>
        <p:spPr>
          <a:xfrm>
            <a:off x="5545785" y="6249656"/>
            <a:ext cx="3760344" cy="338554"/>
          </a:xfrm>
          <a:prstGeom prst="rect">
            <a:avLst/>
          </a:prstGeom>
          <a:noFill/>
        </p:spPr>
        <p:txBody>
          <a:bodyPr wrap="square" rtlCol="0">
            <a:spAutoFit/>
          </a:bodyPr>
          <a:lstStyle/>
          <a:p>
            <a:r>
              <a:rPr lang="en-US" sz="1600" b="1" dirty="0">
                <a:solidFill>
                  <a:schemeClr val="bg1">
                    <a:lumMod val="65000"/>
                  </a:schemeClr>
                </a:solidFill>
              </a:rPr>
              <a:t>Producer subsidies (primarily)</a:t>
            </a:r>
          </a:p>
        </p:txBody>
      </p:sp>
      <p:sp>
        <p:nvSpPr>
          <p:cNvPr id="31" name="Rounded Rectangle 30">
            <a:extLst>
              <a:ext uri="{FF2B5EF4-FFF2-40B4-BE49-F238E27FC236}">
                <a16:creationId xmlns:a16="http://schemas.microsoft.com/office/drawing/2014/main" id="{058DEE20-62C0-E042-8425-880D037DDD9C}"/>
              </a:ext>
            </a:extLst>
          </p:cNvPr>
          <p:cNvSpPr/>
          <p:nvPr/>
        </p:nvSpPr>
        <p:spPr>
          <a:xfrm>
            <a:off x="5002095" y="2501252"/>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2" name="Rectangle 31">
            <a:extLst>
              <a:ext uri="{FF2B5EF4-FFF2-40B4-BE49-F238E27FC236}">
                <a16:creationId xmlns:a16="http://schemas.microsoft.com/office/drawing/2014/main" id="{6DF9DB61-B143-C14C-B275-20F63EB36F42}"/>
              </a:ext>
            </a:extLst>
          </p:cNvPr>
          <p:cNvSpPr/>
          <p:nvPr/>
        </p:nvSpPr>
        <p:spPr>
          <a:xfrm>
            <a:off x="5090471" y="2591645"/>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SAM</a:t>
            </a:r>
          </a:p>
        </p:txBody>
      </p:sp>
      <p:sp>
        <p:nvSpPr>
          <p:cNvPr id="33" name="Rectangle 32">
            <a:extLst>
              <a:ext uri="{FF2B5EF4-FFF2-40B4-BE49-F238E27FC236}">
                <a16:creationId xmlns:a16="http://schemas.microsoft.com/office/drawing/2014/main" id="{AD72B992-1D8B-A946-88FF-EDEA665C6F68}"/>
              </a:ext>
            </a:extLst>
          </p:cNvPr>
          <p:cNvSpPr/>
          <p:nvPr/>
        </p:nvSpPr>
        <p:spPr>
          <a:xfrm>
            <a:off x="5162924" y="3025756"/>
            <a:ext cx="1790875" cy="253916"/>
          </a:xfrm>
          <a:prstGeom prst="rect">
            <a:avLst/>
          </a:prstGeom>
        </p:spPr>
        <p:txBody>
          <a:bodyPr wrap="square">
            <a:spAutoFit/>
          </a:bodyPr>
          <a:lstStyle/>
          <a:p>
            <a:pPr algn="ctr" defTabSz="1333500">
              <a:spcBef>
                <a:spcPct val="0"/>
              </a:spcBef>
              <a:spcAft>
                <a:spcPct val="35000"/>
              </a:spcAft>
            </a:pPr>
            <a:r>
              <a:rPr lang="en-US" sz="1050" b="1" dirty="0">
                <a:solidFill>
                  <a:schemeClr val="bg1"/>
                </a:solidFill>
              </a:rPr>
              <a:t>Social Accounting Matrix</a:t>
            </a:r>
          </a:p>
        </p:txBody>
      </p:sp>
      <p:sp>
        <p:nvSpPr>
          <p:cNvPr id="40" name="Rounded Rectangle 39">
            <a:extLst>
              <a:ext uri="{FF2B5EF4-FFF2-40B4-BE49-F238E27FC236}">
                <a16:creationId xmlns:a16="http://schemas.microsoft.com/office/drawing/2014/main" id="{54495AA3-9A71-A643-9217-D1A7A5A8B05C}"/>
              </a:ext>
            </a:extLst>
          </p:cNvPr>
          <p:cNvSpPr/>
          <p:nvPr/>
        </p:nvSpPr>
        <p:spPr>
          <a:xfrm>
            <a:off x="5002095" y="1437332"/>
            <a:ext cx="2088682" cy="927748"/>
          </a:xfrm>
          <a:prstGeom prst="roundRect">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1" name="Rectangle 40">
            <a:extLst>
              <a:ext uri="{FF2B5EF4-FFF2-40B4-BE49-F238E27FC236}">
                <a16:creationId xmlns:a16="http://schemas.microsoft.com/office/drawing/2014/main" id="{F6983C60-1332-F34D-8D8E-54A71F0CC0E6}"/>
              </a:ext>
            </a:extLst>
          </p:cNvPr>
          <p:cNvSpPr/>
          <p:nvPr/>
        </p:nvSpPr>
        <p:spPr>
          <a:xfrm>
            <a:off x="5050420" y="1663897"/>
            <a:ext cx="2109103" cy="461665"/>
          </a:xfrm>
          <a:prstGeom prst="rect">
            <a:avLst/>
          </a:prstGeom>
        </p:spPr>
        <p:txBody>
          <a:bodyPr wrap="square">
            <a:spAutoFit/>
          </a:bodyPr>
          <a:lstStyle/>
          <a:p>
            <a:r>
              <a:rPr lang="en-US" sz="1200" kern="0" dirty="0"/>
              <a:t>Economic flows across the key actors of the economy.</a:t>
            </a:r>
          </a:p>
        </p:txBody>
      </p:sp>
      <p:sp>
        <p:nvSpPr>
          <p:cNvPr id="44" name="Rettangolo arrotondato 51">
            <a:extLst>
              <a:ext uri="{FF2B5EF4-FFF2-40B4-BE49-F238E27FC236}">
                <a16:creationId xmlns:a16="http://schemas.microsoft.com/office/drawing/2014/main" id="{A47DF268-0E29-7D42-A220-4E9182CCD53F}"/>
              </a:ext>
            </a:extLst>
          </p:cNvPr>
          <p:cNvSpPr/>
          <p:nvPr/>
        </p:nvSpPr>
        <p:spPr>
          <a:xfrm>
            <a:off x="1190781" y="4499206"/>
            <a:ext cx="187803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US" sz="1200" kern="0" dirty="0">
              <a:solidFill>
                <a:schemeClr val="tx1"/>
              </a:solidFill>
            </a:endParaRPr>
          </a:p>
        </p:txBody>
      </p:sp>
      <p:sp>
        <p:nvSpPr>
          <p:cNvPr id="45" name="Rounded Rectangle 44">
            <a:extLst>
              <a:ext uri="{FF2B5EF4-FFF2-40B4-BE49-F238E27FC236}">
                <a16:creationId xmlns:a16="http://schemas.microsoft.com/office/drawing/2014/main" id="{9D9AE783-79BB-894D-AF72-9C216ACE3C51}"/>
              </a:ext>
            </a:extLst>
          </p:cNvPr>
          <p:cNvSpPr/>
          <p:nvPr/>
        </p:nvSpPr>
        <p:spPr>
          <a:xfrm>
            <a:off x="3240980" y="4499207"/>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6" name="Rectangle 45">
            <a:extLst>
              <a:ext uri="{FF2B5EF4-FFF2-40B4-BE49-F238E27FC236}">
                <a16:creationId xmlns:a16="http://schemas.microsoft.com/office/drawing/2014/main" id="{C4A08700-30B9-A949-BC2D-7EAA080BB6B4}"/>
              </a:ext>
            </a:extLst>
          </p:cNvPr>
          <p:cNvSpPr/>
          <p:nvPr/>
        </p:nvSpPr>
        <p:spPr>
          <a:xfrm>
            <a:off x="3353657" y="4714549"/>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Markal</a:t>
            </a:r>
          </a:p>
        </p:txBody>
      </p:sp>
      <p:sp>
        <p:nvSpPr>
          <p:cNvPr id="47" name="Rectangle 46">
            <a:extLst>
              <a:ext uri="{FF2B5EF4-FFF2-40B4-BE49-F238E27FC236}">
                <a16:creationId xmlns:a16="http://schemas.microsoft.com/office/drawing/2014/main" id="{32124722-9041-3647-AD71-B03F1B149E57}"/>
              </a:ext>
            </a:extLst>
          </p:cNvPr>
          <p:cNvSpPr/>
          <p:nvPr/>
        </p:nvSpPr>
        <p:spPr>
          <a:xfrm>
            <a:off x="1277408" y="4653127"/>
            <a:ext cx="1878036" cy="642257"/>
          </a:xfrm>
          <a:prstGeom prst="rect">
            <a:avLst/>
          </a:prstGeom>
        </p:spPr>
        <p:txBody>
          <a:bodyPr wrap="square">
            <a:spAutoFit/>
          </a:bodyPr>
          <a:lstStyle/>
          <a:p>
            <a:r>
              <a:rPr lang="en-US" sz="1200" kern="0" dirty="0"/>
              <a:t>Energy sector analysis. Optimization of energy supply, at least cost.</a:t>
            </a:r>
          </a:p>
        </p:txBody>
      </p:sp>
      <p:sp>
        <p:nvSpPr>
          <p:cNvPr id="48" name="Rettangolo arrotondato 52">
            <a:extLst>
              <a:ext uri="{FF2B5EF4-FFF2-40B4-BE49-F238E27FC236}">
                <a16:creationId xmlns:a16="http://schemas.microsoft.com/office/drawing/2014/main" id="{AC0B73A6-3F6F-EC4A-92E5-2FC0E174CFA3}"/>
              </a:ext>
            </a:extLst>
          </p:cNvPr>
          <p:cNvSpPr/>
          <p:nvPr/>
        </p:nvSpPr>
        <p:spPr>
          <a:xfrm>
            <a:off x="9232176" y="4476801"/>
            <a:ext cx="266702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200" kern="0" dirty="0">
              <a:solidFill>
                <a:schemeClr val="tx1"/>
              </a:solidFill>
            </a:endParaRPr>
          </a:p>
        </p:txBody>
      </p:sp>
      <p:sp>
        <p:nvSpPr>
          <p:cNvPr id="49" name="Rounded Rectangle 48">
            <a:extLst>
              <a:ext uri="{FF2B5EF4-FFF2-40B4-BE49-F238E27FC236}">
                <a16:creationId xmlns:a16="http://schemas.microsoft.com/office/drawing/2014/main" id="{B4FF6DB2-823F-1746-B68C-CEB22452E158}"/>
              </a:ext>
            </a:extLst>
          </p:cNvPr>
          <p:cNvSpPr/>
          <p:nvPr/>
        </p:nvSpPr>
        <p:spPr>
          <a:xfrm>
            <a:off x="6971331" y="4481344"/>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0" name="Rectangle 49">
            <a:extLst>
              <a:ext uri="{FF2B5EF4-FFF2-40B4-BE49-F238E27FC236}">
                <a16:creationId xmlns:a16="http://schemas.microsoft.com/office/drawing/2014/main" id="{2E112D51-4E53-F942-9330-4238358F1BBC}"/>
              </a:ext>
            </a:extLst>
          </p:cNvPr>
          <p:cNvSpPr/>
          <p:nvPr/>
        </p:nvSpPr>
        <p:spPr>
          <a:xfrm>
            <a:off x="7090777" y="4531276"/>
            <a:ext cx="1863328" cy="830997"/>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Macro Model</a:t>
            </a:r>
          </a:p>
        </p:txBody>
      </p:sp>
      <p:sp>
        <p:nvSpPr>
          <p:cNvPr id="54" name="Rectangle 53">
            <a:extLst>
              <a:ext uri="{FF2B5EF4-FFF2-40B4-BE49-F238E27FC236}">
                <a16:creationId xmlns:a16="http://schemas.microsoft.com/office/drawing/2014/main" id="{C400332A-7916-2046-B358-351F19D2F041}"/>
              </a:ext>
            </a:extLst>
          </p:cNvPr>
          <p:cNvSpPr/>
          <p:nvPr/>
        </p:nvSpPr>
        <p:spPr>
          <a:xfrm>
            <a:off x="9325769" y="4728402"/>
            <a:ext cx="2650435" cy="461665"/>
          </a:xfrm>
          <a:prstGeom prst="rect">
            <a:avLst/>
          </a:prstGeom>
        </p:spPr>
        <p:txBody>
          <a:bodyPr wrap="square">
            <a:spAutoFit/>
          </a:bodyPr>
          <a:lstStyle/>
          <a:p>
            <a:r>
              <a:rPr lang="en-US" sz="1200" kern="0" dirty="0"/>
              <a:t>Macroeconomic assessment. Economic impact of energy prices.</a:t>
            </a:r>
          </a:p>
        </p:txBody>
      </p:sp>
      <p:sp>
        <p:nvSpPr>
          <p:cNvPr id="56" name="Date Placeholder 3">
            <a:extLst>
              <a:ext uri="{FF2B5EF4-FFF2-40B4-BE49-F238E27FC236}">
                <a16:creationId xmlns:a16="http://schemas.microsoft.com/office/drawing/2014/main" id="{DCEF966C-C4A5-4C41-974F-5DF49C16AFB3}"/>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34" name="Slide Number Placeholder 4">
            <a:extLst>
              <a:ext uri="{FF2B5EF4-FFF2-40B4-BE49-F238E27FC236}">
                <a16:creationId xmlns:a16="http://schemas.microsoft.com/office/drawing/2014/main" id="{14FC192B-7D9D-D14E-95A2-296873A3189A}"/>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51</a:t>
            </a:fld>
            <a:endParaRPr lang="en-US" sz="1100" noProof="0" dirty="0"/>
          </a:p>
        </p:txBody>
      </p:sp>
    </p:spTree>
    <p:extLst>
      <p:ext uri="{BB962C8B-B14F-4D97-AF65-F5344CB8AC3E}">
        <p14:creationId xmlns:p14="http://schemas.microsoft.com/office/powerpoint/2010/main" val="29374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igura a mano libera 6"/>
          <p:cNvSpPr/>
          <p:nvPr/>
        </p:nvSpPr>
        <p:spPr>
          <a:xfrm>
            <a:off x="3209651" y="3196029"/>
            <a:ext cx="2142327" cy="520531"/>
          </a:xfrm>
          <a:custGeom>
            <a:avLst/>
            <a:gdLst>
              <a:gd name="connsiteX0" fmla="*/ 21612 w 2041177"/>
              <a:gd name="connsiteY0" fmla="*/ 0 h 520531"/>
              <a:gd name="connsiteX1" fmla="*/ 94483 w 2041177"/>
              <a:gd name="connsiteY1" fmla="*/ 281086 h 520531"/>
              <a:gd name="connsiteX2" fmla="*/ 771141 w 2041177"/>
              <a:gd name="connsiteY2" fmla="*/ 447656 h 520531"/>
              <a:gd name="connsiteX3" fmla="*/ 2041177 w 2041177"/>
              <a:gd name="connsiteY3" fmla="*/ 520531 h 520531"/>
            </a:gdLst>
            <a:ahLst/>
            <a:cxnLst>
              <a:cxn ang="0">
                <a:pos x="connsiteX0" y="connsiteY0"/>
              </a:cxn>
              <a:cxn ang="0">
                <a:pos x="connsiteX1" y="connsiteY1"/>
              </a:cxn>
              <a:cxn ang="0">
                <a:pos x="connsiteX2" y="connsiteY2"/>
              </a:cxn>
              <a:cxn ang="0">
                <a:pos x="connsiteX3" y="connsiteY3"/>
              </a:cxn>
            </a:cxnLst>
            <a:rect l="l" t="t" r="r" b="b"/>
            <a:pathLst>
              <a:path w="2041177" h="520531">
                <a:moveTo>
                  <a:pt x="21612" y="0"/>
                </a:moveTo>
                <a:cubicBezTo>
                  <a:pt x="-4413" y="103238"/>
                  <a:pt x="-30438" y="206477"/>
                  <a:pt x="94483" y="281086"/>
                </a:cubicBezTo>
                <a:cubicBezTo>
                  <a:pt x="219404" y="355695"/>
                  <a:pt x="446692" y="407749"/>
                  <a:pt x="771141" y="447656"/>
                </a:cubicBezTo>
                <a:cubicBezTo>
                  <a:pt x="1095590" y="487563"/>
                  <a:pt x="2041177" y="520531"/>
                  <a:pt x="2041177" y="520531"/>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igura a mano libera 92"/>
          <p:cNvSpPr/>
          <p:nvPr/>
        </p:nvSpPr>
        <p:spPr>
          <a:xfrm>
            <a:off x="4064073" y="3039868"/>
            <a:ext cx="2664259" cy="1290918"/>
          </a:xfrm>
          <a:custGeom>
            <a:avLst/>
            <a:gdLst>
              <a:gd name="connsiteX0" fmla="*/ 2560893 w 2664259"/>
              <a:gd name="connsiteY0" fmla="*/ 1290918 h 1290918"/>
              <a:gd name="connsiteX1" fmla="*/ 2623354 w 2664259"/>
              <a:gd name="connsiteY1" fmla="*/ 749565 h 1290918"/>
              <a:gd name="connsiteX2" fmla="*/ 2019566 w 2664259"/>
              <a:gd name="connsiteY2" fmla="*/ 437246 h 1290918"/>
              <a:gd name="connsiteX3" fmla="*/ 0 w 2664259"/>
              <a:gd name="connsiteY3" fmla="*/ 0 h 1290918"/>
            </a:gdLst>
            <a:ahLst/>
            <a:cxnLst>
              <a:cxn ang="0">
                <a:pos x="connsiteX0" y="connsiteY0"/>
              </a:cxn>
              <a:cxn ang="0">
                <a:pos x="connsiteX1" y="connsiteY1"/>
              </a:cxn>
              <a:cxn ang="0">
                <a:pos x="connsiteX2" y="connsiteY2"/>
              </a:cxn>
              <a:cxn ang="0">
                <a:pos x="connsiteX3" y="connsiteY3"/>
              </a:cxn>
            </a:cxnLst>
            <a:rect l="l" t="t" r="r" b="b"/>
            <a:pathLst>
              <a:path w="2664259" h="1290918">
                <a:moveTo>
                  <a:pt x="2560893" y="1290918"/>
                </a:moveTo>
                <a:cubicBezTo>
                  <a:pt x="2637234" y="1091381"/>
                  <a:pt x="2713575" y="891844"/>
                  <a:pt x="2623354" y="749565"/>
                </a:cubicBezTo>
                <a:cubicBezTo>
                  <a:pt x="2533133" y="607286"/>
                  <a:pt x="2456792" y="562174"/>
                  <a:pt x="2019566" y="437246"/>
                </a:cubicBezTo>
                <a:cubicBezTo>
                  <a:pt x="1582340" y="312318"/>
                  <a:pt x="0" y="0"/>
                  <a:pt x="0" y="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Figura a mano libera 85"/>
          <p:cNvSpPr/>
          <p:nvPr/>
        </p:nvSpPr>
        <p:spPr>
          <a:xfrm>
            <a:off x="6708246" y="3072540"/>
            <a:ext cx="724980" cy="1268655"/>
          </a:xfrm>
          <a:custGeom>
            <a:avLst/>
            <a:gdLst>
              <a:gd name="connsiteX0" fmla="*/ 0 w 742230"/>
              <a:gd name="connsiteY0" fmla="*/ 1363792 h 1363792"/>
              <a:gd name="connsiteX1" fmla="*/ 499686 w 742230"/>
              <a:gd name="connsiteY1" fmla="*/ 1061884 h 1363792"/>
              <a:gd name="connsiteX2" fmla="*/ 739119 w 742230"/>
              <a:gd name="connsiteY2" fmla="*/ 416425 h 1363792"/>
              <a:gd name="connsiteX3" fmla="*/ 343534 w 742230"/>
              <a:gd name="connsiteY3" fmla="*/ 0 h 1363792"/>
            </a:gdLst>
            <a:ahLst/>
            <a:cxnLst>
              <a:cxn ang="0">
                <a:pos x="connsiteX0" y="connsiteY0"/>
              </a:cxn>
              <a:cxn ang="0">
                <a:pos x="connsiteX1" y="connsiteY1"/>
              </a:cxn>
              <a:cxn ang="0">
                <a:pos x="connsiteX2" y="connsiteY2"/>
              </a:cxn>
              <a:cxn ang="0">
                <a:pos x="connsiteX3" y="connsiteY3"/>
              </a:cxn>
            </a:cxnLst>
            <a:rect l="l" t="t" r="r" b="b"/>
            <a:pathLst>
              <a:path w="742230" h="1363792">
                <a:moveTo>
                  <a:pt x="0" y="1363792"/>
                </a:moveTo>
                <a:cubicBezTo>
                  <a:pt x="188250" y="1291785"/>
                  <a:pt x="376500" y="1219778"/>
                  <a:pt x="499686" y="1061884"/>
                </a:cubicBezTo>
                <a:cubicBezTo>
                  <a:pt x="622873" y="903989"/>
                  <a:pt x="765144" y="593406"/>
                  <a:pt x="739119" y="416425"/>
                </a:cubicBezTo>
                <a:cubicBezTo>
                  <a:pt x="713094" y="239444"/>
                  <a:pt x="528314" y="119722"/>
                  <a:pt x="343534" y="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Figura a mano libera 83"/>
          <p:cNvSpPr/>
          <p:nvPr/>
        </p:nvSpPr>
        <p:spPr>
          <a:xfrm>
            <a:off x="6039002" y="3401114"/>
            <a:ext cx="2563888" cy="325858"/>
          </a:xfrm>
          <a:custGeom>
            <a:avLst/>
            <a:gdLst>
              <a:gd name="connsiteX0" fmla="*/ 2352690 w 2352690"/>
              <a:gd name="connsiteY0" fmla="*/ 107235 h 325858"/>
              <a:gd name="connsiteX1" fmla="*/ 1676031 w 2352690"/>
              <a:gd name="connsiteY1" fmla="*/ 3128 h 325858"/>
              <a:gd name="connsiteX2" fmla="*/ 530917 w 2352690"/>
              <a:gd name="connsiteY2" fmla="*/ 55181 h 325858"/>
              <a:gd name="connsiteX3" fmla="*/ 0 w 2352690"/>
              <a:gd name="connsiteY3" fmla="*/ 325858 h 325858"/>
            </a:gdLst>
            <a:ahLst/>
            <a:cxnLst>
              <a:cxn ang="0">
                <a:pos x="connsiteX0" y="connsiteY0"/>
              </a:cxn>
              <a:cxn ang="0">
                <a:pos x="connsiteX1" y="connsiteY1"/>
              </a:cxn>
              <a:cxn ang="0">
                <a:pos x="connsiteX2" y="connsiteY2"/>
              </a:cxn>
              <a:cxn ang="0">
                <a:pos x="connsiteX3" y="connsiteY3"/>
              </a:cxn>
            </a:cxnLst>
            <a:rect l="l" t="t" r="r" b="b"/>
            <a:pathLst>
              <a:path w="2352690" h="325858">
                <a:moveTo>
                  <a:pt x="2352690" y="107235"/>
                </a:moveTo>
                <a:cubicBezTo>
                  <a:pt x="2166175" y="59519"/>
                  <a:pt x="1979660" y="11804"/>
                  <a:pt x="1676031" y="3128"/>
                </a:cubicBezTo>
                <a:cubicBezTo>
                  <a:pt x="1372402" y="-5548"/>
                  <a:pt x="810256" y="1393"/>
                  <a:pt x="530917" y="55181"/>
                </a:cubicBezTo>
                <a:cubicBezTo>
                  <a:pt x="251578" y="108969"/>
                  <a:pt x="125789" y="217413"/>
                  <a:pt x="0" y="325858"/>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Figura a mano libera 81"/>
          <p:cNvSpPr/>
          <p:nvPr/>
        </p:nvSpPr>
        <p:spPr>
          <a:xfrm>
            <a:off x="6520863" y="4580642"/>
            <a:ext cx="322714" cy="1568247"/>
          </a:xfrm>
          <a:custGeom>
            <a:avLst/>
            <a:gdLst>
              <a:gd name="connsiteX0" fmla="*/ 0 w 239918"/>
              <a:gd name="connsiteY0" fmla="*/ 1488719 h 1488719"/>
              <a:gd name="connsiteX1" fmla="*/ 218613 w 239918"/>
              <a:gd name="connsiteY1" fmla="*/ 989009 h 1488719"/>
              <a:gd name="connsiteX2" fmla="*/ 218613 w 239918"/>
              <a:gd name="connsiteY2" fmla="*/ 270676 h 1488719"/>
              <a:gd name="connsiteX3" fmla="*/ 104102 w 239918"/>
              <a:gd name="connsiteY3" fmla="*/ 0 h 1488719"/>
            </a:gdLst>
            <a:ahLst/>
            <a:cxnLst>
              <a:cxn ang="0">
                <a:pos x="connsiteX0" y="connsiteY0"/>
              </a:cxn>
              <a:cxn ang="0">
                <a:pos x="connsiteX1" y="connsiteY1"/>
              </a:cxn>
              <a:cxn ang="0">
                <a:pos x="connsiteX2" y="connsiteY2"/>
              </a:cxn>
              <a:cxn ang="0">
                <a:pos x="connsiteX3" y="connsiteY3"/>
              </a:cxn>
            </a:cxnLst>
            <a:rect l="l" t="t" r="r" b="b"/>
            <a:pathLst>
              <a:path w="239918" h="1488719">
                <a:moveTo>
                  <a:pt x="0" y="1488719"/>
                </a:moveTo>
                <a:cubicBezTo>
                  <a:pt x="91089" y="1340367"/>
                  <a:pt x="182178" y="1192016"/>
                  <a:pt x="218613" y="989009"/>
                </a:cubicBezTo>
                <a:cubicBezTo>
                  <a:pt x="255048" y="786002"/>
                  <a:pt x="237698" y="435511"/>
                  <a:pt x="218613" y="270676"/>
                </a:cubicBezTo>
                <a:cubicBezTo>
                  <a:pt x="199528" y="105841"/>
                  <a:pt x="104102" y="0"/>
                  <a:pt x="104102" y="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ccia sinistra 48"/>
          <p:cNvSpPr/>
          <p:nvPr/>
        </p:nvSpPr>
        <p:spPr>
          <a:xfrm rot="10800000">
            <a:off x="5291604" y="4768147"/>
            <a:ext cx="1601838" cy="484632"/>
          </a:xfrm>
          <a:prstGeom prst="left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CasellaDiTesto 13"/>
          <p:cNvSpPr txBox="1"/>
          <p:nvPr/>
        </p:nvSpPr>
        <p:spPr>
          <a:xfrm>
            <a:off x="5279109" y="3568743"/>
            <a:ext cx="867592" cy="523220"/>
          </a:xfrm>
          <a:prstGeom prst="rect">
            <a:avLst/>
          </a:prstGeom>
          <a:noFill/>
        </p:spPr>
        <p:txBody>
          <a:bodyPr wrap="square" rtlCol="0">
            <a:spAutoFit/>
          </a:bodyPr>
          <a:lstStyle>
            <a:defPPr>
              <a:defRPr lang="it-IT"/>
            </a:defPPr>
            <a:lvl1pPr>
              <a:defRPr sz="1400"/>
            </a:lvl1pPr>
          </a:lstStyle>
          <a:p>
            <a:pPr algn="ctr"/>
            <a:r>
              <a:rPr lang="en-US" dirty="0"/>
              <a:t>Energy demand</a:t>
            </a:r>
          </a:p>
        </p:txBody>
      </p:sp>
      <p:sp>
        <p:nvSpPr>
          <p:cNvPr id="15" name="CasellaDiTesto 14"/>
          <p:cNvSpPr txBox="1"/>
          <p:nvPr/>
        </p:nvSpPr>
        <p:spPr>
          <a:xfrm>
            <a:off x="5762934" y="6086422"/>
            <a:ext cx="1418842" cy="523220"/>
          </a:xfrm>
          <a:prstGeom prst="rect">
            <a:avLst/>
          </a:prstGeom>
          <a:noFill/>
        </p:spPr>
        <p:txBody>
          <a:bodyPr wrap="square" rtlCol="0">
            <a:spAutoFit/>
          </a:bodyPr>
          <a:lstStyle>
            <a:defPPr>
              <a:defRPr lang="it-IT"/>
            </a:defPPr>
            <a:lvl1pPr>
              <a:defRPr sz="1400"/>
            </a:lvl1pPr>
          </a:lstStyle>
          <a:p>
            <a:pPr algn="ctr"/>
            <a:r>
              <a:rPr lang="en-US" dirty="0"/>
              <a:t>Energy (market) prices</a:t>
            </a:r>
          </a:p>
        </p:txBody>
      </p:sp>
      <p:sp>
        <p:nvSpPr>
          <p:cNvPr id="17" name="CasellaDiTesto 16"/>
          <p:cNvSpPr txBox="1"/>
          <p:nvPr/>
        </p:nvSpPr>
        <p:spPr>
          <a:xfrm>
            <a:off x="4167381" y="5978700"/>
            <a:ext cx="1457384" cy="738664"/>
          </a:xfrm>
          <a:prstGeom prst="rect">
            <a:avLst/>
          </a:prstGeom>
          <a:noFill/>
        </p:spPr>
        <p:txBody>
          <a:bodyPr wrap="square" rtlCol="0">
            <a:spAutoFit/>
          </a:bodyPr>
          <a:lstStyle/>
          <a:p>
            <a:pPr algn="ctr"/>
            <a:r>
              <a:rPr lang="en-US" sz="1400" dirty="0"/>
              <a:t>Energy production costs</a:t>
            </a:r>
          </a:p>
        </p:txBody>
      </p:sp>
      <p:sp>
        <p:nvSpPr>
          <p:cNvPr id="18" name="CasellaDiTesto 17"/>
          <p:cNvSpPr txBox="1"/>
          <p:nvPr/>
        </p:nvSpPr>
        <p:spPr>
          <a:xfrm>
            <a:off x="8101644" y="3444409"/>
            <a:ext cx="1474594" cy="523220"/>
          </a:xfrm>
          <a:prstGeom prst="rect">
            <a:avLst/>
          </a:prstGeom>
          <a:noFill/>
        </p:spPr>
        <p:txBody>
          <a:bodyPr wrap="square" rtlCol="0">
            <a:spAutoFit/>
          </a:bodyPr>
          <a:lstStyle>
            <a:defPPr>
              <a:defRPr lang="it-IT"/>
            </a:defPPr>
            <a:lvl1pPr>
              <a:defRPr sz="1400"/>
            </a:lvl1pPr>
          </a:lstStyle>
          <a:p>
            <a:pPr algn="ctr"/>
            <a:r>
              <a:rPr lang="en-US" dirty="0"/>
              <a:t>Gross Domestic Product</a:t>
            </a:r>
          </a:p>
        </p:txBody>
      </p:sp>
      <p:sp>
        <p:nvSpPr>
          <p:cNvPr id="19" name="CasellaDiTesto 18"/>
          <p:cNvSpPr txBox="1"/>
          <p:nvPr/>
        </p:nvSpPr>
        <p:spPr>
          <a:xfrm>
            <a:off x="7923146" y="2554293"/>
            <a:ext cx="1065396" cy="523220"/>
          </a:xfrm>
          <a:prstGeom prst="rect">
            <a:avLst/>
          </a:prstGeom>
          <a:noFill/>
        </p:spPr>
        <p:txBody>
          <a:bodyPr wrap="square" rtlCol="0">
            <a:spAutoFit/>
          </a:bodyPr>
          <a:lstStyle>
            <a:defPPr>
              <a:defRPr lang="it-IT"/>
            </a:defPPr>
            <a:lvl1pPr>
              <a:defRPr sz="1400"/>
            </a:lvl1pPr>
          </a:lstStyle>
          <a:p>
            <a:pPr algn="ctr"/>
            <a:r>
              <a:rPr lang="en-US" dirty="0"/>
              <a:t>Disposable income</a:t>
            </a:r>
          </a:p>
        </p:txBody>
      </p:sp>
      <p:sp>
        <p:nvSpPr>
          <p:cNvPr id="20" name="CasellaDiTesto 19"/>
          <p:cNvSpPr txBox="1"/>
          <p:nvPr/>
        </p:nvSpPr>
        <p:spPr>
          <a:xfrm>
            <a:off x="5743525" y="4272282"/>
            <a:ext cx="1096111" cy="523220"/>
          </a:xfrm>
          <a:prstGeom prst="rect">
            <a:avLst/>
          </a:prstGeom>
          <a:noFill/>
        </p:spPr>
        <p:txBody>
          <a:bodyPr wrap="square" rtlCol="0">
            <a:spAutoFit/>
          </a:bodyPr>
          <a:lstStyle>
            <a:defPPr>
              <a:defRPr lang="it-IT"/>
            </a:defPPr>
            <a:lvl1pPr>
              <a:defRPr sz="1400"/>
            </a:lvl1pPr>
          </a:lstStyle>
          <a:p>
            <a:r>
              <a:rPr lang="en-US" dirty="0"/>
              <a:t>Energy costs</a:t>
            </a:r>
          </a:p>
        </p:txBody>
      </p:sp>
      <p:sp>
        <p:nvSpPr>
          <p:cNvPr id="56" name="Figura a mano libera 55"/>
          <p:cNvSpPr/>
          <p:nvPr/>
        </p:nvSpPr>
        <p:spPr>
          <a:xfrm>
            <a:off x="4140632" y="5544185"/>
            <a:ext cx="325579" cy="645458"/>
          </a:xfrm>
          <a:custGeom>
            <a:avLst/>
            <a:gdLst>
              <a:gd name="connsiteX0" fmla="*/ 0 w 249843"/>
              <a:gd name="connsiteY0" fmla="*/ 0 h 697512"/>
              <a:gd name="connsiteX1" fmla="*/ 93691 w 249843"/>
              <a:gd name="connsiteY1" fmla="*/ 437246 h 697512"/>
              <a:gd name="connsiteX2" fmla="*/ 249843 w 249843"/>
              <a:gd name="connsiteY2" fmla="*/ 697512 h 697512"/>
            </a:gdLst>
            <a:ahLst/>
            <a:cxnLst>
              <a:cxn ang="0">
                <a:pos x="connsiteX0" y="connsiteY0"/>
              </a:cxn>
              <a:cxn ang="0">
                <a:pos x="connsiteX1" y="connsiteY1"/>
              </a:cxn>
              <a:cxn ang="0">
                <a:pos x="connsiteX2" y="connsiteY2"/>
              </a:cxn>
            </a:cxnLst>
            <a:rect l="l" t="t" r="r" b="b"/>
            <a:pathLst>
              <a:path w="249843" h="697512">
                <a:moveTo>
                  <a:pt x="0" y="0"/>
                </a:moveTo>
                <a:cubicBezTo>
                  <a:pt x="26025" y="160497"/>
                  <a:pt x="52051" y="320994"/>
                  <a:pt x="93691" y="437246"/>
                </a:cubicBezTo>
                <a:cubicBezTo>
                  <a:pt x="135331" y="553498"/>
                  <a:pt x="222083" y="671485"/>
                  <a:pt x="249843" y="697512"/>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0" name="Connettore 2 59"/>
          <p:cNvCxnSpPr>
            <a:cxnSpLocks/>
          </p:cNvCxnSpPr>
          <p:nvPr/>
        </p:nvCxnSpPr>
        <p:spPr>
          <a:xfrm>
            <a:off x="5351978" y="6348032"/>
            <a:ext cx="529058" cy="0"/>
          </a:xfrm>
          <a:prstGeom prst="straightConnector1">
            <a:avLst/>
          </a:pr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cxnSp>
      <p:sp>
        <p:nvSpPr>
          <p:cNvPr id="67" name="Figura a mano libera 66"/>
          <p:cNvSpPr/>
          <p:nvPr/>
        </p:nvSpPr>
        <p:spPr>
          <a:xfrm>
            <a:off x="6857767" y="5632116"/>
            <a:ext cx="600011" cy="516773"/>
          </a:xfrm>
          <a:custGeom>
            <a:avLst/>
            <a:gdLst>
              <a:gd name="connsiteX0" fmla="*/ 0 w 635018"/>
              <a:gd name="connsiteY0" fmla="*/ 582995 h 582995"/>
              <a:gd name="connsiteX1" fmla="*/ 353944 w 635018"/>
              <a:gd name="connsiteY1" fmla="*/ 374783 h 582995"/>
              <a:gd name="connsiteX2" fmla="*/ 635018 w 635018"/>
              <a:gd name="connsiteY2" fmla="*/ 0 h 582995"/>
            </a:gdLst>
            <a:ahLst/>
            <a:cxnLst>
              <a:cxn ang="0">
                <a:pos x="connsiteX0" y="connsiteY0"/>
              </a:cxn>
              <a:cxn ang="0">
                <a:pos x="connsiteX1" y="connsiteY1"/>
              </a:cxn>
              <a:cxn ang="0">
                <a:pos x="connsiteX2" y="connsiteY2"/>
              </a:cxn>
            </a:cxnLst>
            <a:rect l="l" t="t" r="r" b="b"/>
            <a:pathLst>
              <a:path w="635018" h="582995">
                <a:moveTo>
                  <a:pt x="0" y="582995"/>
                </a:moveTo>
                <a:cubicBezTo>
                  <a:pt x="124054" y="527472"/>
                  <a:pt x="248108" y="471949"/>
                  <a:pt x="353944" y="374783"/>
                </a:cubicBezTo>
                <a:cubicBezTo>
                  <a:pt x="459780" y="277617"/>
                  <a:pt x="635018" y="0"/>
                  <a:pt x="635018" y="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igura a mano libera 74"/>
          <p:cNvSpPr/>
          <p:nvPr/>
        </p:nvSpPr>
        <p:spPr>
          <a:xfrm>
            <a:off x="8290586" y="3914361"/>
            <a:ext cx="447636" cy="406014"/>
          </a:xfrm>
          <a:custGeom>
            <a:avLst/>
            <a:gdLst>
              <a:gd name="connsiteX0" fmla="*/ 0 w 447636"/>
              <a:gd name="connsiteY0" fmla="*/ 406014 h 406014"/>
              <a:gd name="connsiteX1" fmla="*/ 281074 w 447636"/>
              <a:gd name="connsiteY1" fmla="*/ 218623 h 406014"/>
              <a:gd name="connsiteX2" fmla="*/ 447636 w 447636"/>
              <a:gd name="connsiteY2" fmla="*/ 0 h 406014"/>
            </a:gdLst>
            <a:ahLst/>
            <a:cxnLst>
              <a:cxn ang="0">
                <a:pos x="connsiteX0" y="connsiteY0"/>
              </a:cxn>
              <a:cxn ang="0">
                <a:pos x="connsiteX1" y="connsiteY1"/>
              </a:cxn>
              <a:cxn ang="0">
                <a:pos x="connsiteX2" y="connsiteY2"/>
              </a:cxn>
            </a:cxnLst>
            <a:rect l="l" t="t" r="r" b="b"/>
            <a:pathLst>
              <a:path w="447636" h="406014">
                <a:moveTo>
                  <a:pt x="0" y="406014"/>
                </a:moveTo>
                <a:cubicBezTo>
                  <a:pt x="103234" y="346153"/>
                  <a:pt x="206468" y="286292"/>
                  <a:pt x="281074" y="218623"/>
                </a:cubicBezTo>
                <a:cubicBezTo>
                  <a:pt x="355680" y="150954"/>
                  <a:pt x="447636" y="0"/>
                  <a:pt x="447636" y="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Figura a mano libera 75"/>
          <p:cNvSpPr/>
          <p:nvPr/>
        </p:nvSpPr>
        <p:spPr>
          <a:xfrm>
            <a:off x="8706992" y="3019047"/>
            <a:ext cx="159765" cy="437246"/>
          </a:xfrm>
          <a:custGeom>
            <a:avLst/>
            <a:gdLst>
              <a:gd name="connsiteX0" fmla="*/ 145742 w 159765"/>
              <a:gd name="connsiteY0" fmla="*/ 437246 h 437246"/>
              <a:gd name="connsiteX1" fmla="*/ 145742 w 159765"/>
              <a:gd name="connsiteY1" fmla="*/ 197802 h 437246"/>
              <a:gd name="connsiteX2" fmla="*/ 0 w 159765"/>
              <a:gd name="connsiteY2" fmla="*/ 0 h 437246"/>
            </a:gdLst>
            <a:ahLst/>
            <a:cxnLst>
              <a:cxn ang="0">
                <a:pos x="connsiteX0" y="connsiteY0"/>
              </a:cxn>
              <a:cxn ang="0">
                <a:pos x="connsiteX1" y="connsiteY1"/>
              </a:cxn>
              <a:cxn ang="0">
                <a:pos x="connsiteX2" y="connsiteY2"/>
              </a:cxn>
            </a:cxnLst>
            <a:rect l="l" t="t" r="r" b="b"/>
            <a:pathLst>
              <a:path w="159765" h="437246">
                <a:moveTo>
                  <a:pt x="145742" y="437246"/>
                </a:moveTo>
                <a:cubicBezTo>
                  <a:pt x="157887" y="353961"/>
                  <a:pt x="170032" y="270676"/>
                  <a:pt x="145742" y="197802"/>
                </a:cubicBezTo>
                <a:cubicBezTo>
                  <a:pt x="121452" y="124928"/>
                  <a:pt x="0" y="0"/>
                  <a:pt x="0" y="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Figura a mano libera 76"/>
          <p:cNvSpPr/>
          <p:nvPr/>
        </p:nvSpPr>
        <p:spPr>
          <a:xfrm>
            <a:off x="7178772" y="2560978"/>
            <a:ext cx="799509" cy="83285"/>
          </a:xfrm>
          <a:custGeom>
            <a:avLst/>
            <a:gdLst>
              <a:gd name="connsiteX0" fmla="*/ 916092 w 916092"/>
              <a:gd name="connsiteY0" fmla="*/ 104106 h 104106"/>
              <a:gd name="connsiteX1" fmla="*/ 635018 w 916092"/>
              <a:gd name="connsiteY1" fmla="*/ 20821 h 104106"/>
              <a:gd name="connsiteX2" fmla="*/ 0 w 916092"/>
              <a:gd name="connsiteY2" fmla="*/ 0 h 104106"/>
            </a:gdLst>
            <a:ahLst/>
            <a:cxnLst>
              <a:cxn ang="0">
                <a:pos x="connsiteX0" y="connsiteY0"/>
              </a:cxn>
              <a:cxn ang="0">
                <a:pos x="connsiteX1" y="connsiteY1"/>
              </a:cxn>
              <a:cxn ang="0">
                <a:pos x="connsiteX2" y="connsiteY2"/>
              </a:cxn>
            </a:cxnLst>
            <a:rect l="l" t="t" r="r" b="b"/>
            <a:pathLst>
              <a:path w="916092" h="104106">
                <a:moveTo>
                  <a:pt x="916092" y="104106"/>
                </a:moveTo>
                <a:cubicBezTo>
                  <a:pt x="851896" y="71139"/>
                  <a:pt x="787700" y="38172"/>
                  <a:pt x="635018" y="20821"/>
                </a:cubicBezTo>
                <a:cubicBezTo>
                  <a:pt x="482336" y="3470"/>
                  <a:pt x="0" y="0"/>
                  <a:pt x="0" y="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Figura a mano libera 77"/>
          <p:cNvSpPr/>
          <p:nvPr/>
        </p:nvSpPr>
        <p:spPr>
          <a:xfrm>
            <a:off x="7141326" y="2855804"/>
            <a:ext cx="1596896" cy="610901"/>
          </a:xfrm>
          <a:custGeom>
            <a:avLst/>
            <a:gdLst>
              <a:gd name="connsiteX0" fmla="*/ 1696852 w 1696852"/>
              <a:gd name="connsiteY0" fmla="*/ 645459 h 645459"/>
              <a:gd name="connsiteX1" fmla="*/ 1093064 w 1696852"/>
              <a:gd name="connsiteY1" fmla="*/ 301908 h 645459"/>
              <a:gd name="connsiteX2" fmla="*/ 0 w 1696852"/>
              <a:gd name="connsiteY2" fmla="*/ 0 h 645459"/>
            </a:gdLst>
            <a:ahLst/>
            <a:cxnLst>
              <a:cxn ang="0">
                <a:pos x="connsiteX0" y="connsiteY0"/>
              </a:cxn>
              <a:cxn ang="0">
                <a:pos x="connsiteX1" y="connsiteY1"/>
              </a:cxn>
              <a:cxn ang="0">
                <a:pos x="connsiteX2" y="connsiteY2"/>
              </a:cxn>
            </a:cxnLst>
            <a:rect l="l" t="t" r="r" b="b"/>
            <a:pathLst>
              <a:path w="1696852" h="645459">
                <a:moveTo>
                  <a:pt x="1696852" y="645459"/>
                </a:moveTo>
                <a:cubicBezTo>
                  <a:pt x="1536362" y="527471"/>
                  <a:pt x="1375873" y="409484"/>
                  <a:pt x="1093064" y="301908"/>
                </a:cubicBezTo>
                <a:cubicBezTo>
                  <a:pt x="810255" y="194331"/>
                  <a:pt x="405127" y="97165"/>
                  <a:pt x="0" y="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9" name="Figura a mano libera 78"/>
          <p:cNvSpPr/>
          <p:nvPr/>
        </p:nvSpPr>
        <p:spPr>
          <a:xfrm>
            <a:off x="6039002" y="3779023"/>
            <a:ext cx="559901" cy="551763"/>
          </a:xfrm>
          <a:custGeom>
            <a:avLst/>
            <a:gdLst>
              <a:gd name="connsiteX0" fmla="*/ 447636 w 494444"/>
              <a:gd name="connsiteY0" fmla="*/ 562174 h 562174"/>
              <a:gd name="connsiteX1" fmla="*/ 489276 w 494444"/>
              <a:gd name="connsiteY1" fmla="*/ 301908 h 562174"/>
              <a:gd name="connsiteX2" fmla="*/ 343535 w 494444"/>
              <a:gd name="connsiteY2" fmla="*/ 104106 h 562174"/>
              <a:gd name="connsiteX3" fmla="*/ 0 w 494444"/>
              <a:gd name="connsiteY3" fmla="*/ 0 h 562174"/>
            </a:gdLst>
            <a:ahLst/>
            <a:cxnLst>
              <a:cxn ang="0">
                <a:pos x="connsiteX0" y="connsiteY0"/>
              </a:cxn>
              <a:cxn ang="0">
                <a:pos x="connsiteX1" y="connsiteY1"/>
              </a:cxn>
              <a:cxn ang="0">
                <a:pos x="connsiteX2" y="connsiteY2"/>
              </a:cxn>
              <a:cxn ang="0">
                <a:pos x="connsiteX3" y="connsiteY3"/>
              </a:cxn>
            </a:cxnLst>
            <a:rect l="l" t="t" r="r" b="b"/>
            <a:pathLst>
              <a:path w="494444" h="562174">
                <a:moveTo>
                  <a:pt x="447636" y="562174"/>
                </a:moveTo>
                <a:cubicBezTo>
                  <a:pt x="477131" y="470213"/>
                  <a:pt x="506626" y="378253"/>
                  <a:pt x="489276" y="301908"/>
                </a:cubicBezTo>
                <a:cubicBezTo>
                  <a:pt x="471926" y="225563"/>
                  <a:pt x="425081" y="154424"/>
                  <a:pt x="343535" y="104106"/>
                </a:cubicBezTo>
                <a:cubicBezTo>
                  <a:pt x="261989" y="53788"/>
                  <a:pt x="0" y="0"/>
                  <a:pt x="0" y="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Figura a mano libera 79"/>
          <p:cNvSpPr/>
          <p:nvPr/>
        </p:nvSpPr>
        <p:spPr>
          <a:xfrm>
            <a:off x="4865652" y="3779023"/>
            <a:ext cx="468456" cy="530942"/>
          </a:xfrm>
          <a:custGeom>
            <a:avLst/>
            <a:gdLst>
              <a:gd name="connsiteX0" fmla="*/ 468456 w 468456"/>
              <a:gd name="connsiteY0" fmla="*/ 0 h 530942"/>
              <a:gd name="connsiteX1" fmla="*/ 156152 w 468456"/>
              <a:gd name="connsiteY1" fmla="*/ 145748 h 530942"/>
              <a:gd name="connsiteX2" fmla="*/ 0 w 468456"/>
              <a:gd name="connsiteY2" fmla="*/ 530942 h 530942"/>
            </a:gdLst>
            <a:ahLst/>
            <a:cxnLst>
              <a:cxn ang="0">
                <a:pos x="connsiteX0" y="connsiteY0"/>
              </a:cxn>
              <a:cxn ang="0">
                <a:pos x="connsiteX1" y="connsiteY1"/>
              </a:cxn>
              <a:cxn ang="0">
                <a:pos x="connsiteX2" y="connsiteY2"/>
              </a:cxn>
            </a:cxnLst>
            <a:rect l="l" t="t" r="r" b="b"/>
            <a:pathLst>
              <a:path w="468456" h="530942">
                <a:moveTo>
                  <a:pt x="468456" y="0"/>
                </a:moveTo>
                <a:cubicBezTo>
                  <a:pt x="351342" y="28629"/>
                  <a:pt x="234228" y="57258"/>
                  <a:pt x="156152" y="145748"/>
                </a:cubicBezTo>
                <a:cubicBezTo>
                  <a:pt x="78076" y="234238"/>
                  <a:pt x="0" y="530942"/>
                  <a:pt x="0" y="530942"/>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Figura a mano libera 80"/>
          <p:cNvSpPr/>
          <p:nvPr/>
        </p:nvSpPr>
        <p:spPr>
          <a:xfrm>
            <a:off x="5332744" y="4049699"/>
            <a:ext cx="313668" cy="499710"/>
          </a:xfrm>
          <a:custGeom>
            <a:avLst/>
            <a:gdLst>
              <a:gd name="connsiteX0" fmla="*/ 157516 w 313668"/>
              <a:gd name="connsiteY0" fmla="*/ 0 h 499710"/>
              <a:gd name="connsiteX1" fmla="*/ 11775 w 313668"/>
              <a:gd name="connsiteY1" fmla="*/ 187391 h 499710"/>
              <a:gd name="connsiteX2" fmla="*/ 43005 w 313668"/>
              <a:gd name="connsiteY2" fmla="*/ 385193 h 499710"/>
              <a:gd name="connsiteX3" fmla="*/ 313668 w 313668"/>
              <a:gd name="connsiteY3" fmla="*/ 499710 h 499710"/>
            </a:gdLst>
            <a:ahLst/>
            <a:cxnLst>
              <a:cxn ang="0">
                <a:pos x="connsiteX0" y="connsiteY0"/>
              </a:cxn>
              <a:cxn ang="0">
                <a:pos x="connsiteX1" y="connsiteY1"/>
              </a:cxn>
              <a:cxn ang="0">
                <a:pos x="connsiteX2" y="connsiteY2"/>
              </a:cxn>
              <a:cxn ang="0">
                <a:pos x="connsiteX3" y="connsiteY3"/>
              </a:cxn>
            </a:cxnLst>
            <a:rect l="l" t="t" r="r" b="b"/>
            <a:pathLst>
              <a:path w="313668" h="499710">
                <a:moveTo>
                  <a:pt x="157516" y="0"/>
                </a:moveTo>
                <a:cubicBezTo>
                  <a:pt x="94188" y="61596"/>
                  <a:pt x="30860" y="123192"/>
                  <a:pt x="11775" y="187391"/>
                </a:cubicBezTo>
                <a:cubicBezTo>
                  <a:pt x="-7310" y="251590"/>
                  <a:pt x="-7310" y="333140"/>
                  <a:pt x="43005" y="385193"/>
                </a:cubicBezTo>
                <a:cubicBezTo>
                  <a:pt x="93320" y="437246"/>
                  <a:pt x="313668" y="499710"/>
                  <a:pt x="313668" y="499710"/>
                </a:cubicBezTo>
              </a:path>
            </a:pathLst>
          </a:cu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CasellaDiTesto 86"/>
          <p:cNvSpPr txBox="1"/>
          <p:nvPr/>
        </p:nvSpPr>
        <p:spPr>
          <a:xfrm>
            <a:off x="2041915" y="2087674"/>
            <a:ext cx="2229790" cy="738664"/>
          </a:xfrm>
          <a:prstGeom prst="rect">
            <a:avLst/>
          </a:prstGeom>
          <a:noFill/>
        </p:spPr>
        <p:txBody>
          <a:bodyPr wrap="square" rtlCol="0">
            <a:spAutoFit/>
          </a:bodyPr>
          <a:lstStyle>
            <a:defPPr>
              <a:defRPr lang="it-IT"/>
            </a:defPPr>
            <a:lvl1pPr>
              <a:defRPr sz="1400"/>
            </a:lvl1pPr>
          </a:lstStyle>
          <a:p>
            <a:pPr algn="ctr"/>
            <a:r>
              <a:rPr lang="en-US" dirty="0"/>
              <a:t>Household income, consumption, savings and investment</a:t>
            </a:r>
          </a:p>
        </p:txBody>
      </p:sp>
      <p:cxnSp>
        <p:nvCxnSpPr>
          <p:cNvPr id="90" name="Connettore 2 89"/>
          <p:cNvCxnSpPr/>
          <p:nvPr/>
        </p:nvCxnSpPr>
        <p:spPr>
          <a:xfrm flipH="1">
            <a:off x="4079961" y="2478664"/>
            <a:ext cx="1013270" cy="0"/>
          </a:xfrm>
          <a:prstGeom prst="straightConnector1">
            <a:avLst/>
          </a:pr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cxnSp>
      <p:sp>
        <p:nvSpPr>
          <p:cNvPr id="13" name="Freccia bidirezionale orizzontale 12"/>
          <p:cNvSpPr/>
          <p:nvPr/>
        </p:nvSpPr>
        <p:spPr>
          <a:xfrm rot="3381717">
            <a:off x="6571844" y="3566623"/>
            <a:ext cx="1504381" cy="462815"/>
          </a:xfrm>
          <a:prstGeom prst="leftRight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3" name="Freccia bidirezionale orizzontale 42"/>
          <p:cNvSpPr/>
          <p:nvPr/>
        </p:nvSpPr>
        <p:spPr>
          <a:xfrm rot="7133334">
            <a:off x="4133034" y="3540471"/>
            <a:ext cx="1353650" cy="462815"/>
          </a:xfrm>
          <a:prstGeom prst="leftRight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B6EE5E5A-FC7B-494F-BB64-D1B0BDCCBB09}"/>
              </a:ext>
            </a:extLst>
          </p:cNvPr>
          <p:cNvSpPr/>
          <p:nvPr/>
        </p:nvSpPr>
        <p:spPr>
          <a:xfrm>
            <a:off x="401870" y="1042697"/>
            <a:ext cx="4484325" cy="92774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Rounded Rectangle 53">
            <a:extLst>
              <a:ext uri="{FF2B5EF4-FFF2-40B4-BE49-F238E27FC236}">
                <a16:creationId xmlns:a16="http://schemas.microsoft.com/office/drawing/2014/main" id="{3B15B0BA-70AF-004F-9717-3BF1AB824C33}"/>
              </a:ext>
            </a:extLst>
          </p:cNvPr>
          <p:cNvSpPr/>
          <p:nvPr/>
        </p:nvSpPr>
        <p:spPr>
          <a:xfrm>
            <a:off x="5021345" y="2106616"/>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7" name="Rectangle 56">
            <a:extLst>
              <a:ext uri="{FF2B5EF4-FFF2-40B4-BE49-F238E27FC236}">
                <a16:creationId xmlns:a16="http://schemas.microsoft.com/office/drawing/2014/main" id="{DE235D86-F671-954B-8718-FE5CC8B73B96}"/>
              </a:ext>
            </a:extLst>
          </p:cNvPr>
          <p:cNvSpPr/>
          <p:nvPr/>
        </p:nvSpPr>
        <p:spPr>
          <a:xfrm>
            <a:off x="5109721" y="2197009"/>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SAM</a:t>
            </a:r>
          </a:p>
        </p:txBody>
      </p:sp>
      <p:sp>
        <p:nvSpPr>
          <p:cNvPr id="58" name="Rectangle 57">
            <a:extLst>
              <a:ext uri="{FF2B5EF4-FFF2-40B4-BE49-F238E27FC236}">
                <a16:creationId xmlns:a16="http://schemas.microsoft.com/office/drawing/2014/main" id="{6CE72B0B-B5B5-EA4D-835E-94719E644903}"/>
              </a:ext>
            </a:extLst>
          </p:cNvPr>
          <p:cNvSpPr/>
          <p:nvPr/>
        </p:nvSpPr>
        <p:spPr>
          <a:xfrm>
            <a:off x="5182174" y="2631120"/>
            <a:ext cx="1790875" cy="253916"/>
          </a:xfrm>
          <a:prstGeom prst="rect">
            <a:avLst/>
          </a:prstGeom>
        </p:spPr>
        <p:txBody>
          <a:bodyPr wrap="square">
            <a:spAutoFit/>
          </a:bodyPr>
          <a:lstStyle/>
          <a:p>
            <a:pPr algn="ctr" defTabSz="1333500">
              <a:spcBef>
                <a:spcPct val="0"/>
              </a:spcBef>
              <a:spcAft>
                <a:spcPct val="35000"/>
              </a:spcAft>
            </a:pPr>
            <a:r>
              <a:rPr lang="en-US" sz="1050" b="1" dirty="0">
                <a:solidFill>
                  <a:schemeClr val="bg1"/>
                </a:solidFill>
              </a:rPr>
              <a:t>Social Accounting Matrix</a:t>
            </a:r>
          </a:p>
        </p:txBody>
      </p:sp>
      <p:sp>
        <p:nvSpPr>
          <p:cNvPr id="59" name="CasellaDiTesto 1">
            <a:extLst>
              <a:ext uri="{FF2B5EF4-FFF2-40B4-BE49-F238E27FC236}">
                <a16:creationId xmlns:a16="http://schemas.microsoft.com/office/drawing/2014/main" id="{579BDC8E-BDA5-BB4F-8F09-9C0550A7192A}"/>
              </a:ext>
            </a:extLst>
          </p:cNvPr>
          <p:cNvSpPr txBox="1"/>
          <p:nvPr/>
        </p:nvSpPr>
        <p:spPr>
          <a:xfrm>
            <a:off x="450195" y="1114298"/>
            <a:ext cx="4484325" cy="830997"/>
          </a:xfrm>
          <a:prstGeom prst="rect">
            <a:avLst/>
          </a:prstGeom>
          <a:noFill/>
        </p:spPr>
        <p:txBody>
          <a:bodyPr wrap="square" rtlCol="0">
            <a:spAutoFit/>
          </a:bodyPr>
          <a:lstStyle>
            <a:defPPr>
              <a:defRPr lang="it-IT"/>
            </a:defPPr>
            <a:lvl1pPr>
              <a:defRPr sz="1400"/>
            </a:lvl1pPr>
          </a:lstStyle>
          <a:p>
            <a:r>
              <a:rPr lang="en-US" sz="1200" dirty="0"/>
              <a:t>Sectoral and geographically disaggregated impact analysis for households (e.g., savings).</a:t>
            </a:r>
          </a:p>
          <a:p>
            <a:endParaRPr lang="en-US" sz="1200" dirty="0"/>
          </a:p>
          <a:p>
            <a:r>
              <a:rPr lang="en-US" sz="1200" dirty="0"/>
              <a:t>Reallocation of funding. Distributional effects and opportunities.</a:t>
            </a:r>
          </a:p>
        </p:txBody>
      </p:sp>
      <p:sp>
        <p:nvSpPr>
          <p:cNvPr id="61" name="Rounded Rectangle 60">
            <a:extLst>
              <a:ext uri="{FF2B5EF4-FFF2-40B4-BE49-F238E27FC236}">
                <a16:creationId xmlns:a16="http://schemas.microsoft.com/office/drawing/2014/main" id="{CEFE5BF9-C1BC-FC48-87F1-D8EB3FEA6F7F}"/>
              </a:ext>
            </a:extLst>
          </p:cNvPr>
          <p:cNvSpPr/>
          <p:nvPr/>
        </p:nvSpPr>
        <p:spPr>
          <a:xfrm>
            <a:off x="5021345" y="1042696"/>
            <a:ext cx="2088682" cy="927748"/>
          </a:xfrm>
          <a:prstGeom prst="roundRect">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62" name="Rectangle 61">
            <a:extLst>
              <a:ext uri="{FF2B5EF4-FFF2-40B4-BE49-F238E27FC236}">
                <a16:creationId xmlns:a16="http://schemas.microsoft.com/office/drawing/2014/main" id="{8B82E0BD-FB78-C149-A7AD-7A6BB58F287A}"/>
              </a:ext>
            </a:extLst>
          </p:cNvPr>
          <p:cNvSpPr/>
          <p:nvPr/>
        </p:nvSpPr>
        <p:spPr>
          <a:xfrm>
            <a:off x="5069670" y="1269261"/>
            <a:ext cx="2109103" cy="461665"/>
          </a:xfrm>
          <a:prstGeom prst="rect">
            <a:avLst/>
          </a:prstGeom>
        </p:spPr>
        <p:txBody>
          <a:bodyPr wrap="square">
            <a:spAutoFit/>
          </a:bodyPr>
          <a:lstStyle/>
          <a:p>
            <a:r>
              <a:rPr lang="en-US" sz="1200" kern="0" dirty="0"/>
              <a:t>Economic flows across the key actors of the economy.</a:t>
            </a:r>
          </a:p>
        </p:txBody>
      </p:sp>
      <p:sp>
        <p:nvSpPr>
          <p:cNvPr id="63" name="Rettangolo arrotondato 52">
            <a:extLst>
              <a:ext uri="{FF2B5EF4-FFF2-40B4-BE49-F238E27FC236}">
                <a16:creationId xmlns:a16="http://schemas.microsoft.com/office/drawing/2014/main" id="{A221C108-C6DE-1F4E-90B0-06869EE4E73C}"/>
              </a:ext>
            </a:extLst>
          </p:cNvPr>
          <p:cNvSpPr/>
          <p:nvPr/>
        </p:nvSpPr>
        <p:spPr>
          <a:xfrm>
            <a:off x="9232176" y="4476801"/>
            <a:ext cx="266702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endParaRPr lang="en-US" sz="1200" kern="0" dirty="0">
              <a:solidFill>
                <a:schemeClr val="tx1"/>
              </a:solidFill>
            </a:endParaRPr>
          </a:p>
        </p:txBody>
      </p:sp>
      <p:sp>
        <p:nvSpPr>
          <p:cNvPr id="64" name="Rettangolo arrotondato 51">
            <a:extLst>
              <a:ext uri="{FF2B5EF4-FFF2-40B4-BE49-F238E27FC236}">
                <a16:creationId xmlns:a16="http://schemas.microsoft.com/office/drawing/2014/main" id="{68CA4BFA-12B6-2A4B-BB76-631C3E988EBB}"/>
              </a:ext>
            </a:extLst>
          </p:cNvPr>
          <p:cNvSpPr/>
          <p:nvPr/>
        </p:nvSpPr>
        <p:spPr>
          <a:xfrm>
            <a:off x="1190781" y="4499206"/>
            <a:ext cx="1878036" cy="927747"/>
          </a:xfrm>
          <a:prstGeom prst="roundRect">
            <a:avLst/>
          </a:prstGeom>
          <a:solidFill>
            <a:srgbClr val="C6E29D"/>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US" sz="1200" kern="0" dirty="0">
              <a:solidFill>
                <a:schemeClr val="tx1"/>
              </a:solidFill>
            </a:endParaRPr>
          </a:p>
        </p:txBody>
      </p:sp>
      <p:sp>
        <p:nvSpPr>
          <p:cNvPr id="65" name="Rounded Rectangle 64">
            <a:extLst>
              <a:ext uri="{FF2B5EF4-FFF2-40B4-BE49-F238E27FC236}">
                <a16:creationId xmlns:a16="http://schemas.microsoft.com/office/drawing/2014/main" id="{55CA1FA6-140E-1D4F-8D30-2074BEE19873}"/>
              </a:ext>
            </a:extLst>
          </p:cNvPr>
          <p:cNvSpPr/>
          <p:nvPr/>
        </p:nvSpPr>
        <p:spPr>
          <a:xfrm>
            <a:off x="6971331" y="4481344"/>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66" name="Rectangle 65">
            <a:extLst>
              <a:ext uri="{FF2B5EF4-FFF2-40B4-BE49-F238E27FC236}">
                <a16:creationId xmlns:a16="http://schemas.microsoft.com/office/drawing/2014/main" id="{7C6261CE-AF92-C845-98DE-B2037C7ABF43}"/>
              </a:ext>
            </a:extLst>
          </p:cNvPr>
          <p:cNvSpPr/>
          <p:nvPr/>
        </p:nvSpPr>
        <p:spPr>
          <a:xfrm>
            <a:off x="7090777" y="4531276"/>
            <a:ext cx="1863328" cy="830997"/>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Macro Model</a:t>
            </a:r>
          </a:p>
        </p:txBody>
      </p:sp>
      <p:sp>
        <p:nvSpPr>
          <p:cNvPr id="68" name="Rounded Rectangle 67">
            <a:extLst>
              <a:ext uri="{FF2B5EF4-FFF2-40B4-BE49-F238E27FC236}">
                <a16:creationId xmlns:a16="http://schemas.microsoft.com/office/drawing/2014/main" id="{65F571E5-7E5D-1A4D-A4F1-0F2D508A7FFA}"/>
              </a:ext>
            </a:extLst>
          </p:cNvPr>
          <p:cNvSpPr/>
          <p:nvPr/>
        </p:nvSpPr>
        <p:spPr>
          <a:xfrm>
            <a:off x="3240980" y="4499207"/>
            <a:ext cx="2088682" cy="927748"/>
          </a:xfrm>
          <a:prstGeom prst="round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69" name="Rectangle 68">
            <a:extLst>
              <a:ext uri="{FF2B5EF4-FFF2-40B4-BE49-F238E27FC236}">
                <a16:creationId xmlns:a16="http://schemas.microsoft.com/office/drawing/2014/main" id="{413A09C1-B1F2-154E-8C24-4FF0FB735B9B}"/>
              </a:ext>
            </a:extLst>
          </p:cNvPr>
          <p:cNvSpPr/>
          <p:nvPr/>
        </p:nvSpPr>
        <p:spPr>
          <a:xfrm>
            <a:off x="3353657" y="4714549"/>
            <a:ext cx="1863328" cy="461665"/>
          </a:xfrm>
          <a:prstGeom prst="rect">
            <a:avLst/>
          </a:prstGeom>
        </p:spPr>
        <p:txBody>
          <a:bodyPr wrap="square">
            <a:spAutoFit/>
          </a:bodyPr>
          <a:lstStyle/>
          <a:p>
            <a:pPr algn="ctr" defTabSz="1333500">
              <a:spcBef>
                <a:spcPct val="0"/>
              </a:spcBef>
              <a:spcAft>
                <a:spcPct val="35000"/>
              </a:spcAft>
            </a:pPr>
            <a:r>
              <a:rPr lang="en-US" sz="2400" b="1" dirty="0">
                <a:solidFill>
                  <a:schemeClr val="bg1"/>
                </a:solidFill>
              </a:rPr>
              <a:t>Markal</a:t>
            </a:r>
          </a:p>
        </p:txBody>
      </p:sp>
      <p:sp>
        <p:nvSpPr>
          <p:cNvPr id="70" name="Rectangle 69">
            <a:extLst>
              <a:ext uri="{FF2B5EF4-FFF2-40B4-BE49-F238E27FC236}">
                <a16:creationId xmlns:a16="http://schemas.microsoft.com/office/drawing/2014/main" id="{3B40C673-4A4F-2C45-BDDA-E6D47194F1D7}"/>
              </a:ext>
            </a:extLst>
          </p:cNvPr>
          <p:cNvSpPr/>
          <p:nvPr/>
        </p:nvSpPr>
        <p:spPr>
          <a:xfrm>
            <a:off x="1277408" y="4653127"/>
            <a:ext cx="1878036" cy="642257"/>
          </a:xfrm>
          <a:prstGeom prst="rect">
            <a:avLst/>
          </a:prstGeom>
        </p:spPr>
        <p:txBody>
          <a:bodyPr wrap="square">
            <a:spAutoFit/>
          </a:bodyPr>
          <a:lstStyle/>
          <a:p>
            <a:r>
              <a:rPr lang="en-US" sz="1200" kern="0" dirty="0"/>
              <a:t>Energy sector analysis. Optimization of energy supply, at least cost.</a:t>
            </a:r>
          </a:p>
        </p:txBody>
      </p:sp>
      <p:sp>
        <p:nvSpPr>
          <p:cNvPr id="71" name="Rectangle 70">
            <a:extLst>
              <a:ext uri="{FF2B5EF4-FFF2-40B4-BE49-F238E27FC236}">
                <a16:creationId xmlns:a16="http://schemas.microsoft.com/office/drawing/2014/main" id="{0769B989-6874-C54D-BF21-CA3DBAE28DDB}"/>
              </a:ext>
            </a:extLst>
          </p:cNvPr>
          <p:cNvSpPr/>
          <p:nvPr/>
        </p:nvSpPr>
        <p:spPr>
          <a:xfrm>
            <a:off x="9325769" y="4728402"/>
            <a:ext cx="2650435" cy="461665"/>
          </a:xfrm>
          <a:prstGeom prst="rect">
            <a:avLst/>
          </a:prstGeom>
        </p:spPr>
        <p:txBody>
          <a:bodyPr wrap="square">
            <a:spAutoFit/>
          </a:bodyPr>
          <a:lstStyle/>
          <a:p>
            <a:r>
              <a:rPr lang="en-US" sz="1200" kern="0" dirty="0"/>
              <a:t>Macroeconomic assessment. Economic impact of energy prices.</a:t>
            </a:r>
          </a:p>
        </p:txBody>
      </p:sp>
      <p:sp>
        <p:nvSpPr>
          <p:cNvPr id="73" name="Date Placeholder 3">
            <a:extLst>
              <a:ext uri="{FF2B5EF4-FFF2-40B4-BE49-F238E27FC236}">
                <a16:creationId xmlns:a16="http://schemas.microsoft.com/office/drawing/2014/main" id="{CB18412E-8D4D-2749-9B04-C9D4B90A4AA1}"/>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45" name="Slide Number Placeholder 4">
            <a:extLst>
              <a:ext uri="{FF2B5EF4-FFF2-40B4-BE49-F238E27FC236}">
                <a16:creationId xmlns:a16="http://schemas.microsoft.com/office/drawing/2014/main" id="{8D70B061-C59D-A341-89BC-1B59460EC32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52</a:t>
            </a:fld>
            <a:endParaRPr lang="en-US" sz="1100" noProof="0" dirty="0"/>
          </a:p>
        </p:txBody>
      </p:sp>
    </p:spTree>
    <p:extLst>
      <p:ext uri="{BB962C8B-B14F-4D97-AF65-F5344CB8AC3E}">
        <p14:creationId xmlns:p14="http://schemas.microsoft.com/office/powerpoint/2010/main" val="3053935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MAIN CHARACTERISTICS OF THE MODELS CHOSEN – INDIA EXAMPLE</a:t>
            </a:r>
          </a:p>
        </p:txBody>
      </p:sp>
      <p:graphicFrame>
        <p:nvGraphicFramePr>
          <p:cNvPr id="6" name="Table 5"/>
          <p:cNvGraphicFramePr>
            <a:graphicFrameLocks noGrp="1"/>
          </p:cNvGraphicFramePr>
          <p:nvPr>
            <p:extLst>
              <p:ext uri="{D42A27DB-BD31-4B8C-83A1-F6EECF244321}">
                <p14:modId xmlns:p14="http://schemas.microsoft.com/office/powerpoint/2010/main" val="1067571232"/>
              </p:ext>
            </p:extLst>
          </p:nvPr>
        </p:nvGraphicFramePr>
        <p:xfrm>
          <a:off x="407988" y="1540743"/>
          <a:ext cx="11412536" cy="4702871"/>
        </p:xfrm>
        <a:graphic>
          <a:graphicData uri="http://schemas.openxmlformats.org/drawingml/2006/table">
            <a:tbl>
              <a:tblPr firstRow="1" firstCol="1" bandRow="1">
                <a:tableStyleId>{3B4B98B0-60AC-42C2-AFA5-B58CD77FA1E5}</a:tableStyleId>
              </a:tblPr>
              <a:tblGrid>
                <a:gridCol w="1112804">
                  <a:extLst>
                    <a:ext uri="{9D8B030D-6E8A-4147-A177-3AD203B41FA5}">
                      <a16:colId xmlns:a16="http://schemas.microsoft.com/office/drawing/2014/main" val="20000"/>
                    </a:ext>
                  </a:extLst>
                </a:gridCol>
                <a:gridCol w="1482290">
                  <a:extLst>
                    <a:ext uri="{9D8B030D-6E8A-4147-A177-3AD203B41FA5}">
                      <a16:colId xmlns:a16="http://schemas.microsoft.com/office/drawing/2014/main" val="20001"/>
                    </a:ext>
                  </a:extLst>
                </a:gridCol>
                <a:gridCol w="3080084">
                  <a:extLst>
                    <a:ext uri="{9D8B030D-6E8A-4147-A177-3AD203B41FA5}">
                      <a16:colId xmlns:a16="http://schemas.microsoft.com/office/drawing/2014/main" val="20002"/>
                    </a:ext>
                  </a:extLst>
                </a:gridCol>
                <a:gridCol w="2849078">
                  <a:extLst>
                    <a:ext uri="{9D8B030D-6E8A-4147-A177-3AD203B41FA5}">
                      <a16:colId xmlns:a16="http://schemas.microsoft.com/office/drawing/2014/main" val="20003"/>
                    </a:ext>
                  </a:extLst>
                </a:gridCol>
                <a:gridCol w="1039529">
                  <a:extLst>
                    <a:ext uri="{9D8B030D-6E8A-4147-A177-3AD203B41FA5}">
                      <a16:colId xmlns:a16="http://schemas.microsoft.com/office/drawing/2014/main" val="20004"/>
                    </a:ext>
                  </a:extLst>
                </a:gridCol>
                <a:gridCol w="1848751">
                  <a:extLst>
                    <a:ext uri="{9D8B030D-6E8A-4147-A177-3AD203B41FA5}">
                      <a16:colId xmlns:a16="http://schemas.microsoft.com/office/drawing/2014/main" val="20005"/>
                    </a:ext>
                  </a:extLst>
                </a:gridCol>
              </a:tblGrid>
              <a:tr h="682693">
                <a:tc>
                  <a:txBody>
                    <a:bodyPr/>
                    <a:lstStyle/>
                    <a:p>
                      <a:pPr marL="0" marR="0" algn="ctr">
                        <a:lnSpc>
                          <a:spcPct val="107000"/>
                        </a:lnSpc>
                        <a:spcBef>
                          <a:spcPts val="300"/>
                        </a:spcBef>
                        <a:spcAft>
                          <a:spcPts val="0"/>
                        </a:spcAft>
                      </a:pPr>
                      <a:r>
                        <a:rPr lang="en-US" sz="1600" dirty="0">
                          <a:solidFill>
                            <a:schemeClr val="bg1"/>
                          </a:solidFill>
                          <a:effectLst/>
                        </a:rPr>
                        <a:t>Model</a:t>
                      </a:r>
                      <a:endParaRPr lang="en-US" sz="18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600" dirty="0">
                          <a:solidFill>
                            <a:schemeClr val="bg1"/>
                          </a:solidFill>
                          <a:effectLst/>
                        </a:rPr>
                        <a:t>Base year</a:t>
                      </a:r>
                      <a:endParaRPr lang="en-US" sz="18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600" dirty="0">
                          <a:solidFill>
                            <a:schemeClr val="bg1"/>
                          </a:solidFill>
                          <a:effectLst/>
                        </a:rPr>
                        <a:t>Household and sectoral disaggregation</a:t>
                      </a:r>
                      <a:endParaRPr lang="en-US" sz="18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600" dirty="0">
                          <a:solidFill>
                            <a:schemeClr val="bg1"/>
                          </a:solidFill>
                          <a:effectLst/>
                        </a:rPr>
                        <a:t>Energy sources</a:t>
                      </a:r>
                      <a:endParaRPr lang="en-US" sz="18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600" dirty="0">
                          <a:solidFill>
                            <a:schemeClr val="bg1"/>
                          </a:solidFill>
                          <a:effectLst/>
                        </a:rPr>
                        <a:t>Impacts modelled</a:t>
                      </a:r>
                      <a:endParaRPr lang="en-US" sz="18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600" dirty="0">
                          <a:solidFill>
                            <a:schemeClr val="bg1"/>
                          </a:solidFill>
                          <a:effectLst/>
                        </a:rPr>
                        <a:t>Reallocation assumptions</a:t>
                      </a:r>
                      <a:endParaRPr lang="en-US" sz="18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mpd="sng">
                      <a:noFill/>
                    </a:lnT>
                    <a:lnB w="12700" cap="flat" cmpd="sng" algn="ctr">
                      <a:solidFill>
                        <a:schemeClr val="bg1"/>
                      </a:solidFill>
                      <a:prstDash val="solid"/>
                      <a:round/>
                      <a:headEnd type="none" w="med" len="med"/>
                      <a:tailEnd type="none" w="med" len="med"/>
                    </a:lnB>
                    <a:solidFill>
                      <a:srgbClr val="71A522"/>
                    </a:solidFill>
                  </a:tcPr>
                </a:tc>
                <a:extLst>
                  <a:ext uri="{0D108BD9-81ED-4DB2-BD59-A6C34878D82A}">
                    <a16:rowId xmlns:a16="http://schemas.microsoft.com/office/drawing/2014/main" val="10000"/>
                  </a:ext>
                </a:extLst>
              </a:tr>
              <a:tr h="409855">
                <a:tc>
                  <a:txBody>
                    <a:bodyPr/>
                    <a:lstStyle/>
                    <a:p>
                      <a:pPr marL="0" marR="0" algn="ctr">
                        <a:lnSpc>
                          <a:spcPct val="107000"/>
                        </a:lnSpc>
                        <a:spcBef>
                          <a:spcPts val="300"/>
                        </a:spcBef>
                        <a:spcAft>
                          <a:spcPts val="0"/>
                        </a:spcAft>
                      </a:pPr>
                      <a:r>
                        <a:rPr lang="en-US" sz="1400" dirty="0">
                          <a:effectLst/>
                        </a:rPr>
                        <a:t>India</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400" dirty="0">
                          <a:effectLst/>
                        </a:rPr>
                        <a:t> </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400" dirty="0">
                          <a:effectLst/>
                        </a:rPr>
                        <a:t> </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400" dirty="0">
                          <a:effectLst/>
                        </a:rPr>
                        <a:t> </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400" dirty="0">
                          <a:effectLst/>
                        </a:rPr>
                        <a:t> </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400" dirty="0">
                          <a:effectLst/>
                        </a:rPr>
                        <a:t> </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extLst>
                  <a:ext uri="{0D108BD9-81ED-4DB2-BD59-A6C34878D82A}">
                    <a16:rowId xmlns:a16="http://schemas.microsoft.com/office/drawing/2014/main" val="10001"/>
                  </a:ext>
                </a:extLst>
              </a:tr>
              <a:tr h="1245982">
                <a:tc>
                  <a:txBody>
                    <a:bodyPr/>
                    <a:lstStyle/>
                    <a:p>
                      <a:pPr marL="0" marR="0" algn="ctr">
                        <a:lnSpc>
                          <a:spcPct val="107000"/>
                        </a:lnSpc>
                        <a:spcBef>
                          <a:spcPts val="200"/>
                        </a:spcBef>
                        <a:spcAft>
                          <a:spcPts val="0"/>
                        </a:spcAft>
                      </a:pPr>
                      <a:r>
                        <a:rPr lang="en-US" sz="1400" dirty="0">
                          <a:effectLst/>
                        </a:rPr>
                        <a:t>SAM</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2007-08</a:t>
                      </a:r>
                      <a:br>
                        <a:rPr lang="en-US" sz="1400" dirty="0">
                          <a:effectLst/>
                        </a:rPr>
                      </a:br>
                      <a:r>
                        <a:rPr lang="en-US" sz="1400" dirty="0">
                          <a:effectLst/>
                        </a:rPr>
                        <a:t>with subsidy adjustment</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5 rural and 4 urban (employment-based) household groups; 78 economic sectors.</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Oil, gas, coal and electricity.</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Direct and indirect </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Compensation to households and reallocation to government budget</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245982">
                <a:tc>
                  <a:txBody>
                    <a:bodyPr/>
                    <a:lstStyle/>
                    <a:p>
                      <a:pPr marL="0" marR="0" algn="ctr">
                        <a:lnSpc>
                          <a:spcPct val="107000"/>
                        </a:lnSpc>
                        <a:spcBef>
                          <a:spcPts val="200"/>
                        </a:spcBef>
                        <a:spcAft>
                          <a:spcPts val="0"/>
                        </a:spcAft>
                      </a:pPr>
                      <a:r>
                        <a:rPr lang="en-US" sz="1400" dirty="0">
                          <a:effectLst/>
                        </a:rPr>
                        <a:t>MARKAL</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400" dirty="0">
                          <a:effectLst/>
                        </a:rPr>
                        <a:t>2011</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400" dirty="0">
                          <a:effectLst/>
                        </a:rPr>
                        <a:t>Rural and urban households; residential, commercial, industrial (with energy-intensive manufacturing sectors) and transport.</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400" dirty="0">
                          <a:effectLst/>
                        </a:rPr>
                        <a:t>Detailed primary and secondary energy supply. </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400" dirty="0">
                          <a:effectLst/>
                        </a:rPr>
                        <a:t>Direct </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400" dirty="0">
                          <a:effectLst/>
                        </a:rPr>
                        <a:t>No compensation </a:t>
                      </a:r>
                      <a:br>
                        <a:rPr lang="en-US" sz="1400" dirty="0">
                          <a:effectLst/>
                        </a:rPr>
                      </a:br>
                      <a:r>
                        <a:rPr lang="en-US" sz="1400" dirty="0">
                          <a:effectLst/>
                        </a:rPr>
                        <a:t>and reallocation</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extLst>
                  <a:ext uri="{0D108BD9-81ED-4DB2-BD59-A6C34878D82A}">
                    <a16:rowId xmlns:a16="http://schemas.microsoft.com/office/drawing/2014/main" val="10003"/>
                  </a:ext>
                </a:extLst>
              </a:tr>
              <a:tr h="1118359">
                <a:tc>
                  <a:txBody>
                    <a:bodyPr/>
                    <a:lstStyle/>
                    <a:p>
                      <a:pPr marL="0" marR="0" algn="ctr">
                        <a:lnSpc>
                          <a:spcPct val="107000"/>
                        </a:lnSpc>
                        <a:spcBef>
                          <a:spcPts val="200"/>
                        </a:spcBef>
                        <a:spcAft>
                          <a:spcPts val="0"/>
                        </a:spcAft>
                      </a:pPr>
                      <a:r>
                        <a:rPr lang="en-US" sz="1400" dirty="0">
                          <a:effectLst/>
                        </a:rPr>
                        <a:t>E3MG</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2011</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42 economic sectors, 5 rural </a:t>
                      </a:r>
                      <a:br>
                        <a:rPr lang="en-US" sz="1400" dirty="0">
                          <a:effectLst/>
                        </a:rPr>
                      </a:br>
                      <a:r>
                        <a:rPr lang="en-US" sz="1400" dirty="0">
                          <a:effectLst/>
                        </a:rPr>
                        <a:t>and 4 urban (employment-based) household groups</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Primary and secondary energy supply (22 different users of 12 different fuel types).</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Direct  </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400" dirty="0">
                          <a:effectLst/>
                        </a:rPr>
                        <a:t>Compensation to households and budget/deficit reduction</a:t>
                      </a:r>
                      <a:endParaRPr lang="en-US" sz="14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sp>
        <p:nvSpPr>
          <p:cNvPr id="8" name="Date Placeholder 3">
            <a:extLst>
              <a:ext uri="{FF2B5EF4-FFF2-40B4-BE49-F238E27FC236}">
                <a16:creationId xmlns:a16="http://schemas.microsoft.com/office/drawing/2014/main" id="{16167F80-EF4C-7B4F-95A7-A0386C486CBE}"/>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9" name="Slide Number Placeholder 4">
            <a:extLst>
              <a:ext uri="{FF2B5EF4-FFF2-40B4-BE49-F238E27FC236}">
                <a16:creationId xmlns:a16="http://schemas.microsoft.com/office/drawing/2014/main" id="{D5773A87-57B7-CE41-A81D-21CDECE81756}"/>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53</a:t>
            </a:fld>
            <a:endParaRPr lang="en-US" sz="1100" noProof="0" dirty="0"/>
          </a:p>
        </p:txBody>
      </p:sp>
    </p:spTree>
    <p:extLst>
      <p:ext uri="{BB962C8B-B14F-4D97-AF65-F5344CB8AC3E}">
        <p14:creationId xmlns:p14="http://schemas.microsoft.com/office/powerpoint/2010/main" val="4175961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986496"/>
            <a:ext cx="11412537" cy="365125"/>
          </a:xfrm>
        </p:spPr>
        <p:txBody>
          <a:bodyPr/>
          <a:lstStyle/>
          <a:p>
            <a:r>
              <a:rPr lang="en-US" sz="2400" dirty="0"/>
              <a:t>MAIN CHARACTERISTICS OF THE MODELS CHOSEN</a:t>
            </a:r>
          </a:p>
        </p:txBody>
      </p:sp>
      <p:graphicFrame>
        <p:nvGraphicFramePr>
          <p:cNvPr id="6" name="Table 5"/>
          <p:cNvGraphicFramePr>
            <a:graphicFrameLocks noGrp="1"/>
          </p:cNvGraphicFramePr>
          <p:nvPr>
            <p:extLst>
              <p:ext uri="{D42A27DB-BD31-4B8C-83A1-F6EECF244321}">
                <p14:modId xmlns:p14="http://schemas.microsoft.com/office/powerpoint/2010/main" val="3540403464"/>
              </p:ext>
            </p:extLst>
          </p:nvPr>
        </p:nvGraphicFramePr>
        <p:xfrm>
          <a:off x="418069" y="1450561"/>
          <a:ext cx="11365944" cy="4853198"/>
        </p:xfrm>
        <a:graphic>
          <a:graphicData uri="http://schemas.openxmlformats.org/drawingml/2006/table">
            <a:tbl>
              <a:tblPr firstRow="1" firstCol="1" bandRow="1">
                <a:tableStyleId>{3B4B98B0-60AC-42C2-AFA5-B58CD77FA1E5}</a:tableStyleId>
              </a:tblPr>
              <a:tblGrid>
                <a:gridCol w="820000">
                  <a:extLst>
                    <a:ext uri="{9D8B030D-6E8A-4147-A177-3AD203B41FA5}">
                      <a16:colId xmlns:a16="http://schemas.microsoft.com/office/drawing/2014/main" val="20000"/>
                    </a:ext>
                  </a:extLst>
                </a:gridCol>
                <a:gridCol w="1457005">
                  <a:extLst>
                    <a:ext uri="{9D8B030D-6E8A-4147-A177-3AD203B41FA5}">
                      <a16:colId xmlns:a16="http://schemas.microsoft.com/office/drawing/2014/main" val="20001"/>
                    </a:ext>
                  </a:extLst>
                </a:gridCol>
                <a:gridCol w="3821229">
                  <a:extLst>
                    <a:ext uri="{9D8B030D-6E8A-4147-A177-3AD203B41FA5}">
                      <a16:colId xmlns:a16="http://schemas.microsoft.com/office/drawing/2014/main" val="20002"/>
                    </a:ext>
                  </a:extLst>
                </a:gridCol>
                <a:gridCol w="2002055">
                  <a:extLst>
                    <a:ext uri="{9D8B030D-6E8A-4147-A177-3AD203B41FA5}">
                      <a16:colId xmlns:a16="http://schemas.microsoft.com/office/drawing/2014/main" val="20003"/>
                    </a:ext>
                  </a:extLst>
                </a:gridCol>
                <a:gridCol w="1193533">
                  <a:extLst>
                    <a:ext uri="{9D8B030D-6E8A-4147-A177-3AD203B41FA5}">
                      <a16:colId xmlns:a16="http://schemas.microsoft.com/office/drawing/2014/main" val="20004"/>
                    </a:ext>
                  </a:extLst>
                </a:gridCol>
                <a:gridCol w="2072122">
                  <a:extLst>
                    <a:ext uri="{9D8B030D-6E8A-4147-A177-3AD203B41FA5}">
                      <a16:colId xmlns:a16="http://schemas.microsoft.com/office/drawing/2014/main" val="20005"/>
                    </a:ext>
                  </a:extLst>
                </a:gridCol>
              </a:tblGrid>
              <a:tr h="262736">
                <a:tc>
                  <a:txBody>
                    <a:bodyPr/>
                    <a:lstStyle/>
                    <a:p>
                      <a:pPr marL="0" marR="0" algn="ctr">
                        <a:lnSpc>
                          <a:spcPct val="107000"/>
                        </a:lnSpc>
                        <a:spcBef>
                          <a:spcPts val="300"/>
                        </a:spcBef>
                        <a:spcAft>
                          <a:spcPts val="0"/>
                        </a:spcAft>
                      </a:pPr>
                      <a:r>
                        <a:rPr lang="en-US" sz="1000" dirty="0">
                          <a:solidFill>
                            <a:schemeClr val="bg1"/>
                          </a:solidFill>
                          <a:effectLst/>
                        </a:rPr>
                        <a:t>Model</a:t>
                      </a:r>
                      <a:endParaRPr lang="en-US" sz="105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000" dirty="0">
                          <a:solidFill>
                            <a:schemeClr val="bg1"/>
                          </a:solidFill>
                          <a:effectLst/>
                        </a:rPr>
                        <a:t>Base year</a:t>
                      </a:r>
                      <a:endParaRPr lang="en-US" sz="105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000" dirty="0">
                          <a:solidFill>
                            <a:schemeClr val="bg1"/>
                          </a:solidFill>
                          <a:effectLst/>
                        </a:rPr>
                        <a:t>Household and sectoral disaggregation</a:t>
                      </a:r>
                      <a:endParaRPr lang="en-US" sz="105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000" dirty="0">
                          <a:solidFill>
                            <a:schemeClr val="bg1"/>
                          </a:solidFill>
                          <a:effectLst/>
                        </a:rPr>
                        <a:t>Energy sources</a:t>
                      </a:r>
                      <a:endParaRPr lang="en-US" sz="105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000" dirty="0">
                          <a:solidFill>
                            <a:schemeClr val="bg1"/>
                          </a:solidFill>
                          <a:effectLst/>
                        </a:rPr>
                        <a:t>Impacts modeled</a:t>
                      </a:r>
                      <a:endParaRPr lang="en-US" sz="105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1A522"/>
                    </a:solidFill>
                  </a:tcPr>
                </a:tc>
                <a:tc>
                  <a:txBody>
                    <a:bodyPr/>
                    <a:lstStyle/>
                    <a:p>
                      <a:pPr marL="0" marR="0" algn="ctr">
                        <a:lnSpc>
                          <a:spcPct val="107000"/>
                        </a:lnSpc>
                        <a:spcBef>
                          <a:spcPts val="300"/>
                        </a:spcBef>
                        <a:spcAft>
                          <a:spcPts val="0"/>
                        </a:spcAft>
                      </a:pPr>
                      <a:r>
                        <a:rPr lang="en-US" sz="1000" dirty="0">
                          <a:solidFill>
                            <a:schemeClr val="bg1"/>
                          </a:solidFill>
                          <a:effectLst/>
                        </a:rPr>
                        <a:t>Reallocation assumptions</a:t>
                      </a:r>
                      <a:endParaRPr lang="en-US" sz="105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1A522"/>
                    </a:solidFill>
                  </a:tcPr>
                </a:tc>
                <a:extLst>
                  <a:ext uri="{0D108BD9-81ED-4DB2-BD59-A6C34878D82A}">
                    <a16:rowId xmlns:a16="http://schemas.microsoft.com/office/drawing/2014/main" val="10000"/>
                  </a:ext>
                </a:extLst>
              </a:tr>
              <a:tr h="160679">
                <a:tc>
                  <a:txBody>
                    <a:bodyPr/>
                    <a:lstStyle/>
                    <a:p>
                      <a:pPr marL="0" marR="0" algn="ctr">
                        <a:lnSpc>
                          <a:spcPct val="107000"/>
                        </a:lnSpc>
                        <a:spcBef>
                          <a:spcPts val="300"/>
                        </a:spcBef>
                        <a:spcAft>
                          <a:spcPts val="0"/>
                        </a:spcAft>
                      </a:pPr>
                      <a:r>
                        <a:rPr lang="en-US" sz="1000" dirty="0">
                          <a:effectLst/>
                        </a:rPr>
                        <a:t>India</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3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extLst>
                  <a:ext uri="{0D108BD9-81ED-4DB2-BD59-A6C34878D82A}">
                    <a16:rowId xmlns:a16="http://schemas.microsoft.com/office/drawing/2014/main" val="10001"/>
                  </a:ext>
                </a:extLst>
              </a:tr>
              <a:tr h="407211">
                <a:tc>
                  <a:txBody>
                    <a:bodyPr/>
                    <a:lstStyle/>
                    <a:p>
                      <a:pPr marL="0" marR="0" algn="ctr">
                        <a:lnSpc>
                          <a:spcPct val="107000"/>
                        </a:lnSpc>
                        <a:spcBef>
                          <a:spcPts val="200"/>
                        </a:spcBef>
                        <a:spcAft>
                          <a:spcPts val="0"/>
                        </a:spcAft>
                      </a:pPr>
                      <a:r>
                        <a:rPr lang="en-US" sz="1000" dirty="0">
                          <a:effectLst/>
                        </a:rPr>
                        <a:t>SAM</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2007-08</a:t>
                      </a:r>
                      <a:br>
                        <a:rPr lang="en-US" sz="1000" dirty="0">
                          <a:effectLst/>
                        </a:rPr>
                      </a:br>
                      <a:r>
                        <a:rPr lang="en-US" sz="1000" dirty="0">
                          <a:effectLst/>
                        </a:rPr>
                        <a:t>with subsidy adjustment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5 rural and 4 urban (employment-based) household groups; 78 economic sectors.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Oil, gas, coal and electricity.</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Direct and indirect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Compensation to households and reallocation to government budget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411989">
                <a:tc>
                  <a:txBody>
                    <a:bodyPr/>
                    <a:lstStyle/>
                    <a:p>
                      <a:pPr marL="0" marR="0" algn="ctr">
                        <a:lnSpc>
                          <a:spcPct val="107000"/>
                        </a:lnSpc>
                        <a:spcBef>
                          <a:spcPts val="200"/>
                        </a:spcBef>
                        <a:spcAft>
                          <a:spcPts val="0"/>
                        </a:spcAft>
                      </a:pPr>
                      <a:r>
                        <a:rPr lang="en-US" sz="1000" dirty="0">
                          <a:effectLst/>
                        </a:rPr>
                        <a:t>MARKAL</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2011</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Rural and urban households; residential, commercial, industrial (with energy-intensive manufacturing sectors) and transport.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Detailed primary and secondary energy supply.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Direct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No compensation and reallocation</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extLst>
                  <a:ext uri="{0D108BD9-81ED-4DB2-BD59-A6C34878D82A}">
                    <a16:rowId xmlns:a16="http://schemas.microsoft.com/office/drawing/2014/main" val="10003"/>
                  </a:ext>
                </a:extLst>
              </a:tr>
              <a:tr h="444959">
                <a:tc>
                  <a:txBody>
                    <a:bodyPr/>
                    <a:lstStyle/>
                    <a:p>
                      <a:pPr marL="0" marR="0" algn="ctr">
                        <a:lnSpc>
                          <a:spcPct val="107000"/>
                        </a:lnSpc>
                        <a:spcBef>
                          <a:spcPts val="200"/>
                        </a:spcBef>
                        <a:spcAft>
                          <a:spcPts val="0"/>
                        </a:spcAft>
                      </a:pPr>
                      <a:r>
                        <a:rPr lang="en-US" sz="1000" dirty="0">
                          <a:effectLst/>
                        </a:rPr>
                        <a:t>E3MG</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2011</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42 economic sectors, 5 rural and 4 urban (employment-based) household groups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Primary and secondary energy supply (22 different users of 12 different fuel types).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Direct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Compensation to households and budget/deficit reduction</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160679">
                <a:tc>
                  <a:txBody>
                    <a:bodyPr/>
                    <a:lstStyle/>
                    <a:p>
                      <a:pPr marL="0" marR="0" algn="ctr">
                        <a:lnSpc>
                          <a:spcPct val="107000"/>
                        </a:lnSpc>
                        <a:spcBef>
                          <a:spcPts val="200"/>
                        </a:spcBef>
                        <a:spcAft>
                          <a:spcPts val="0"/>
                        </a:spcAft>
                      </a:pPr>
                      <a:r>
                        <a:rPr lang="en-US" sz="1000" dirty="0">
                          <a:effectLst/>
                        </a:rPr>
                        <a:t>Indonesia</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extLst>
                  <a:ext uri="{0D108BD9-81ED-4DB2-BD59-A6C34878D82A}">
                    <a16:rowId xmlns:a16="http://schemas.microsoft.com/office/drawing/2014/main" val="10005"/>
                  </a:ext>
                </a:extLst>
              </a:tr>
              <a:tr h="428069">
                <a:tc>
                  <a:txBody>
                    <a:bodyPr/>
                    <a:lstStyle/>
                    <a:p>
                      <a:pPr marL="0" marR="0" algn="ctr">
                        <a:lnSpc>
                          <a:spcPct val="107000"/>
                        </a:lnSpc>
                        <a:spcBef>
                          <a:spcPts val="200"/>
                        </a:spcBef>
                        <a:spcAft>
                          <a:spcPts val="0"/>
                        </a:spcAft>
                      </a:pPr>
                      <a:r>
                        <a:rPr lang="en-US" sz="1000" dirty="0">
                          <a:effectLst/>
                        </a:rPr>
                        <a:t>SAM</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2008</a:t>
                      </a:r>
                      <a:br>
                        <a:rPr lang="en-US" sz="1000" dirty="0">
                          <a:effectLst/>
                        </a:rPr>
                      </a:br>
                      <a:r>
                        <a:rPr lang="en-US" sz="1000" dirty="0">
                          <a:effectLst/>
                        </a:rPr>
                        <a:t>with subsidy adjustment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4 rural and 4 urban (employment-based) household groups; 25 economic sectors.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LPG, NGV, gasoline, diesel, kerosene and electricity.</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Direct and indirect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Compensation to households and reallocation to government budget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606101">
                <a:tc>
                  <a:txBody>
                    <a:bodyPr/>
                    <a:lstStyle/>
                    <a:p>
                      <a:pPr marL="0" marR="0" algn="ctr">
                        <a:lnSpc>
                          <a:spcPct val="107000"/>
                        </a:lnSpc>
                        <a:spcBef>
                          <a:spcPts val="200"/>
                        </a:spcBef>
                        <a:spcAft>
                          <a:spcPts val="0"/>
                        </a:spcAft>
                      </a:pPr>
                      <a:r>
                        <a:rPr lang="en-US" sz="1000" dirty="0">
                          <a:effectLst/>
                        </a:rPr>
                        <a:t>MARKAL</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2010</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Agriculture, construction, households;, commercial, industrial (with energy-intensive manufacturing sectors) and transport – with four "regions" reflecting Java, Kalimantan, Sumatra, and other islands.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Detailed primary and secondary energy supply.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Direct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No reallocation</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extLst>
                  <a:ext uri="{0D108BD9-81ED-4DB2-BD59-A6C34878D82A}">
                    <a16:rowId xmlns:a16="http://schemas.microsoft.com/office/drawing/2014/main" val="10007"/>
                  </a:ext>
                </a:extLst>
              </a:tr>
              <a:tr h="444959">
                <a:tc>
                  <a:txBody>
                    <a:bodyPr/>
                    <a:lstStyle/>
                    <a:p>
                      <a:pPr marL="0" marR="0" algn="ctr">
                        <a:lnSpc>
                          <a:spcPct val="107000"/>
                        </a:lnSpc>
                        <a:spcBef>
                          <a:spcPts val="200"/>
                        </a:spcBef>
                        <a:spcAft>
                          <a:spcPts val="0"/>
                        </a:spcAft>
                      </a:pPr>
                      <a:r>
                        <a:rPr lang="en-US" sz="1000" dirty="0">
                          <a:effectLst/>
                        </a:rPr>
                        <a:t>E3MG</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2011</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42 economic sectors, 5 rural and 4 urban (employment-based) household groups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Primary and secondary energy supply (22 different users of 12 different fuel types).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Direct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Compensation to households and budget/deficit reduction</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160679">
                <a:tc>
                  <a:txBody>
                    <a:bodyPr/>
                    <a:lstStyle/>
                    <a:p>
                      <a:pPr marL="0" marR="0" algn="ctr">
                        <a:lnSpc>
                          <a:spcPct val="107000"/>
                        </a:lnSpc>
                        <a:spcBef>
                          <a:spcPts val="200"/>
                        </a:spcBef>
                        <a:spcAft>
                          <a:spcPts val="0"/>
                        </a:spcAft>
                      </a:pPr>
                      <a:r>
                        <a:rPr lang="en-US" sz="1000" dirty="0">
                          <a:effectLst/>
                        </a:rPr>
                        <a:t>Thailand</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 </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extLst>
                  <a:ext uri="{0D108BD9-81ED-4DB2-BD59-A6C34878D82A}">
                    <a16:rowId xmlns:a16="http://schemas.microsoft.com/office/drawing/2014/main" val="10009"/>
                  </a:ext>
                </a:extLst>
              </a:tr>
              <a:tr h="424496">
                <a:tc>
                  <a:txBody>
                    <a:bodyPr/>
                    <a:lstStyle/>
                    <a:p>
                      <a:pPr marL="0" marR="0" algn="ctr">
                        <a:lnSpc>
                          <a:spcPct val="107000"/>
                        </a:lnSpc>
                        <a:spcBef>
                          <a:spcPts val="200"/>
                        </a:spcBef>
                        <a:spcAft>
                          <a:spcPts val="0"/>
                        </a:spcAft>
                      </a:pPr>
                      <a:r>
                        <a:rPr lang="en-US" sz="1000" dirty="0">
                          <a:effectLst/>
                        </a:rPr>
                        <a:t>SAM</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2010</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Agriculture and non-agriculture, household groups by decile; </a:t>
                      </a:r>
                      <a:br>
                        <a:rPr lang="en-US" sz="1000" dirty="0">
                          <a:effectLst/>
                        </a:rPr>
                      </a:br>
                      <a:r>
                        <a:rPr lang="en-US" sz="1000" dirty="0">
                          <a:effectLst/>
                        </a:rPr>
                        <a:t>10 employment groups; 79 economic sectors.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18 sectors, including diesel, natural gas and electricity</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Direct and indirect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Compensation to households and reallocation to government budget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413886">
                <a:tc>
                  <a:txBody>
                    <a:bodyPr/>
                    <a:lstStyle/>
                    <a:p>
                      <a:pPr marL="0" marR="0" algn="ctr">
                        <a:lnSpc>
                          <a:spcPct val="107000"/>
                        </a:lnSpc>
                        <a:spcBef>
                          <a:spcPts val="200"/>
                        </a:spcBef>
                        <a:spcAft>
                          <a:spcPts val="0"/>
                        </a:spcAft>
                      </a:pPr>
                      <a:r>
                        <a:rPr lang="en-US" sz="1000" dirty="0">
                          <a:effectLst/>
                        </a:rPr>
                        <a:t>MARKAL</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2007</a:t>
                      </a:r>
                      <a:br>
                        <a:rPr lang="en-US" sz="1000" dirty="0">
                          <a:effectLst/>
                        </a:rPr>
                      </a:br>
                      <a:r>
                        <a:rPr lang="en-US" sz="1000" dirty="0">
                          <a:effectLst/>
                        </a:rPr>
                        <a:t>with subsidy adjustment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Rural and urban households; residential, commercial, industrial (with energy-intensive manufacturing sectors) and transport.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Detailed primary and secondary energy supply.</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Direct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tc>
                  <a:txBody>
                    <a:bodyPr/>
                    <a:lstStyle/>
                    <a:p>
                      <a:pPr marL="0" marR="0" algn="ctr">
                        <a:lnSpc>
                          <a:spcPct val="107000"/>
                        </a:lnSpc>
                        <a:spcBef>
                          <a:spcPts val="200"/>
                        </a:spcBef>
                        <a:spcAft>
                          <a:spcPts val="0"/>
                        </a:spcAft>
                      </a:pPr>
                      <a:r>
                        <a:rPr lang="en-US" sz="1000" dirty="0">
                          <a:effectLst/>
                        </a:rPr>
                        <a:t>No reallocation</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F2BC"/>
                    </a:solidFill>
                  </a:tcPr>
                </a:tc>
                <a:extLst>
                  <a:ext uri="{0D108BD9-81ED-4DB2-BD59-A6C34878D82A}">
                    <a16:rowId xmlns:a16="http://schemas.microsoft.com/office/drawing/2014/main" val="10011"/>
                  </a:ext>
                </a:extLst>
              </a:tr>
              <a:tr h="462013">
                <a:tc>
                  <a:txBody>
                    <a:bodyPr/>
                    <a:lstStyle/>
                    <a:p>
                      <a:pPr marL="0" marR="0" algn="ctr">
                        <a:lnSpc>
                          <a:spcPct val="107000"/>
                        </a:lnSpc>
                        <a:spcBef>
                          <a:spcPts val="200"/>
                        </a:spcBef>
                        <a:spcAft>
                          <a:spcPts val="0"/>
                        </a:spcAft>
                      </a:pPr>
                      <a:r>
                        <a:rPr lang="en-US" sz="1000" dirty="0">
                          <a:effectLst/>
                        </a:rPr>
                        <a:t>CGE</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2007</a:t>
                      </a:r>
                      <a:br>
                        <a:rPr lang="en-US" sz="1000" dirty="0">
                          <a:effectLst/>
                        </a:rPr>
                      </a:br>
                      <a:r>
                        <a:rPr lang="en-US" sz="1000" dirty="0">
                          <a:effectLst/>
                        </a:rPr>
                        <a:t>with subsidy adjustment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65 economic sectors (24 agricultural and 41 non-agricultural), 200 household income groups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Petroleum (gasoline, diesel and natural gas).</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Direct</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200"/>
                        </a:spcBef>
                        <a:spcAft>
                          <a:spcPts val="0"/>
                        </a:spcAft>
                      </a:pPr>
                      <a:r>
                        <a:rPr lang="en-US" sz="1000" dirty="0">
                          <a:effectLst/>
                        </a:rPr>
                        <a:t>Compensation to households and budget/deficit reduction</a:t>
                      </a:r>
                      <a:endParaRPr lang="en-US" sz="105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229" marR="53229"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rgbClr val="71A52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bl>
          </a:graphicData>
        </a:graphic>
      </p:graphicFrame>
      <p:sp>
        <p:nvSpPr>
          <p:cNvPr id="8" name="Date Placeholder 3">
            <a:extLst>
              <a:ext uri="{FF2B5EF4-FFF2-40B4-BE49-F238E27FC236}">
                <a16:creationId xmlns:a16="http://schemas.microsoft.com/office/drawing/2014/main" id="{530393E8-530C-4042-9BA2-242865EF6F01}"/>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9" name="Slide Number Placeholder 4">
            <a:extLst>
              <a:ext uri="{FF2B5EF4-FFF2-40B4-BE49-F238E27FC236}">
                <a16:creationId xmlns:a16="http://schemas.microsoft.com/office/drawing/2014/main" id="{BE297D26-6838-7949-8CC8-45C81FEF23D6}"/>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54</a:t>
            </a:fld>
            <a:endParaRPr lang="en-US" sz="1100" noProof="0" dirty="0"/>
          </a:p>
        </p:txBody>
      </p:sp>
    </p:spTree>
    <p:extLst>
      <p:ext uri="{BB962C8B-B14F-4D97-AF65-F5344CB8AC3E}">
        <p14:creationId xmlns:p14="http://schemas.microsoft.com/office/powerpoint/2010/main" val="408246442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Comparative assessment of results</a:t>
            </a:r>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4147193989"/>
              </p:ext>
            </p:extLst>
          </p:nvPr>
        </p:nvGraphicFramePr>
        <p:xfrm>
          <a:off x="418069" y="2087371"/>
          <a:ext cx="11110542" cy="3434889"/>
        </p:xfrm>
        <a:graphic>
          <a:graphicData uri="http://schemas.openxmlformats.org/drawingml/2006/table">
            <a:tbl>
              <a:tblPr firstRow="1" firstCol="1" bandRow="1">
                <a:tableStyleId>{93296810-A885-4BE3-A3E7-6D5BEEA58F35}</a:tableStyleId>
              </a:tblPr>
              <a:tblGrid>
                <a:gridCol w="4289254">
                  <a:extLst>
                    <a:ext uri="{9D8B030D-6E8A-4147-A177-3AD203B41FA5}">
                      <a16:colId xmlns:a16="http://schemas.microsoft.com/office/drawing/2014/main" val="20000"/>
                    </a:ext>
                  </a:extLst>
                </a:gridCol>
                <a:gridCol w="2052905">
                  <a:extLst>
                    <a:ext uri="{9D8B030D-6E8A-4147-A177-3AD203B41FA5}">
                      <a16:colId xmlns:a16="http://schemas.microsoft.com/office/drawing/2014/main" val="20001"/>
                    </a:ext>
                  </a:extLst>
                </a:gridCol>
                <a:gridCol w="1589461">
                  <a:extLst>
                    <a:ext uri="{9D8B030D-6E8A-4147-A177-3AD203B41FA5}">
                      <a16:colId xmlns:a16="http://schemas.microsoft.com/office/drawing/2014/main" val="20002"/>
                    </a:ext>
                  </a:extLst>
                </a:gridCol>
                <a:gridCol w="1589461">
                  <a:extLst>
                    <a:ext uri="{9D8B030D-6E8A-4147-A177-3AD203B41FA5}">
                      <a16:colId xmlns:a16="http://schemas.microsoft.com/office/drawing/2014/main" val="20003"/>
                    </a:ext>
                  </a:extLst>
                </a:gridCol>
                <a:gridCol w="1589461">
                  <a:extLst>
                    <a:ext uri="{9D8B030D-6E8A-4147-A177-3AD203B41FA5}">
                      <a16:colId xmlns:a16="http://schemas.microsoft.com/office/drawing/2014/main" val="20004"/>
                    </a:ext>
                  </a:extLst>
                </a:gridCol>
              </a:tblGrid>
              <a:tr h="1008958">
                <a:tc>
                  <a:txBody>
                    <a:bodyPr/>
                    <a:lstStyle/>
                    <a:p>
                      <a:pPr>
                        <a:lnSpc>
                          <a:spcPct val="107000"/>
                        </a:lnSpc>
                      </a:pPr>
                      <a:endParaRPr lang="en-US" sz="2000" b="0" i="0" dirty="0">
                        <a:solidFill>
                          <a:schemeClr val="bg1"/>
                        </a:solidFill>
                        <a:effectLst/>
                        <a:latin typeface="Arial" panose="020B0604020202020204" pitchFamily="34" charset="0"/>
                        <a:cs typeface="Times New Roman" panose="02020603050405020304" pitchFamily="18" charset="0"/>
                      </a:endParaRPr>
                    </a:p>
                  </a:txBody>
                  <a:tcPr marL="68580" marR="68580" marT="0" marB="0" anchor="ctr">
                    <a:solidFill>
                      <a:srgbClr val="71A522"/>
                    </a:solidFill>
                  </a:tcPr>
                </a:tc>
                <a:tc>
                  <a:txBody>
                    <a:bodyPr/>
                    <a:lstStyle/>
                    <a:p>
                      <a:pPr>
                        <a:lnSpc>
                          <a:spcPct val="107000"/>
                        </a:lnSpc>
                      </a:pPr>
                      <a:endParaRPr lang="en-US" sz="2000" b="0" i="0" dirty="0">
                        <a:solidFill>
                          <a:schemeClr val="bg1"/>
                        </a:solidFill>
                        <a:effectLst/>
                        <a:latin typeface="Arial" panose="020B0604020202020204" pitchFamily="34" charset="0"/>
                        <a:cs typeface="Times New Roman" panose="02020603050405020304" pitchFamily="18" charset="0"/>
                      </a:endParaRPr>
                    </a:p>
                  </a:txBody>
                  <a:tcPr marL="68580" marR="68580" marT="0" marB="0" anchor="ctr">
                    <a:solidFill>
                      <a:srgbClr val="71A522"/>
                    </a:solidFill>
                  </a:tcPr>
                </a:tc>
                <a:tc>
                  <a:txBody>
                    <a:bodyPr/>
                    <a:lstStyle/>
                    <a:p>
                      <a:pPr marL="0" marR="0" algn="ctr">
                        <a:lnSpc>
                          <a:spcPct val="107000"/>
                        </a:lnSpc>
                        <a:spcBef>
                          <a:spcPts val="0"/>
                        </a:spcBef>
                        <a:spcAft>
                          <a:spcPts val="0"/>
                        </a:spcAft>
                      </a:pPr>
                      <a:r>
                        <a:rPr lang="en-US" sz="2400" dirty="0">
                          <a:solidFill>
                            <a:schemeClr val="bg1"/>
                          </a:solidFill>
                          <a:effectLst/>
                        </a:rPr>
                        <a:t>India</a:t>
                      </a:r>
                      <a:endParaRPr lang="en-US" sz="24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tc>
                  <a:txBody>
                    <a:bodyPr/>
                    <a:lstStyle/>
                    <a:p>
                      <a:pPr marL="0" marR="0" algn="ctr">
                        <a:lnSpc>
                          <a:spcPct val="107000"/>
                        </a:lnSpc>
                        <a:spcBef>
                          <a:spcPts val="0"/>
                        </a:spcBef>
                        <a:spcAft>
                          <a:spcPts val="0"/>
                        </a:spcAft>
                      </a:pPr>
                      <a:r>
                        <a:rPr lang="en-US" sz="2400" dirty="0">
                          <a:solidFill>
                            <a:schemeClr val="bg1"/>
                          </a:solidFill>
                          <a:effectLst/>
                        </a:rPr>
                        <a:t>Indonesia</a:t>
                      </a:r>
                      <a:endParaRPr lang="en-US" sz="24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tc>
                  <a:txBody>
                    <a:bodyPr/>
                    <a:lstStyle/>
                    <a:p>
                      <a:pPr marL="0" marR="0" algn="ctr">
                        <a:lnSpc>
                          <a:spcPct val="107000"/>
                        </a:lnSpc>
                        <a:spcBef>
                          <a:spcPts val="0"/>
                        </a:spcBef>
                        <a:spcAft>
                          <a:spcPts val="0"/>
                        </a:spcAft>
                      </a:pPr>
                      <a:r>
                        <a:rPr lang="en-US" sz="2400" dirty="0">
                          <a:solidFill>
                            <a:schemeClr val="bg1"/>
                          </a:solidFill>
                          <a:effectLst/>
                        </a:rPr>
                        <a:t>Thailand</a:t>
                      </a:r>
                      <a:endParaRPr lang="en-US" sz="24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extLst>
                  <a:ext uri="{0D108BD9-81ED-4DB2-BD59-A6C34878D82A}">
                    <a16:rowId xmlns:a16="http://schemas.microsoft.com/office/drawing/2014/main" val="10000"/>
                  </a:ext>
                </a:extLst>
              </a:tr>
              <a:tr h="1196256">
                <a:tc>
                  <a:txBody>
                    <a:bodyPr/>
                    <a:lstStyle/>
                    <a:p>
                      <a:pPr marL="0" marR="0" algn="l">
                        <a:lnSpc>
                          <a:spcPct val="107000"/>
                        </a:lnSpc>
                        <a:spcBef>
                          <a:spcPts val="0"/>
                        </a:spcBef>
                        <a:spcAft>
                          <a:spcPts val="0"/>
                        </a:spcAft>
                      </a:pPr>
                      <a:r>
                        <a:rPr lang="en-US" sz="2000" dirty="0">
                          <a:solidFill>
                            <a:schemeClr val="bg1"/>
                          </a:solidFill>
                          <a:effectLst/>
                        </a:rPr>
                        <a:t>SAM: Short-term (2012),</a:t>
                      </a:r>
                      <a:br>
                        <a:rPr lang="en-US" sz="2000" dirty="0">
                          <a:solidFill>
                            <a:schemeClr val="bg1"/>
                          </a:solidFill>
                          <a:effectLst/>
                        </a:rPr>
                      </a:br>
                      <a:r>
                        <a:rPr lang="en-US" sz="2000" dirty="0">
                          <a:solidFill>
                            <a:schemeClr val="bg1"/>
                          </a:solidFill>
                          <a:effectLst/>
                        </a:rPr>
                        <a:t>full compensation to all HH, remainder to gov. expenditure</a:t>
                      </a:r>
                      <a:endParaRPr lang="en-US" sz="24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tc>
                  <a:txBody>
                    <a:bodyPr/>
                    <a:lstStyle/>
                    <a:p>
                      <a:pPr marL="0" marR="0" algn="just">
                        <a:lnSpc>
                          <a:spcPct val="107000"/>
                        </a:lnSpc>
                        <a:spcBef>
                          <a:spcPts val="0"/>
                        </a:spcBef>
                        <a:spcAft>
                          <a:spcPts val="0"/>
                        </a:spcAft>
                      </a:pPr>
                      <a:r>
                        <a:rPr lang="en-US" sz="2000" dirty="0">
                          <a:solidFill>
                            <a:schemeClr val="tx1"/>
                          </a:solidFill>
                          <a:effectLst/>
                        </a:rPr>
                        <a:t>GDP</a:t>
                      </a:r>
                      <a:endParaRPr lang="en-US" sz="24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tc>
                  <a:txBody>
                    <a:bodyPr/>
                    <a:lstStyle/>
                    <a:p>
                      <a:pPr marL="0" marR="0" algn="ctr">
                        <a:lnSpc>
                          <a:spcPct val="107000"/>
                        </a:lnSpc>
                        <a:spcBef>
                          <a:spcPts val="0"/>
                        </a:spcBef>
                        <a:spcAft>
                          <a:spcPts val="0"/>
                        </a:spcAft>
                      </a:pPr>
                      <a:r>
                        <a:rPr lang="en-US" sz="2000" dirty="0">
                          <a:solidFill>
                            <a:schemeClr val="tx1"/>
                          </a:solidFill>
                          <a:effectLst/>
                        </a:rPr>
                        <a:t>-0.4</a:t>
                      </a:r>
                      <a:endParaRPr lang="en-US" sz="20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tc>
                  <a:txBody>
                    <a:bodyPr/>
                    <a:lstStyle/>
                    <a:p>
                      <a:pPr marL="0" marR="0" algn="ctr">
                        <a:lnSpc>
                          <a:spcPct val="107000"/>
                        </a:lnSpc>
                        <a:spcBef>
                          <a:spcPts val="0"/>
                        </a:spcBef>
                        <a:spcAft>
                          <a:spcPts val="0"/>
                        </a:spcAft>
                      </a:pPr>
                      <a:r>
                        <a:rPr lang="en-US" sz="2000" dirty="0">
                          <a:solidFill>
                            <a:schemeClr val="tx1"/>
                          </a:solidFill>
                          <a:effectLst/>
                        </a:rPr>
                        <a:t>-1.3</a:t>
                      </a:r>
                      <a:endParaRPr lang="en-US" sz="20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tc>
                  <a:txBody>
                    <a:bodyPr/>
                    <a:lstStyle/>
                    <a:p>
                      <a:pPr marL="0" marR="0" algn="ctr">
                        <a:lnSpc>
                          <a:spcPct val="107000"/>
                        </a:lnSpc>
                        <a:spcBef>
                          <a:spcPts val="0"/>
                        </a:spcBef>
                        <a:spcAft>
                          <a:spcPts val="0"/>
                        </a:spcAft>
                      </a:pPr>
                      <a:r>
                        <a:rPr lang="en-US" sz="2000" dirty="0">
                          <a:solidFill>
                            <a:schemeClr val="tx1"/>
                          </a:solidFill>
                          <a:effectLst/>
                        </a:rPr>
                        <a:t>2.02</a:t>
                      </a:r>
                      <a:endParaRPr lang="en-US" sz="20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extLst>
                  <a:ext uri="{0D108BD9-81ED-4DB2-BD59-A6C34878D82A}">
                    <a16:rowId xmlns:a16="http://schemas.microsoft.com/office/drawing/2014/main" val="10001"/>
                  </a:ext>
                </a:extLst>
              </a:tr>
              <a:tr h="459249">
                <a:tc rowSpan="2">
                  <a:txBody>
                    <a:bodyPr/>
                    <a:lstStyle/>
                    <a:p>
                      <a:pPr marL="0" marR="0" algn="l">
                        <a:lnSpc>
                          <a:spcPct val="107000"/>
                        </a:lnSpc>
                        <a:spcBef>
                          <a:spcPts val="0"/>
                        </a:spcBef>
                        <a:spcAft>
                          <a:spcPts val="0"/>
                        </a:spcAft>
                      </a:pPr>
                      <a:r>
                        <a:rPr lang="en-US" sz="2000" dirty="0">
                          <a:solidFill>
                            <a:schemeClr val="bg1"/>
                          </a:solidFill>
                          <a:effectLst/>
                        </a:rPr>
                        <a:t>Macro: Long-term (2020),</a:t>
                      </a:r>
                      <a:br>
                        <a:rPr lang="en-US" sz="2000" dirty="0">
                          <a:solidFill>
                            <a:schemeClr val="bg1"/>
                          </a:solidFill>
                          <a:effectLst/>
                        </a:rPr>
                      </a:br>
                      <a:r>
                        <a:rPr lang="en-US" sz="2000" dirty="0">
                          <a:solidFill>
                            <a:schemeClr val="bg1"/>
                          </a:solidFill>
                          <a:effectLst/>
                        </a:rPr>
                        <a:t>compensation to all HH, remainder to gov. deficit</a:t>
                      </a:r>
                      <a:endParaRPr lang="en-US" sz="24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tc>
                  <a:txBody>
                    <a:bodyPr/>
                    <a:lstStyle/>
                    <a:p>
                      <a:pPr marL="0" marR="0" algn="just">
                        <a:lnSpc>
                          <a:spcPct val="107000"/>
                        </a:lnSpc>
                        <a:spcBef>
                          <a:spcPts val="0"/>
                        </a:spcBef>
                        <a:spcAft>
                          <a:spcPts val="0"/>
                        </a:spcAft>
                      </a:pPr>
                      <a:r>
                        <a:rPr lang="en-US" sz="2000" dirty="0">
                          <a:solidFill>
                            <a:schemeClr val="tx1"/>
                          </a:solidFill>
                          <a:effectLst/>
                        </a:rPr>
                        <a:t>GDP</a:t>
                      </a:r>
                      <a:endParaRPr lang="en-US" sz="24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lnSpc>
                          <a:spcPct val="107000"/>
                        </a:lnSpc>
                        <a:spcBef>
                          <a:spcPts val="0"/>
                        </a:spcBef>
                        <a:spcAft>
                          <a:spcPts val="0"/>
                        </a:spcAft>
                      </a:pPr>
                      <a:r>
                        <a:rPr lang="en-US" sz="2000" dirty="0">
                          <a:solidFill>
                            <a:schemeClr val="tx1"/>
                          </a:solidFill>
                          <a:effectLst/>
                        </a:rPr>
                        <a:t>0.04</a:t>
                      </a:r>
                      <a:endParaRPr lang="en-US" sz="20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lnSpc>
                          <a:spcPct val="107000"/>
                        </a:lnSpc>
                        <a:spcBef>
                          <a:spcPts val="0"/>
                        </a:spcBef>
                        <a:spcAft>
                          <a:spcPts val="0"/>
                        </a:spcAft>
                      </a:pPr>
                      <a:r>
                        <a:rPr lang="en-US" sz="2000" dirty="0">
                          <a:solidFill>
                            <a:schemeClr val="tx1"/>
                          </a:solidFill>
                          <a:effectLst/>
                        </a:rPr>
                        <a:t>-0.09</a:t>
                      </a:r>
                      <a:endParaRPr lang="en-US" sz="20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lnSpc>
                          <a:spcPct val="107000"/>
                        </a:lnSpc>
                        <a:spcBef>
                          <a:spcPts val="0"/>
                        </a:spcBef>
                        <a:spcAft>
                          <a:spcPts val="0"/>
                        </a:spcAft>
                      </a:pPr>
                      <a:r>
                        <a:rPr lang="en-US" sz="2000" kern="1200" dirty="0">
                          <a:solidFill>
                            <a:schemeClr val="tx1"/>
                          </a:solidFill>
                          <a:effectLst/>
                          <a:latin typeface="+mn-lt"/>
                          <a:ea typeface="+mn-ea"/>
                          <a:cs typeface="+mn-cs"/>
                        </a:rPr>
                        <a:t>-1</a:t>
                      </a:r>
                    </a:p>
                  </a:txBody>
                  <a:tcPr marL="68580" marR="68580" marT="0" marB="0" anchor="ctr">
                    <a:solidFill>
                      <a:schemeClr val="bg1">
                        <a:lumMod val="95000"/>
                      </a:schemeClr>
                    </a:solidFill>
                  </a:tcPr>
                </a:tc>
                <a:extLst>
                  <a:ext uri="{0D108BD9-81ED-4DB2-BD59-A6C34878D82A}">
                    <a16:rowId xmlns:a16="http://schemas.microsoft.com/office/drawing/2014/main" val="10002"/>
                  </a:ext>
                </a:extLst>
              </a:tr>
              <a:tr h="770426">
                <a:tc vMerge="1">
                  <a:txBody>
                    <a:bodyPr/>
                    <a:lstStyle/>
                    <a:p>
                      <a:endParaRPr lang="en-US"/>
                    </a:p>
                  </a:txBody>
                  <a:tcPr/>
                </a:tc>
                <a:tc>
                  <a:txBody>
                    <a:bodyPr/>
                    <a:lstStyle/>
                    <a:p>
                      <a:pPr marL="0" marR="0" algn="just">
                        <a:lnSpc>
                          <a:spcPct val="107000"/>
                        </a:lnSpc>
                        <a:spcBef>
                          <a:spcPts val="0"/>
                        </a:spcBef>
                        <a:spcAft>
                          <a:spcPts val="0"/>
                        </a:spcAft>
                      </a:pPr>
                      <a:r>
                        <a:rPr lang="en-US" sz="2000" dirty="0">
                          <a:solidFill>
                            <a:schemeClr val="tx1"/>
                          </a:solidFill>
                          <a:effectLst/>
                        </a:rPr>
                        <a:t>% change in CPI</a:t>
                      </a:r>
                      <a:endParaRPr lang="en-US" sz="24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tc>
                  <a:txBody>
                    <a:bodyPr/>
                    <a:lstStyle/>
                    <a:p>
                      <a:pPr marL="0" marR="0" algn="ctr">
                        <a:lnSpc>
                          <a:spcPct val="107000"/>
                        </a:lnSpc>
                        <a:spcBef>
                          <a:spcPts val="0"/>
                        </a:spcBef>
                        <a:spcAft>
                          <a:spcPts val="0"/>
                        </a:spcAft>
                      </a:pPr>
                      <a:r>
                        <a:rPr lang="en-US" sz="2000" dirty="0">
                          <a:solidFill>
                            <a:schemeClr val="tx1"/>
                          </a:solidFill>
                          <a:effectLst/>
                        </a:rPr>
                        <a:t>0.58</a:t>
                      </a:r>
                      <a:endParaRPr lang="en-US" sz="20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tc>
                  <a:txBody>
                    <a:bodyPr/>
                    <a:lstStyle/>
                    <a:p>
                      <a:pPr marL="0" marR="0" algn="ctr">
                        <a:lnSpc>
                          <a:spcPct val="107000"/>
                        </a:lnSpc>
                        <a:spcBef>
                          <a:spcPts val="0"/>
                        </a:spcBef>
                        <a:spcAft>
                          <a:spcPts val="0"/>
                        </a:spcAft>
                      </a:pPr>
                      <a:r>
                        <a:rPr lang="en-US" sz="2000" dirty="0">
                          <a:solidFill>
                            <a:schemeClr val="tx1"/>
                          </a:solidFill>
                          <a:effectLst/>
                        </a:rPr>
                        <a:t>3.15</a:t>
                      </a:r>
                      <a:endParaRPr lang="en-US" sz="20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tc>
                  <a:txBody>
                    <a:bodyPr/>
                    <a:lstStyle/>
                    <a:p>
                      <a:pPr marL="0" marR="0" algn="ctr" defTabSz="914400" rtl="0" eaLnBrk="1" latinLnBrk="0" hangingPunct="1">
                        <a:lnSpc>
                          <a:spcPct val="107000"/>
                        </a:lnSpc>
                        <a:spcBef>
                          <a:spcPts val="0"/>
                        </a:spcBef>
                        <a:spcAft>
                          <a:spcPts val="0"/>
                        </a:spcAft>
                      </a:pPr>
                      <a:r>
                        <a:rPr lang="en-US" sz="2000" kern="1200" dirty="0">
                          <a:solidFill>
                            <a:schemeClr val="tx1"/>
                          </a:solidFill>
                          <a:effectLst/>
                          <a:latin typeface="+mn-lt"/>
                          <a:ea typeface="+mn-ea"/>
                          <a:cs typeface="+mn-cs"/>
                        </a:rPr>
                        <a:t>-1</a:t>
                      </a:r>
                    </a:p>
                  </a:txBody>
                  <a:tcPr marL="68580" marR="68580" marT="0" marB="0" anchor="ctr">
                    <a:solidFill>
                      <a:srgbClr val="DCF2BC"/>
                    </a:solidFill>
                  </a:tcPr>
                </a:tc>
                <a:extLst>
                  <a:ext uri="{0D108BD9-81ED-4DB2-BD59-A6C34878D82A}">
                    <a16:rowId xmlns:a16="http://schemas.microsoft.com/office/drawing/2014/main" val="10003"/>
                  </a:ext>
                </a:extLst>
              </a:tr>
            </a:tbl>
          </a:graphicData>
        </a:graphic>
      </p:graphicFrame>
      <p:sp>
        <p:nvSpPr>
          <p:cNvPr id="8" name="Date Placeholder 3">
            <a:extLst>
              <a:ext uri="{FF2B5EF4-FFF2-40B4-BE49-F238E27FC236}">
                <a16:creationId xmlns:a16="http://schemas.microsoft.com/office/drawing/2014/main" id="{BAAD086D-63B6-E143-93A6-B56538A51680}"/>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9" name="Slide Number Placeholder 4">
            <a:extLst>
              <a:ext uri="{FF2B5EF4-FFF2-40B4-BE49-F238E27FC236}">
                <a16:creationId xmlns:a16="http://schemas.microsoft.com/office/drawing/2014/main" id="{C1EFE5CF-8003-214F-8FD0-DF823922D76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55</a:t>
            </a:fld>
            <a:endParaRPr lang="en-US" sz="1100" noProof="0" dirty="0"/>
          </a:p>
        </p:txBody>
      </p:sp>
    </p:spTree>
    <p:extLst>
      <p:ext uri="{BB962C8B-B14F-4D97-AF65-F5344CB8AC3E}">
        <p14:creationId xmlns:p14="http://schemas.microsoft.com/office/powerpoint/2010/main" val="4017225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Comparative assessment of results</a:t>
            </a:r>
          </a:p>
        </p:txBody>
      </p:sp>
      <p:graphicFrame>
        <p:nvGraphicFramePr>
          <p:cNvPr id="6" name="Table 5"/>
          <p:cNvGraphicFramePr>
            <a:graphicFrameLocks noGrp="1"/>
          </p:cNvGraphicFramePr>
          <p:nvPr>
            <p:extLst>
              <p:ext uri="{D42A27DB-BD31-4B8C-83A1-F6EECF244321}">
                <p14:modId xmlns:p14="http://schemas.microsoft.com/office/powerpoint/2010/main" val="3961741414"/>
              </p:ext>
            </p:extLst>
          </p:nvPr>
        </p:nvGraphicFramePr>
        <p:xfrm>
          <a:off x="785932" y="2171607"/>
          <a:ext cx="10528953" cy="2866557"/>
        </p:xfrm>
        <a:graphic>
          <a:graphicData uri="http://schemas.openxmlformats.org/drawingml/2006/table">
            <a:tbl>
              <a:tblPr firstRow="1" firstCol="1" bandRow="1">
                <a:tableStyleId>{93296810-A885-4BE3-A3E7-6D5BEEA58F35}</a:tableStyleId>
              </a:tblPr>
              <a:tblGrid>
                <a:gridCol w="2916203">
                  <a:extLst>
                    <a:ext uri="{9D8B030D-6E8A-4147-A177-3AD203B41FA5}">
                      <a16:colId xmlns:a16="http://schemas.microsoft.com/office/drawing/2014/main" val="20000"/>
                    </a:ext>
                  </a:extLst>
                </a:gridCol>
                <a:gridCol w="2106020">
                  <a:extLst>
                    <a:ext uri="{9D8B030D-6E8A-4147-A177-3AD203B41FA5}">
                      <a16:colId xmlns:a16="http://schemas.microsoft.com/office/drawing/2014/main" val="20001"/>
                    </a:ext>
                  </a:extLst>
                </a:gridCol>
                <a:gridCol w="1835196">
                  <a:extLst>
                    <a:ext uri="{9D8B030D-6E8A-4147-A177-3AD203B41FA5}">
                      <a16:colId xmlns:a16="http://schemas.microsoft.com/office/drawing/2014/main" val="20002"/>
                    </a:ext>
                  </a:extLst>
                </a:gridCol>
                <a:gridCol w="1835196">
                  <a:extLst>
                    <a:ext uri="{9D8B030D-6E8A-4147-A177-3AD203B41FA5}">
                      <a16:colId xmlns:a16="http://schemas.microsoft.com/office/drawing/2014/main" val="20003"/>
                    </a:ext>
                  </a:extLst>
                </a:gridCol>
                <a:gridCol w="1836338">
                  <a:extLst>
                    <a:ext uri="{9D8B030D-6E8A-4147-A177-3AD203B41FA5}">
                      <a16:colId xmlns:a16="http://schemas.microsoft.com/office/drawing/2014/main" val="20004"/>
                    </a:ext>
                  </a:extLst>
                </a:gridCol>
              </a:tblGrid>
              <a:tr h="923750">
                <a:tc>
                  <a:txBody>
                    <a:bodyPr/>
                    <a:lstStyle/>
                    <a:p>
                      <a:pPr>
                        <a:lnSpc>
                          <a:spcPct val="107000"/>
                        </a:lnSpc>
                      </a:pPr>
                      <a:endParaRPr lang="en-US" sz="2800" b="0" i="0" dirty="0">
                        <a:solidFill>
                          <a:schemeClr val="bg1"/>
                        </a:solidFill>
                        <a:effectLst/>
                        <a:latin typeface="Arial" panose="020B0604020202020204" pitchFamily="34" charset="0"/>
                        <a:cs typeface="Times New Roman" panose="02020603050405020304" pitchFamily="18" charset="0"/>
                      </a:endParaRPr>
                    </a:p>
                  </a:txBody>
                  <a:tcPr marL="68580" marR="68580" marT="0" marB="0" anchor="ctr">
                    <a:solidFill>
                      <a:srgbClr val="71A522"/>
                    </a:solidFill>
                  </a:tcPr>
                </a:tc>
                <a:tc>
                  <a:txBody>
                    <a:bodyPr/>
                    <a:lstStyle/>
                    <a:p>
                      <a:pPr>
                        <a:lnSpc>
                          <a:spcPct val="107000"/>
                        </a:lnSpc>
                      </a:pPr>
                      <a:endParaRPr lang="en-US" sz="2800" b="0" i="0" dirty="0">
                        <a:solidFill>
                          <a:schemeClr val="bg1"/>
                        </a:solidFill>
                        <a:effectLst/>
                        <a:latin typeface="Arial" panose="020B0604020202020204" pitchFamily="34" charset="0"/>
                        <a:cs typeface="Times New Roman" panose="02020603050405020304" pitchFamily="18" charset="0"/>
                      </a:endParaRPr>
                    </a:p>
                  </a:txBody>
                  <a:tcPr marL="68580" marR="68580" marT="0" marB="0" anchor="ctr">
                    <a:solidFill>
                      <a:srgbClr val="71A522"/>
                    </a:solidFill>
                  </a:tcPr>
                </a:tc>
                <a:tc>
                  <a:txBody>
                    <a:bodyPr/>
                    <a:lstStyle/>
                    <a:p>
                      <a:pPr marL="0" marR="0" algn="ctr">
                        <a:lnSpc>
                          <a:spcPct val="107000"/>
                        </a:lnSpc>
                        <a:spcBef>
                          <a:spcPts val="0"/>
                        </a:spcBef>
                        <a:spcAft>
                          <a:spcPts val="0"/>
                        </a:spcAft>
                      </a:pPr>
                      <a:r>
                        <a:rPr lang="en-US" sz="2000" dirty="0">
                          <a:solidFill>
                            <a:schemeClr val="bg1"/>
                          </a:solidFill>
                          <a:effectLst/>
                        </a:rPr>
                        <a:t>India</a:t>
                      </a:r>
                      <a:endParaRPr lang="en-US" sz="32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tc>
                  <a:txBody>
                    <a:bodyPr/>
                    <a:lstStyle/>
                    <a:p>
                      <a:pPr marL="0" marR="0" algn="ctr">
                        <a:lnSpc>
                          <a:spcPct val="107000"/>
                        </a:lnSpc>
                        <a:spcBef>
                          <a:spcPts val="0"/>
                        </a:spcBef>
                        <a:spcAft>
                          <a:spcPts val="0"/>
                        </a:spcAft>
                      </a:pPr>
                      <a:r>
                        <a:rPr lang="en-US" sz="2000" dirty="0">
                          <a:solidFill>
                            <a:schemeClr val="bg1"/>
                          </a:solidFill>
                          <a:effectLst/>
                        </a:rPr>
                        <a:t>Indonesia</a:t>
                      </a:r>
                      <a:endParaRPr lang="en-US" sz="32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tc>
                  <a:txBody>
                    <a:bodyPr/>
                    <a:lstStyle/>
                    <a:p>
                      <a:pPr marL="0" marR="0" algn="ctr">
                        <a:lnSpc>
                          <a:spcPct val="107000"/>
                        </a:lnSpc>
                        <a:spcBef>
                          <a:spcPts val="0"/>
                        </a:spcBef>
                        <a:spcAft>
                          <a:spcPts val="0"/>
                        </a:spcAft>
                      </a:pPr>
                      <a:r>
                        <a:rPr lang="en-US" sz="2000" dirty="0">
                          <a:solidFill>
                            <a:schemeClr val="bg1"/>
                          </a:solidFill>
                          <a:effectLst/>
                        </a:rPr>
                        <a:t>Thailand</a:t>
                      </a:r>
                      <a:endParaRPr lang="en-US" sz="32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extLst>
                  <a:ext uri="{0D108BD9-81ED-4DB2-BD59-A6C34878D82A}">
                    <a16:rowId xmlns:a16="http://schemas.microsoft.com/office/drawing/2014/main" val="10000"/>
                  </a:ext>
                </a:extLst>
              </a:tr>
              <a:tr h="923750">
                <a:tc>
                  <a:txBody>
                    <a:bodyPr/>
                    <a:lstStyle/>
                    <a:p>
                      <a:pPr marL="0" marR="0" algn="ctr">
                        <a:lnSpc>
                          <a:spcPct val="107000"/>
                        </a:lnSpc>
                        <a:spcBef>
                          <a:spcPts val="0"/>
                        </a:spcBef>
                        <a:spcAft>
                          <a:spcPts val="0"/>
                        </a:spcAft>
                      </a:pPr>
                      <a:r>
                        <a:rPr lang="en-US" sz="2000" dirty="0">
                          <a:solidFill>
                            <a:schemeClr val="bg1"/>
                          </a:solidFill>
                          <a:effectLst/>
                        </a:rPr>
                        <a:t>MARKAL long-term ~2030</a:t>
                      </a:r>
                      <a:endParaRPr lang="en-US" sz="32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tc>
                  <a:txBody>
                    <a:bodyPr/>
                    <a:lstStyle/>
                    <a:p>
                      <a:pPr marL="0" marR="0" algn="l">
                        <a:lnSpc>
                          <a:spcPct val="107000"/>
                        </a:lnSpc>
                        <a:spcBef>
                          <a:spcPts val="0"/>
                        </a:spcBef>
                        <a:spcAft>
                          <a:spcPts val="0"/>
                        </a:spcAft>
                      </a:pPr>
                      <a:r>
                        <a:rPr lang="en-US" sz="2000" dirty="0">
                          <a:solidFill>
                            <a:schemeClr val="tx1"/>
                          </a:solidFill>
                          <a:effectLst/>
                        </a:rPr>
                        <a:t>GHG emissions (% change)</a:t>
                      </a:r>
                      <a:endParaRPr lang="en-US" sz="32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tc>
                  <a:txBody>
                    <a:bodyPr/>
                    <a:lstStyle/>
                    <a:p>
                      <a:pPr marL="0" marR="0" algn="ctr">
                        <a:lnSpc>
                          <a:spcPct val="107000"/>
                        </a:lnSpc>
                        <a:spcBef>
                          <a:spcPts val="0"/>
                        </a:spcBef>
                        <a:spcAft>
                          <a:spcPts val="0"/>
                        </a:spcAft>
                      </a:pPr>
                      <a:r>
                        <a:rPr lang="en-US" sz="2000" dirty="0">
                          <a:solidFill>
                            <a:schemeClr val="tx1"/>
                          </a:solidFill>
                          <a:effectLst/>
                        </a:rPr>
                        <a:t>-1.8</a:t>
                      </a:r>
                      <a:endParaRPr lang="en-US" sz="32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tc>
                  <a:txBody>
                    <a:bodyPr/>
                    <a:lstStyle/>
                    <a:p>
                      <a:pPr marL="0" marR="0" algn="ctr">
                        <a:lnSpc>
                          <a:spcPct val="107000"/>
                        </a:lnSpc>
                        <a:spcBef>
                          <a:spcPts val="0"/>
                        </a:spcBef>
                        <a:spcAft>
                          <a:spcPts val="0"/>
                        </a:spcAft>
                      </a:pPr>
                      <a:r>
                        <a:rPr lang="en-US" sz="2000" dirty="0">
                          <a:solidFill>
                            <a:schemeClr val="tx1"/>
                          </a:solidFill>
                          <a:effectLst/>
                        </a:rPr>
                        <a:t>-5.1%</a:t>
                      </a:r>
                      <a:endParaRPr lang="en-US" sz="32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tc>
                  <a:txBody>
                    <a:bodyPr/>
                    <a:lstStyle/>
                    <a:p>
                      <a:pPr marL="0" marR="0" algn="ctr">
                        <a:lnSpc>
                          <a:spcPct val="107000"/>
                        </a:lnSpc>
                        <a:spcBef>
                          <a:spcPts val="0"/>
                        </a:spcBef>
                        <a:spcAft>
                          <a:spcPts val="0"/>
                        </a:spcAft>
                      </a:pPr>
                      <a:r>
                        <a:rPr lang="en-US" sz="2000" dirty="0">
                          <a:solidFill>
                            <a:schemeClr val="tx1"/>
                          </a:solidFill>
                          <a:effectLst/>
                        </a:rPr>
                        <a:t>-2.8%</a:t>
                      </a:r>
                      <a:endParaRPr lang="en-US" sz="32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DCF2BC"/>
                    </a:solidFill>
                  </a:tcPr>
                </a:tc>
                <a:extLst>
                  <a:ext uri="{0D108BD9-81ED-4DB2-BD59-A6C34878D82A}">
                    <a16:rowId xmlns:a16="http://schemas.microsoft.com/office/drawing/2014/main" val="10001"/>
                  </a:ext>
                </a:extLst>
              </a:tr>
              <a:tr h="1019057">
                <a:tc>
                  <a:txBody>
                    <a:bodyPr/>
                    <a:lstStyle/>
                    <a:p>
                      <a:pPr marL="0" marR="0" algn="ctr">
                        <a:lnSpc>
                          <a:spcPct val="107000"/>
                        </a:lnSpc>
                        <a:spcBef>
                          <a:spcPts val="0"/>
                        </a:spcBef>
                        <a:spcAft>
                          <a:spcPts val="0"/>
                        </a:spcAft>
                      </a:pPr>
                      <a:r>
                        <a:rPr lang="en-US" sz="2000" dirty="0">
                          <a:solidFill>
                            <a:schemeClr val="bg1"/>
                          </a:solidFill>
                          <a:effectLst/>
                        </a:rPr>
                        <a:t>E3MG long-term ~2030</a:t>
                      </a:r>
                      <a:endParaRPr lang="en-US" sz="3200" b="0" i="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71A522"/>
                    </a:solidFill>
                  </a:tcPr>
                </a:tc>
                <a:tc>
                  <a:txBody>
                    <a:bodyPr/>
                    <a:lstStyle/>
                    <a:p>
                      <a:pPr marL="0" marR="0" algn="l">
                        <a:lnSpc>
                          <a:spcPct val="107000"/>
                        </a:lnSpc>
                        <a:spcBef>
                          <a:spcPts val="0"/>
                        </a:spcBef>
                        <a:spcAft>
                          <a:spcPts val="0"/>
                        </a:spcAft>
                      </a:pPr>
                      <a:r>
                        <a:rPr lang="en-US" sz="2000" dirty="0">
                          <a:solidFill>
                            <a:schemeClr val="tx1"/>
                          </a:solidFill>
                          <a:effectLst/>
                        </a:rPr>
                        <a:t>GHG emissions (% change)</a:t>
                      </a:r>
                      <a:endParaRPr lang="en-US" sz="32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lnSpc>
                          <a:spcPct val="107000"/>
                        </a:lnSpc>
                        <a:spcBef>
                          <a:spcPts val="0"/>
                        </a:spcBef>
                        <a:spcAft>
                          <a:spcPts val="0"/>
                        </a:spcAft>
                      </a:pPr>
                      <a:r>
                        <a:rPr lang="en-US" sz="2000" dirty="0">
                          <a:solidFill>
                            <a:schemeClr val="tx1"/>
                          </a:solidFill>
                          <a:effectLst/>
                        </a:rPr>
                        <a:t>-1.3</a:t>
                      </a:r>
                      <a:endParaRPr lang="en-US" sz="32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lnSpc>
                          <a:spcPct val="107000"/>
                        </a:lnSpc>
                        <a:spcBef>
                          <a:spcPts val="0"/>
                        </a:spcBef>
                        <a:spcAft>
                          <a:spcPts val="0"/>
                        </a:spcAft>
                      </a:pPr>
                      <a:r>
                        <a:rPr lang="en-US" sz="2000" dirty="0">
                          <a:solidFill>
                            <a:schemeClr val="tx1"/>
                          </a:solidFill>
                          <a:effectLst/>
                        </a:rPr>
                        <a:t>-9.3%</a:t>
                      </a:r>
                      <a:endParaRPr lang="en-US" sz="32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ctr">
                        <a:lnSpc>
                          <a:spcPct val="107000"/>
                        </a:lnSpc>
                        <a:spcBef>
                          <a:spcPts val="0"/>
                        </a:spcBef>
                        <a:spcAft>
                          <a:spcPts val="0"/>
                        </a:spcAft>
                      </a:pPr>
                      <a:r>
                        <a:rPr lang="en-US" sz="2000" dirty="0">
                          <a:solidFill>
                            <a:schemeClr val="tx1"/>
                          </a:solidFill>
                          <a:effectLst/>
                        </a:rPr>
                        <a:t>n/a</a:t>
                      </a:r>
                      <a:endParaRPr lang="en-US" sz="3200" b="0" i="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8" name="Date Placeholder 3">
            <a:extLst>
              <a:ext uri="{FF2B5EF4-FFF2-40B4-BE49-F238E27FC236}">
                <a16:creationId xmlns:a16="http://schemas.microsoft.com/office/drawing/2014/main" id="{3FCE9392-8DCA-EF48-ACCB-F7F241D45C44}"/>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
        <p:nvSpPr>
          <p:cNvPr id="9" name="Slide Number Placeholder 4">
            <a:extLst>
              <a:ext uri="{FF2B5EF4-FFF2-40B4-BE49-F238E27FC236}">
                <a16:creationId xmlns:a16="http://schemas.microsoft.com/office/drawing/2014/main" id="{AAC3C9B7-54B0-0F42-8CC2-2E940188DD8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56</a:t>
            </a:fld>
            <a:endParaRPr lang="en-US" sz="1100" noProof="0" dirty="0"/>
          </a:p>
        </p:txBody>
      </p:sp>
    </p:spTree>
    <p:extLst>
      <p:ext uri="{BB962C8B-B14F-4D97-AF65-F5344CB8AC3E}">
        <p14:creationId xmlns:p14="http://schemas.microsoft.com/office/powerpoint/2010/main" val="2171667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2B19F24E-8F4E-9646-BEDB-FF22FB58DE0B}"/>
              </a:ext>
            </a:extLst>
          </p:cNvPr>
          <p:cNvSpPr>
            <a:spLocks noGrp="1"/>
          </p:cNvSpPr>
          <p:nvPr>
            <p:ph type="sldNum" sz="quarter" idx="16"/>
          </p:nvPr>
        </p:nvSpPr>
        <p:spPr>
          <a:xfrm>
            <a:off x="10809248" y="6356350"/>
            <a:ext cx="1011275" cy="365125"/>
          </a:xfrm>
        </p:spPr>
        <p:txBody>
          <a:bodyPr/>
          <a:lstStyle/>
          <a:p>
            <a:fld id="{84059D9C-83B2-9046-9FF6-87A09DB9F967}" type="slidenum">
              <a:rPr lang="en-US" sz="1100" noProof="0" smtClean="0"/>
              <a:pPr/>
              <a:t>57</a:t>
            </a:fld>
            <a:endParaRPr lang="en-US" sz="1100" noProof="0" dirty="0"/>
          </a:p>
        </p:txBody>
      </p:sp>
      <p:sp>
        <p:nvSpPr>
          <p:cNvPr id="10" name="Rechteck 16">
            <a:extLst>
              <a:ext uri="{FF2B5EF4-FFF2-40B4-BE49-F238E27FC236}">
                <a16:creationId xmlns:a16="http://schemas.microsoft.com/office/drawing/2014/main" id="{C717525B-827D-BE42-9F0A-B4C4A94AE14D}"/>
              </a:ext>
            </a:extLst>
          </p:cNvPr>
          <p:cNvSpPr/>
          <p:nvPr/>
        </p:nvSpPr>
        <p:spPr>
          <a:xfrm>
            <a:off x="410684" y="912261"/>
            <a:ext cx="11412538" cy="5339128"/>
          </a:xfrm>
          <a:prstGeom prst="rect">
            <a:avLst/>
          </a:prstGeom>
          <a:solidFill>
            <a:srgbClr val="E8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Content Placeholder 6">
            <a:extLst>
              <a:ext uri="{FF2B5EF4-FFF2-40B4-BE49-F238E27FC236}">
                <a16:creationId xmlns:a16="http://schemas.microsoft.com/office/drawing/2014/main" id="{72422616-3864-304B-A9C3-FA01E88BB20D}"/>
              </a:ext>
            </a:extLst>
          </p:cNvPr>
          <p:cNvSpPr>
            <a:spLocks noGrp="1"/>
          </p:cNvSpPr>
          <p:nvPr>
            <p:ph sz="quarter" idx="14"/>
          </p:nvPr>
        </p:nvSpPr>
        <p:spPr>
          <a:xfrm>
            <a:off x="3936000" y="1678074"/>
            <a:ext cx="4320000" cy="4320000"/>
          </a:xfrm>
          <a:solidFill>
            <a:srgbClr val="71A522"/>
          </a:solidFill>
        </p:spPr>
        <p:txBody>
          <a:bodyPr tIns="180000" rIns="180000"/>
          <a:lstStyle/>
          <a:p>
            <a:pPr algn="ctr"/>
            <a:r>
              <a:rPr lang="en-GB" b="1" dirty="0"/>
              <a:t> </a:t>
            </a:r>
          </a:p>
        </p:txBody>
      </p:sp>
      <p:pic>
        <p:nvPicPr>
          <p:cNvPr id="12" name="Picture 11">
            <a:extLst>
              <a:ext uri="{FF2B5EF4-FFF2-40B4-BE49-F238E27FC236}">
                <a16:creationId xmlns:a16="http://schemas.microsoft.com/office/drawing/2014/main" id="{A9A91E7E-CA91-5442-8A92-34D4952536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7935" y="2259968"/>
            <a:ext cx="1197428" cy="801850"/>
          </a:xfrm>
          <a:prstGeom prst="rect">
            <a:avLst/>
          </a:prstGeom>
        </p:spPr>
      </p:pic>
      <p:sp>
        <p:nvSpPr>
          <p:cNvPr id="13" name="Rectangle 12">
            <a:extLst>
              <a:ext uri="{FF2B5EF4-FFF2-40B4-BE49-F238E27FC236}">
                <a16:creationId xmlns:a16="http://schemas.microsoft.com/office/drawing/2014/main" id="{159A108A-6D21-4A47-BC9C-6294794642D8}"/>
              </a:ext>
            </a:extLst>
          </p:cNvPr>
          <p:cNvSpPr/>
          <p:nvPr/>
        </p:nvSpPr>
        <p:spPr>
          <a:xfrm>
            <a:off x="4330914" y="3283621"/>
            <a:ext cx="3530172" cy="2308324"/>
          </a:xfrm>
          <a:prstGeom prst="rect">
            <a:avLst/>
          </a:prstGeom>
        </p:spPr>
        <p:txBody>
          <a:bodyPr wrap="square">
            <a:spAutoFit/>
          </a:bodyPr>
          <a:lstStyle/>
          <a:p>
            <a:pPr algn="ctr"/>
            <a:r>
              <a:rPr lang="en-US" b="1" dirty="0">
                <a:solidFill>
                  <a:schemeClr val="bg1"/>
                </a:solidFill>
              </a:rPr>
              <a:t>When asked to perform a policy assessment, do you begin with: </a:t>
            </a:r>
          </a:p>
          <a:p>
            <a:pPr algn="ctr"/>
            <a:endParaRPr lang="en-US" b="1" dirty="0">
              <a:solidFill>
                <a:schemeClr val="bg1"/>
              </a:solidFill>
            </a:endParaRPr>
          </a:p>
          <a:p>
            <a:pPr algn="ctr"/>
            <a:r>
              <a:rPr lang="en-US" b="1" dirty="0">
                <a:solidFill>
                  <a:schemeClr val="bg1"/>
                </a:solidFill>
              </a:rPr>
              <a:t>1. What model can I use?</a:t>
            </a:r>
          </a:p>
          <a:p>
            <a:pPr algn="ctr"/>
            <a:r>
              <a:rPr lang="en-US" b="1" dirty="0">
                <a:solidFill>
                  <a:schemeClr val="bg1"/>
                </a:solidFill>
              </a:rPr>
              <a:t> </a:t>
            </a:r>
          </a:p>
          <a:p>
            <a:pPr algn="ctr"/>
            <a:r>
              <a:rPr lang="en-GB" b="1" dirty="0">
                <a:solidFill>
                  <a:schemeClr val="bg1"/>
                </a:solidFill>
              </a:rPr>
              <a:t>2. How can I adapt </a:t>
            </a:r>
            <a:br>
              <a:rPr lang="en-GB" b="1" dirty="0">
                <a:solidFill>
                  <a:schemeClr val="bg1"/>
                </a:solidFill>
              </a:rPr>
            </a:br>
            <a:r>
              <a:rPr lang="en-GB" b="1" dirty="0">
                <a:solidFill>
                  <a:schemeClr val="bg1"/>
                </a:solidFill>
              </a:rPr>
              <a:t>my model?</a:t>
            </a:r>
          </a:p>
        </p:txBody>
      </p:sp>
      <p:sp>
        <p:nvSpPr>
          <p:cNvPr id="14" name="Title 1">
            <a:extLst>
              <a:ext uri="{FF2B5EF4-FFF2-40B4-BE49-F238E27FC236}">
                <a16:creationId xmlns:a16="http://schemas.microsoft.com/office/drawing/2014/main" id="{4A395C9E-EF99-C347-B07A-9BAEFDF93604}"/>
              </a:ext>
            </a:extLst>
          </p:cNvPr>
          <p:cNvSpPr txBox="1">
            <a:spLocks/>
          </p:cNvSpPr>
          <p:nvPr/>
        </p:nvSpPr>
        <p:spPr>
          <a:xfrm>
            <a:off x="462852" y="1063499"/>
            <a:ext cx="11412537" cy="954488"/>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sz="2400" dirty="0"/>
              <a:t>REFLECTION POINT</a:t>
            </a:r>
          </a:p>
        </p:txBody>
      </p:sp>
      <p:sp>
        <p:nvSpPr>
          <p:cNvPr id="15" name="Date Placeholder 3">
            <a:extLst>
              <a:ext uri="{FF2B5EF4-FFF2-40B4-BE49-F238E27FC236}">
                <a16:creationId xmlns:a16="http://schemas.microsoft.com/office/drawing/2014/main" id="{89FA022E-C34D-CD4D-8F46-A8B5ABAB6964}"/>
              </a:ext>
            </a:extLst>
          </p:cNvPr>
          <p:cNvSpPr txBox="1">
            <a:spLocks/>
          </p:cNvSpPr>
          <p:nvPr/>
        </p:nvSpPr>
        <p:spPr>
          <a:xfrm>
            <a:off x="330287" y="6410722"/>
            <a:ext cx="3664075"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3: Interpretation of Model Results</a:t>
            </a:r>
            <a:endParaRPr lang="en-US" sz="1050" dirty="0">
              <a:solidFill>
                <a:srgbClr val="71A547"/>
              </a:solidFill>
            </a:endParaRPr>
          </a:p>
        </p:txBody>
      </p:sp>
    </p:spTree>
    <p:extLst>
      <p:ext uri="{BB962C8B-B14F-4D97-AF65-F5344CB8AC3E}">
        <p14:creationId xmlns:p14="http://schemas.microsoft.com/office/powerpoint/2010/main" val="1529723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
            <a:extLst>
              <a:ext uri="{FF2B5EF4-FFF2-40B4-BE49-F238E27FC236}">
                <a16:creationId xmlns:a16="http://schemas.microsoft.com/office/drawing/2014/main" id="{9C5E8811-0FBF-40C9-865A-D1C916C27448}"/>
              </a:ext>
            </a:extLst>
          </p:cNvPr>
          <p:cNvSpPr txBox="1">
            <a:spLocks/>
          </p:cNvSpPr>
          <p:nvPr/>
        </p:nvSpPr>
        <p:spPr>
          <a:xfrm>
            <a:off x="1019175" y="3205285"/>
            <a:ext cx="638640" cy="805024"/>
          </a:xfrm>
          <a:prstGeom prst="rect">
            <a:avLst/>
          </a:prstGeom>
        </p:spPr>
        <p:txBody>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fr-CH" sz="2800" b="1" dirty="0">
                <a:solidFill>
                  <a:srgbClr val="71A522"/>
                </a:solidFill>
              </a:rPr>
              <a:t>4</a:t>
            </a:r>
            <a:endParaRPr lang="en-US" sz="2800" b="1" dirty="0">
              <a:solidFill>
                <a:srgbClr val="71A522"/>
              </a:solidFill>
            </a:endParaRPr>
          </a:p>
        </p:txBody>
      </p:sp>
      <p:sp>
        <p:nvSpPr>
          <p:cNvPr id="9" name="Titel 2">
            <a:extLst>
              <a:ext uri="{FF2B5EF4-FFF2-40B4-BE49-F238E27FC236}">
                <a16:creationId xmlns:a16="http://schemas.microsoft.com/office/drawing/2014/main" id="{4EB1EF92-8D5D-4365-B6B8-A1377D6A3992}"/>
              </a:ext>
            </a:extLst>
          </p:cNvPr>
          <p:cNvSpPr txBox="1">
            <a:spLocks/>
          </p:cNvSpPr>
          <p:nvPr/>
        </p:nvSpPr>
        <p:spPr>
          <a:xfrm>
            <a:off x="1657815" y="3205285"/>
            <a:ext cx="5217769" cy="3046961"/>
          </a:xfrm>
          <a:prstGeom prst="rect">
            <a:avLst/>
          </a:prstGeom>
        </p:spPr>
        <p:txBody>
          <a:bodyPr/>
          <a:lstStyle>
            <a:lvl1pPr algn="l" defTabSz="914400" rtl="0" eaLnBrk="1" latinLnBrk="0" hangingPunct="1">
              <a:lnSpc>
                <a:spcPct val="90000"/>
              </a:lnSpc>
              <a:spcBef>
                <a:spcPct val="0"/>
              </a:spcBef>
              <a:buNone/>
              <a:defRPr sz="2800" b="1" kern="1200">
                <a:solidFill>
                  <a:srgbClr val="71A522"/>
                </a:solidFill>
                <a:latin typeface="+mj-lt"/>
                <a:ea typeface="+mj-ea"/>
                <a:cs typeface="+mj-cs"/>
              </a:defRPr>
            </a:lvl1pPr>
          </a:lstStyle>
          <a:p>
            <a:r>
              <a:rPr lang="en-US" dirty="0"/>
              <a:t>In depth review: </a:t>
            </a:r>
            <a:br>
              <a:rPr lang="en-US" dirty="0"/>
            </a:br>
            <a:r>
              <a:rPr lang="en-US" dirty="0"/>
              <a:t>Integrated Green Economy Modelling (IGEM) framework</a:t>
            </a:r>
          </a:p>
        </p:txBody>
      </p:sp>
      <p:pic>
        <p:nvPicPr>
          <p:cNvPr id="3" name="Picture 2" descr="A picture containing person, person, person, holding&#10;&#10;Description automatically generated">
            <a:extLst>
              <a:ext uri="{FF2B5EF4-FFF2-40B4-BE49-F238E27FC236}">
                <a16:creationId xmlns:a16="http://schemas.microsoft.com/office/drawing/2014/main" id="{C6866F08-0378-44F9-8674-A68FF3A46A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75681" y="2020732"/>
            <a:ext cx="5240215" cy="5240215"/>
          </a:xfrm>
          <a:prstGeom prst="flowChartConnector">
            <a:avLst/>
          </a:prstGeom>
        </p:spPr>
      </p:pic>
      <p:pic>
        <p:nvPicPr>
          <p:cNvPr id="4" name="Bild 15">
            <a:extLst>
              <a:ext uri="{FF2B5EF4-FFF2-40B4-BE49-F238E27FC236}">
                <a16:creationId xmlns:a16="http://schemas.microsoft.com/office/drawing/2014/main" id="{23E43514-2F60-4574-99F5-413B5D015D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76823" y="1784348"/>
            <a:ext cx="4351575" cy="4469179"/>
          </a:xfrm>
          <a:prstGeom prst="rect">
            <a:avLst/>
          </a:prstGeom>
        </p:spPr>
      </p:pic>
    </p:spTree>
    <p:extLst>
      <p:ext uri="{BB962C8B-B14F-4D97-AF65-F5344CB8AC3E}">
        <p14:creationId xmlns:p14="http://schemas.microsoft.com/office/powerpoint/2010/main" val="2584823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cap="none" dirty="0">
                <a:ea typeface="ＭＳ Ｐゴシック" charset="0"/>
              </a:rPr>
              <a:t>BACKGROUND</a:t>
            </a:r>
            <a:endParaRPr lang="en-US" sz="2400" cap="none" dirty="0"/>
          </a:p>
        </p:txBody>
      </p:sp>
      <p:sp>
        <p:nvSpPr>
          <p:cNvPr id="3" name="Content Placeholder 2"/>
          <p:cNvSpPr>
            <a:spLocks noGrp="1"/>
          </p:cNvSpPr>
          <p:nvPr>
            <p:ph sz="quarter" idx="10"/>
          </p:nvPr>
        </p:nvSpPr>
        <p:spPr>
          <a:xfrm>
            <a:off x="407988" y="2282699"/>
            <a:ext cx="3759751" cy="3599080"/>
          </a:xfrm>
          <a:prstGeom prst="rect">
            <a:avLst/>
          </a:prstGeom>
        </p:spPr>
        <p:txBody>
          <a:bodyPr>
            <a:normAutofit/>
          </a:bodyPr>
          <a:lstStyle/>
          <a:p>
            <a:pPr marL="342900" indent="-342900">
              <a:defRPr/>
            </a:pPr>
            <a:r>
              <a:rPr lang="en-US" sz="1800" dirty="0"/>
              <a:t>Since the launch of the Green Economy Report (GER) in 2011, UNEP has supported countries in developing Green Economy Policy Assessments (GEPAs). </a:t>
            </a:r>
          </a:p>
          <a:p>
            <a:pPr marL="342900" indent="-342900">
              <a:defRPr/>
            </a:pPr>
            <a:endParaRPr lang="en-US" sz="1800" dirty="0"/>
          </a:p>
          <a:p>
            <a:pPr marL="342900" indent="-342900">
              <a:defRPr/>
            </a:pPr>
            <a:r>
              <a:rPr lang="en-US" sz="1800" dirty="0"/>
              <a:t>GEPAs have been carried out in South Africa, Kenya, Rwanda, Senegal, Burkina Faso, Uruguay, Ghana, Mauritius, Mozambique, Peru, and Mongolia.</a:t>
            </a:r>
          </a:p>
          <a:p>
            <a:pPr marL="0" indent="0">
              <a:buNone/>
              <a:defRPr/>
            </a:pPr>
            <a:endParaRPr lang="en-US" sz="18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AB4B166-1689-DA42-B54F-E888D46630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6996" y="2111578"/>
            <a:ext cx="7014533" cy="3599080"/>
          </a:xfrm>
          <a:prstGeom prst="rect">
            <a:avLst/>
          </a:prstGeom>
        </p:spPr>
      </p:pic>
      <p:sp>
        <p:nvSpPr>
          <p:cNvPr id="11" name="Teardrop 10">
            <a:extLst>
              <a:ext uri="{FF2B5EF4-FFF2-40B4-BE49-F238E27FC236}">
                <a16:creationId xmlns:a16="http://schemas.microsoft.com/office/drawing/2014/main" id="{BFB0CB4B-4841-8F4D-BB90-BBE36A20D5C5}"/>
              </a:ext>
            </a:extLst>
          </p:cNvPr>
          <p:cNvSpPr/>
          <p:nvPr/>
        </p:nvSpPr>
        <p:spPr>
          <a:xfrm rot="8090650">
            <a:off x="8317190" y="4211890"/>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ardrop 11">
            <a:extLst>
              <a:ext uri="{FF2B5EF4-FFF2-40B4-BE49-F238E27FC236}">
                <a16:creationId xmlns:a16="http://schemas.microsoft.com/office/drawing/2014/main" id="{CA9D8F90-2338-DE4F-99B3-A3009B4EF4AD}"/>
              </a:ext>
            </a:extLst>
          </p:cNvPr>
          <p:cNvSpPr/>
          <p:nvPr/>
        </p:nvSpPr>
        <p:spPr>
          <a:xfrm rot="8090650">
            <a:off x="8498564" y="4189414"/>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Teardrop 12">
            <a:extLst>
              <a:ext uri="{FF2B5EF4-FFF2-40B4-BE49-F238E27FC236}">
                <a16:creationId xmlns:a16="http://schemas.microsoft.com/office/drawing/2014/main" id="{4424C483-7A61-D349-AA63-CCDDFA14DB78}"/>
              </a:ext>
            </a:extLst>
          </p:cNvPr>
          <p:cNvSpPr/>
          <p:nvPr/>
        </p:nvSpPr>
        <p:spPr>
          <a:xfrm rot="8090650">
            <a:off x="8203418" y="4822946"/>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ardrop 13">
            <a:extLst>
              <a:ext uri="{FF2B5EF4-FFF2-40B4-BE49-F238E27FC236}">
                <a16:creationId xmlns:a16="http://schemas.microsoft.com/office/drawing/2014/main" id="{2F0732BC-90D9-9D4E-B998-B9F131BED468}"/>
              </a:ext>
            </a:extLst>
          </p:cNvPr>
          <p:cNvSpPr/>
          <p:nvPr/>
        </p:nvSpPr>
        <p:spPr>
          <a:xfrm rot="8090650">
            <a:off x="7762318" y="3996962"/>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ardrop 14">
            <a:extLst>
              <a:ext uri="{FF2B5EF4-FFF2-40B4-BE49-F238E27FC236}">
                <a16:creationId xmlns:a16="http://schemas.microsoft.com/office/drawing/2014/main" id="{4C7BA46A-BEB2-6D4D-9D7B-9A63E8707ADA}"/>
              </a:ext>
            </a:extLst>
          </p:cNvPr>
          <p:cNvSpPr/>
          <p:nvPr/>
        </p:nvSpPr>
        <p:spPr>
          <a:xfrm rot="8090650">
            <a:off x="7476573" y="3931198"/>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Teardrop 15">
            <a:extLst>
              <a:ext uri="{FF2B5EF4-FFF2-40B4-BE49-F238E27FC236}">
                <a16:creationId xmlns:a16="http://schemas.microsoft.com/office/drawing/2014/main" id="{7F948B63-77EC-6443-9E66-C71F3719041F}"/>
              </a:ext>
            </a:extLst>
          </p:cNvPr>
          <p:cNvSpPr/>
          <p:nvPr/>
        </p:nvSpPr>
        <p:spPr>
          <a:xfrm rot="8090650">
            <a:off x="6493289" y="5021849"/>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Teardrop 16">
            <a:extLst>
              <a:ext uri="{FF2B5EF4-FFF2-40B4-BE49-F238E27FC236}">
                <a16:creationId xmlns:a16="http://schemas.microsoft.com/office/drawing/2014/main" id="{D066DF7C-831A-4344-87F6-30C5AC10F2C7}"/>
              </a:ext>
            </a:extLst>
          </p:cNvPr>
          <p:cNvSpPr/>
          <p:nvPr/>
        </p:nvSpPr>
        <p:spPr>
          <a:xfrm rot="8090650">
            <a:off x="7671632" y="4064713"/>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ardrop 17">
            <a:extLst>
              <a:ext uri="{FF2B5EF4-FFF2-40B4-BE49-F238E27FC236}">
                <a16:creationId xmlns:a16="http://schemas.microsoft.com/office/drawing/2014/main" id="{CE224988-EDF7-8C4A-A890-19DA0CB7F5A4}"/>
              </a:ext>
            </a:extLst>
          </p:cNvPr>
          <p:cNvSpPr/>
          <p:nvPr/>
        </p:nvSpPr>
        <p:spPr>
          <a:xfrm rot="8090650">
            <a:off x="8436261" y="4522657"/>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eardrop 18">
            <a:extLst>
              <a:ext uri="{FF2B5EF4-FFF2-40B4-BE49-F238E27FC236}">
                <a16:creationId xmlns:a16="http://schemas.microsoft.com/office/drawing/2014/main" id="{9071C077-CCB0-414C-8DA0-D696E6455CBC}"/>
              </a:ext>
            </a:extLst>
          </p:cNvPr>
          <p:cNvSpPr/>
          <p:nvPr/>
        </p:nvSpPr>
        <p:spPr>
          <a:xfrm rot="8090650">
            <a:off x="8865931" y="4598047"/>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Teardrop 19">
            <a:extLst>
              <a:ext uri="{FF2B5EF4-FFF2-40B4-BE49-F238E27FC236}">
                <a16:creationId xmlns:a16="http://schemas.microsoft.com/office/drawing/2014/main" id="{AD5E2FE9-0554-0C43-ACB1-51FE297BDC5F}"/>
              </a:ext>
            </a:extLst>
          </p:cNvPr>
          <p:cNvSpPr/>
          <p:nvPr/>
        </p:nvSpPr>
        <p:spPr>
          <a:xfrm rot="8090650">
            <a:off x="6295092" y="4437642"/>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Teardrop 20">
            <a:extLst>
              <a:ext uri="{FF2B5EF4-FFF2-40B4-BE49-F238E27FC236}">
                <a16:creationId xmlns:a16="http://schemas.microsoft.com/office/drawing/2014/main" id="{61CF21BB-2914-CA4D-BC37-7100FE3D0F45}"/>
              </a:ext>
            </a:extLst>
          </p:cNvPr>
          <p:cNvSpPr/>
          <p:nvPr/>
        </p:nvSpPr>
        <p:spPr>
          <a:xfrm rot="8090650">
            <a:off x="9854700" y="3283872"/>
            <a:ext cx="120228" cy="120228"/>
          </a:xfrm>
          <a:prstGeom prst="teardrop">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Date Placeholder 3">
            <a:extLst>
              <a:ext uri="{FF2B5EF4-FFF2-40B4-BE49-F238E27FC236}">
                <a16:creationId xmlns:a16="http://schemas.microsoft.com/office/drawing/2014/main" id="{BBBABAE5-D208-B949-848F-E66379E40A57}"/>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
        <p:nvSpPr>
          <p:cNvPr id="22" name="Slide Number Placeholder 4">
            <a:extLst>
              <a:ext uri="{FF2B5EF4-FFF2-40B4-BE49-F238E27FC236}">
                <a16:creationId xmlns:a16="http://schemas.microsoft.com/office/drawing/2014/main" id="{33A13449-56D8-F849-A580-AAE8CC891E43}"/>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59</a:t>
            </a:fld>
            <a:endParaRPr lang="en-US" sz="1100" noProof="0" dirty="0"/>
          </a:p>
        </p:txBody>
      </p:sp>
    </p:spTree>
    <p:extLst>
      <p:ext uri="{BB962C8B-B14F-4D97-AF65-F5344CB8AC3E}">
        <p14:creationId xmlns:p14="http://schemas.microsoft.com/office/powerpoint/2010/main" val="3873461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202" y="1090658"/>
            <a:ext cx="10770323" cy="365125"/>
          </a:xfrm>
        </p:spPr>
        <p:txBody>
          <a:bodyPr/>
          <a:lstStyle/>
          <a:p>
            <a:r>
              <a:rPr lang="en-US" sz="2400" dirty="0"/>
              <a:t>METHODOLOGIES: OPTIMIZATION</a:t>
            </a:r>
          </a:p>
        </p:txBody>
      </p:sp>
      <p:sp>
        <p:nvSpPr>
          <p:cNvPr id="6" name="Date Placeholder 3">
            <a:extLst>
              <a:ext uri="{FF2B5EF4-FFF2-40B4-BE49-F238E27FC236}">
                <a16:creationId xmlns:a16="http://schemas.microsoft.com/office/drawing/2014/main" id="{3C158434-68E8-CD46-96C8-BD80A87FA853}"/>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7" name="Slide Number Placeholder 4">
            <a:extLst>
              <a:ext uri="{FF2B5EF4-FFF2-40B4-BE49-F238E27FC236}">
                <a16:creationId xmlns:a16="http://schemas.microsoft.com/office/drawing/2014/main" id="{EC2D9B9B-8DF0-2444-95C1-1B1DCFCC249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a:t>
            </a:fld>
            <a:endParaRPr lang="en-US" sz="1100" noProof="0" dirty="0"/>
          </a:p>
        </p:txBody>
      </p:sp>
      <p:sp>
        <p:nvSpPr>
          <p:cNvPr id="8" name="Rectangle 7">
            <a:extLst>
              <a:ext uri="{FF2B5EF4-FFF2-40B4-BE49-F238E27FC236}">
                <a16:creationId xmlns:a16="http://schemas.microsoft.com/office/drawing/2014/main" id="{35C92485-AC96-0247-86AE-D368C9ED6403}"/>
              </a:ext>
            </a:extLst>
          </p:cNvPr>
          <p:cNvSpPr/>
          <p:nvPr/>
        </p:nvSpPr>
        <p:spPr>
          <a:xfrm>
            <a:off x="412742" y="2201524"/>
            <a:ext cx="9198037" cy="514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DDCE462B-B600-5340-BE56-83918A5054E0}"/>
              </a:ext>
            </a:extLst>
          </p:cNvPr>
          <p:cNvSpPr/>
          <p:nvPr/>
        </p:nvSpPr>
        <p:spPr>
          <a:xfrm>
            <a:off x="0" y="2199056"/>
            <a:ext cx="99588" cy="506322"/>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4CEAE6F1-F6AE-6F4A-940B-64ED640E632A}"/>
              </a:ext>
            </a:extLst>
          </p:cNvPr>
          <p:cNvSpPr/>
          <p:nvPr/>
        </p:nvSpPr>
        <p:spPr>
          <a:xfrm>
            <a:off x="412742" y="3408758"/>
            <a:ext cx="9198037" cy="514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D79D659E-9DEC-7A4B-8140-3A00C56360E6}"/>
              </a:ext>
            </a:extLst>
          </p:cNvPr>
          <p:cNvSpPr/>
          <p:nvPr/>
        </p:nvSpPr>
        <p:spPr>
          <a:xfrm>
            <a:off x="0" y="3406289"/>
            <a:ext cx="99588" cy="50632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E3AF7422-B4CE-734E-A60C-F5FD2C745A27}"/>
              </a:ext>
            </a:extLst>
          </p:cNvPr>
          <p:cNvSpPr/>
          <p:nvPr/>
        </p:nvSpPr>
        <p:spPr>
          <a:xfrm>
            <a:off x="412742" y="4624185"/>
            <a:ext cx="8573348" cy="795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2325603B-9889-5244-BB70-D3D8D118B64A}"/>
              </a:ext>
            </a:extLst>
          </p:cNvPr>
          <p:cNvSpPr/>
          <p:nvPr/>
        </p:nvSpPr>
        <p:spPr>
          <a:xfrm>
            <a:off x="0" y="4621716"/>
            <a:ext cx="99588" cy="79524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Content Placeholder 2"/>
          <p:cNvSpPr>
            <a:spLocks noGrp="1"/>
          </p:cNvSpPr>
          <p:nvPr>
            <p:ph sz="quarter" idx="10"/>
          </p:nvPr>
        </p:nvSpPr>
        <p:spPr>
          <a:xfrm>
            <a:off x="577032" y="2282325"/>
            <a:ext cx="9377780" cy="3611481"/>
          </a:xfrm>
        </p:spPr>
        <p:txBody>
          <a:bodyPr/>
          <a:lstStyle/>
          <a:p>
            <a:pPr indent="0">
              <a:buNone/>
            </a:pPr>
            <a:r>
              <a:rPr lang="en-US" sz="1800" dirty="0"/>
              <a:t>Solves model equations by finding an optimal solution based on an “objective function”.</a:t>
            </a:r>
          </a:p>
          <a:p>
            <a:pPr indent="0">
              <a:buNone/>
            </a:pPr>
            <a:endParaRPr lang="en-US" sz="1800" dirty="0"/>
          </a:p>
          <a:p>
            <a:pPr indent="0">
              <a:buNone/>
            </a:pPr>
            <a:endParaRPr lang="en-US" sz="1800" dirty="0"/>
          </a:p>
          <a:p>
            <a:pPr indent="0">
              <a:buNone/>
            </a:pPr>
            <a:endParaRPr lang="en-US" sz="1800" dirty="0"/>
          </a:p>
          <a:p>
            <a:pPr indent="0">
              <a:buNone/>
            </a:pPr>
            <a:r>
              <a:rPr lang="en-US" sz="1800" dirty="0"/>
              <a:t>One or more “constraints” can be considered in the formulation of the objective function.</a:t>
            </a:r>
          </a:p>
          <a:p>
            <a:pPr indent="0">
              <a:buNone/>
            </a:pPr>
            <a:endParaRPr lang="en-US" sz="1800" dirty="0"/>
          </a:p>
          <a:p>
            <a:pPr indent="0">
              <a:buNone/>
            </a:pPr>
            <a:endParaRPr lang="en-US" sz="1800" dirty="0"/>
          </a:p>
          <a:p>
            <a:pPr indent="0">
              <a:buNone/>
            </a:pPr>
            <a:endParaRPr lang="en-US" sz="1800" dirty="0"/>
          </a:p>
          <a:p>
            <a:pPr indent="0">
              <a:buNone/>
            </a:pPr>
            <a:r>
              <a:rPr lang="en-US" sz="1800" dirty="0"/>
              <a:t>Optimization can lead to a snapshot (next optimal level), or a sequence of stages, </a:t>
            </a:r>
            <a:br>
              <a:rPr lang="en-US" sz="1800" dirty="0"/>
            </a:br>
            <a:r>
              <a:rPr lang="en-US" sz="1800" dirty="0"/>
              <a:t>with explicit time and a semi-continuous approach.</a:t>
            </a:r>
          </a:p>
        </p:txBody>
      </p:sp>
      <p:sp>
        <p:nvSpPr>
          <p:cNvPr id="14" name="Oval 13">
            <a:extLst>
              <a:ext uri="{FF2B5EF4-FFF2-40B4-BE49-F238E27FC236}">
                <a16:creationId xmlns:a16="http://schemas.microsoft.com/office/drawing/2014/main" id="{AE7B2096-983E-3A45-8F9F-B4579D340BF0}"/>
              </a:ext>
            </a:extLst>
          </p:cNvPr>
          <p:cNvSpPr/>
          <p:nvPr/>
        </p:nvSpPr>
        <p:spPr>
          <a:xfrm>
            <a:off x="426094" y="1032618"/>
            <a:ext cx="495114" cy="495114"/>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5" name="Picture 14">
            <a:extLst>
              <a:ext uri="{FF2B5EF4-FFF2-40B4-BE49-F238E27FC236}">
                <a16:creationId xmlns:a16="http://schemas.microsoft.com/office/drawing/2014/main" id="{4DD6FC25-14CB-7C45-AFB2-86C605B0CE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494" y="1106712"/>
            <a:ext cx="342421" cy="346927"/>
          </a:xfrm>
          <a:prstGeom prst="rect">
            <a:avLst/>
          </a:prstGeom>
        </p:spPr>
      </p:pic>
      <p:grpSp>
        <p:nvGrpSpPr>
          <p:cNvPr id="16" name="Group 15">
            <a:extLst>
              <a:ext uri="{FF2B5EF4-FFF2-40B4-BE49-F238E27FC236}">
                <a16:creationId xmlns:a16="http://schemas.microsoft.com/office/drawing/2014/main" id="{57E2C03A-5B06-4934-8CE9-A30A02BF33B2}"/>
              </a:ext>
            </a:extLst>
          </p:cNvPr>
          <p:cNvGrpSpPr/>
          <p:nvPr/>
        </p:nvGrpSpPr>
        <p:grpSpPr>
          <a:xfrm>
            <a:off x="10150884" y="1734976"/>
            <a:ext cx="4082231" cy="4082231"/>
            <a:chOff x="10150884" y="1515310"/>
            <a:chExt cx="4082231" cy="4082231"/>
          </a:xfrm>
        </p:grpSpPr>
        <p:sp>
          <p:nvSpPr>
            <p:cNvPr id="17" name="Pie 25">
              <a:extLst>
                <a:ext uri="{FF2B5EF4-FFF2-40B4-BE49-F238E27FC236}">
                  <a16:creationId xmlns:a16="http://schemas.microsoft.com/office/drawing/2014/main" id="{D4A083DA-5699-4086-BB28-726EB54ED36D}"/>
                </a:ext>
              </a:extLst>
            </p:cNvPr>
            <p:cNvSpPr/>
            <p:nvPr/>
          </p:nvSpPr>
          <p:spPr>
            <a:xfrm>
              <a:off x="10150884" y="1515310"/>
              <a:ext cx="4082231" cy="4082231"/>
            </a:xfrm>
            <a:prstGeom prst="pie">
              <a:avLst>
                <a:gd name="adj1" fmla="val 5378652"/>
                <a:gd name="adj2" fmla="val 16200000"/>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18" name="Picture 17">
              <a:extLst>
                <a:ext uri="{FF2B5EF4-FFF2-40B4-BE49-F238E27FC236}">
                  <a16:creationId xmlns:a16="http://schemas.microsoft.com/office/drawing/2014/main" id="{115C3C35-3408-4255-9E3B-0F88EF2A7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8379" y="3119729"/>
              <a:ext cx="855086" cy="855086"/>
            </a:xfrm>
            <a:prstGeom prst="rect">
              <a:avLst/>
            </a:prstGeom>
          </p:spPr>
        </p:pic>
        <p:pic>
          <p:nvPicPr>
            <p:cNvPr id="19" name="Picture 18">
              <a:extLst>
                <a:ext uri="{FF2B5EF4-FFF2-40B4-BE49-F238E27FC236}">
                  <a16:creationId xmlns:a16="http://schemas.microsoft.com/office/drawing/2014/main" id="{D40E4800-8A19-4ABF-B048-151435D00F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14885" y="2017987"/>
              <a:ext cx="773049" cy="773049"/>
            </a:xfrm>
            <a:prstGeom prst="rect">
              <a:avLst/>
            </a:prstGeom>
          </p:spPr>
        </p:pic>
        <p:pic>
          <p:nvPicPr>
            <p:cNvPr id="20" name="Picture 19">
              <a:extLst>
                <a:ext uri="{FF2B5EF4-FFF2-40B4-BE49-F238E27FC236}">
                  <a16:creationId xmlns:a16="http://schemas.microsoft.com/office/drawing/2014/main" id="{2FAFD884-9AF6-4E73-B1CA-F9D317A996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66259" y="5129823"/>
              <a:ext cx="348416" cy="348416"/>
            </a:xfrm>
            <a:prstGeom prst="rect">
              <a:avLst/>
            </a:prstGeom>
          </p:spPr>
        </p:pic>
        <p:pic>
          <p:nvPicPr>
            <p:cNvPr id="21" name="Picture 20">
              <a:extLst>
                <a:ext uri="{FF2B5EF4-FFF2-40B4-BE49-F238E27FC236}">
                  <a16:creationId xmlns:a16="http://schemas.microsoft.com/office/drawing/2014/main" id="{99C70703-58F7-4CB7-8C40-C5CF4B19E1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0532575" y="3888750"/>
              <a:ext cx="616771" cy="581041"/>
            </a:xfrm>
            <a:prstGeom prst="rect">
              <a:avLst/>
            </a:prstGeom>
          </p:spPr>
        </p:pic>
        <p:pic>
          <p:nvPicPr>
            <p:cNvPr id="22" name="Picture 21">
              <a:extLst>
                <a:ext uri="{FF2B5EF4-FFF2-40B4-BE49-F238E27FC236}">
                  <a16:creationId xmlns:a16="http://schemas.microsoft.com/office/drawing/2014/main" id="{256E0C2C-B56F-4F0C-8523-5CB4FC765D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93358" y="4165842"/>
              <a:ext cx="686378" cy="686378"/>
            </a:xfrm>
            <a:prstGeom prst="rect">
              <a:avLst/>
            </a:prstGeom>
          </p:spPr>
        </p:pic>
        <p:pic>
          <p:nvPicPr>
            <p:cNvPr id="23" name="Picture 22">
              <a:extLst>
                <a:ext uri="{FF2B5EF4-FFF2-40B4-BE49-F238E27FC236}">
                  <a16:creationId xmlns:a16="http://schemas.microsoft.com/office/drawing/2014/main" id="{E3DBA877-1B53-4FF8-8A4D-420E8404A8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84092" y="3061958"/>
              <a:ext cx="509473" cy="714134"/>
            </a:xfrm>
            <a:prstGeom prst="rect">
              <a:avLst/>
            </a:prstGeom>
          </p:spPr>
        </p:pic>
        <p:pic>
          <p:nvPicPr>
            <p:cNvPr id="24" name="Picture 23">
              <a:extLst>
                <a:ext uri="{FF2B5EF4-FFF2-40B4-BE49-F238E27FC236}">
                  <a16:creationId xmlns:a16="http://schemas.microsoft.com/office/drawing/2014/main" id="{310F088D-F08D-4A3B-8DD1-1BFBCA94AB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74871" y="4630663"/>
              <a:ext cx="296481" cy="470379"/>
            </a:xfrm>
            <a:prstGeom prst="rect">
              <a:avLst/>
            </a:prstGeom>
          </p:spPr>
        </p:pic>
        <p:pic>
          <p:nvPicPr>
            <p:cNvPr id="25" name="Picture 24">
              <a:extLst>
                <a:ext uri="{FF2B5EF4-FFF2-40B4-BE49-F238E27FC236}">
                  <a16:creationId xmlns:a16="http://schemas.microsoft.com/office/drawing/2014/main" id="{3D3A0197-E4F8-4F7A-8450-0767FAC8CB0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540050" y="2321117"/>
              <a:ext cx="581041" cy="581041"/>
            </a:xfrm>
            <a:prstGeom prst="rect">
              <a:avLst/>
            </a:prstGeom>
          </p:spPr>
        </p:pic>
      </p:grpSp>
    </p:spTree>
    <p:extLst>
      <p:ext uri="{BB962C8B-B14F-4D97-AF65-F5344CB8AC3E}">
        <p14:creationId xmlns:p14="http://schemas.microsoft.com/office/powerpoint/2010/main" val="255327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ea typeface="Microsoft Sans Serif" panose="020B0604020202020204" pitchFamily="34" charset="0"/>
              </a:rPr>
              <a:t>WHAT IS THE IGEM FRAMEWORK?</a:t>
            </a:r>
            <a:endParaRPr lang="en-US" sz="2400" cap="none" dirty="0">
              <a:ea typeface="Microsoft Sans Serif" panose="020B0604020202020204" pitchFamily="34" charset="0"/>
            </a:endParaRPr>
          </a:p>
        </p:txBody>
      </p:sp>
      <p:sp>
        <p:nvSpPr>
          <p:cNvPr id="3" name="Content Placeholder 2"/>
          <p:cNvSpPr>
            <a:spLocks noGrp="1"/>
          </p:cNvSpPr>
          <p:nvPr>
            <p:ph sz="quarter" idx="10"/>
          </p:nvPr>
        </p:nvSpPr>
        <p:spPr>
          <a:xfrm>
            <a:off x="407989" y="2060575"/>
            <a:ext cx="7811986" cy="422743"/>
          </a:xfrm>
          <a:prstGeom prst="rect">
            <a:avLst/>
          </a:prstGeom>
        </p:spPr>
        <p:txBody>
          <a:bodyPr>
            <a:noAutofit/>
          </a:bodyPr>
          <a:lstStyle/>
          <a:p>
            <a:pPr marL="0" indent="0">
              <a:buNone/>
              <a:defRPr/>
            </a:pPr>
            <a:r>
              <a:rPr lang="en-US" sz="1800" dirty="0">
                <a:ea typeface="Microsoft Sans Serif" panose="020B0604020202020204" pitchFamily="34" charset="0"/>
              </a:rPr>
              <a:t>The </a:t>
            </a:r>
            <a:r>
              <a:rPr lang="en-US" sz="1800" b="1" dirty="0">
                <a:ea typeface="Microsoft Sans Serif" panose="020B0604020202020204" pitchFamily="34" charset="0"/>
              </a:rPr>
              <a:t>Integrated Green Economy Modelling (IGEM) </a:t>
            </a:r>
            <a:r>
              <a:rPr lang="en-US" sz="1800" dirty="0">
                <a:ea typeface="Microsoft Sans Serif" panose="020B0604020202020204" pitchFamily="34" charset="0"/>
              </a:rPr>
              <a:t>was designed to:</a:t>
            </a:r>
          </a:p>
          <a:p>
            <a:pPr marL="0" indent="0">
              <a:buNone/>
              <a:defRPr/>
            </a:pPr>
            <a:endParaRPr lang="en-US" sz="1800" dirty="0">
              <a:ea typeface="Microsoft Sans Serif" panose="020B0604020202020204" pitchFamily="34" charset="0"/>
            </a:endParaRPr>
          </a:p>
          <a:p>
            <a:pPr marL="0" indent="0">
              <a:buNone/>
              <a:defRPr/>
            </a:pPr>
            <a:endParaRPr lang="en-US" sz="1800" dirty="0">
              <a:ea typeface="Microsoft Sans Serif" panose="020B0604020202020204" pitchFamily="34" charset="0"/>
            </a:endParaRPr>
          </a:p>
          <a:p>
            <a:endParaRPr lang="en-US" sz="1800" dirty="0">
              <a:ea typeface="Microsoft Sans Serif" panose="020B0604020202020204" pitchFamily="34" charset="0"/>
            </a:endParaRPr>
          </a:p>
        </p:txBody>
      </p:sp>
      <p:sp>
        <p:nvSpPr>
          <p:cNvPr id="4" name="Rectangle 3">
            <a:extLst>
              <a:ext uri="{FF2B5EF4-FFF2-40B4-BE49-F238E27FC236}">
                <a16:creationId xmlns:a16="http://schemas.microsoft.com/office/drawing/2014/main" id="{EB0B7351-0CD4-734A-B8E2-9D8D45566D56}"/>
              </a:ext>
            </a:extLst>
          </p:cNvPr>
          <p:cNvSpPr/>
          <p:nvPr/>
        </p:nvSpPr>
        <p:spPr>
          <a:xfrm>
            <a:off x="2220227" y="3082021"/>
            <a:ext cx="6182627" cy="2585323"/>
          </a:xfrm>
          <a:prstGeom prst="rect">
            <a:avLst/>
          </a:prstGeom>
        </p:spPr>
        <p:txBody>
          <a:bodyPr wrap="square">
            <a:spAutoFit/>
          </a:bodyPr>
          <a:lstStyle/>
          <a:p>
            <a:pPr>
              <a:defRPr/>
            </a:pPr>
            <a:r>
              <a:rPr lang="en-US" dirty="0">
                <a:ea typeface="Microsoft Sans Serif" panose="020B0604020202020204" pitchFamily="34" charset="0"/>
              </a:rPr>
              <a:t>Answer increasingly complex requests from governments; </a:t>
            </a:r>
          </a:p>
          <a:p>
            <a:pPr>
              <a:defRPr/>
            </a:pPr>
            <a:endParaRPr lang="en-US" dirty="0">
              <a:ea typeface="Microsoft Sans Serif" panose="020B0604020202020204" pitchFamily="34" charset="0"/>
            </a:endParaRPr>
          </a:p>
          <a:p>
            <a:pPr>
              <a:defRPr/>
            </a:pPr>
            <a:endParaRPr lang="en-US" dirty="0">
              <a:ea typeface="Microsoft Sans Serif" panose="020B0604020202020204" pitchFamily="34" charset="0"/>
            </a:endParaRPr>
          </a:p>
          <a:p>
            <a:pPr>
              <a:defRPr/>
            </a:pPr>
            <a:r>
              <a:rPr lang="en-US" dirty="0">
                <a:ea typeface="Microsoft Sans Serif" panose="020B0604020202020204" pitchFamily="34" charset="0"/>
              </a:rPr>
              <a:t>Support countries with solid quantitative tools to inform the design and implementation of green economy policies; </a:t>
            </a:r>
          </a:p>
          <a:p>
            <a:pPr>
              <a:defRPr/>
            </a:pPr>
            <a:endParaRPr lang="en-US" dirty="0">
              <a:ea typeface="Microsoft Sans Serif" panose="020B0604020202020204" pitchFamily="34" charset="0"/>
            </a:endParaRPr>
          </a:p>
          <a:p>
            <a:pPr>
              <a:defRPr/>
            </a:pPr>
            <a:endParaRPr lang="en-US" dirty="0">
              <a:ea typeface="Microsoft Sans Serif" panose="020B0604020202020204" pitchFamily="34" charset="0"/>
            </a:endParaRPr>
          </a:p>
          <a:p>
            <a:pPr>
              <a:defRPr/>
            </a:pPr>
            <a:r>
              <a:rPr lang="en-US" dirty="0">
                <a:ea typeface="Microsoft Sans Serif" panose="020B0604020202020204" pitchFamily="34" charset="0"/>
              </a:rPr>
              <a:t>Advance the process of implementing and monitoring some of the Sustainable Development Goals (SDGs).</a:t>
            </a:r>
          </a:p>
        </p:txBody>
      </p:sp>
      <p:pic>
        <p:nvPicPr>
          <p:cNvPr id="5" name="Picture 4">
            <a:extLst>
              <a:ext uri="{FF2B5EF4-FFF2-40B4-BE49-F238E27FC236}">
                <a16:creationId xmlns:a16="http://schemas.microsoft.com/office/drawing/2014/main" id="{F8536169-B9B4-7948-A9E3-AA5869287F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8776" y="3955982"/>
            <a:ext cx="520767" cy="520767"/>
          </a:xfrm>
          <a:prstGeom prst="rect">
            <a:avLst/>
          </a:prstGeom>
        </p:spPr>
      </p:pic>
      <p:pic>
        <p:nvPicPr>
          <p:cNvPr id="10" name="Picture 9">
            <a:extLst>
              <a:ext uri="{FF2B5EF4-FFF2-40B4-BE49-F238E27FC236}">
                <a16:creationId xmlns:a16="http://schemas.microsoft.com/office/drawing/2014/main" id="{FBF0D574-549F-5B40-8E28-700D899E02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8776" y="3020416"/>
            <a:ext cx="520768" cy="520768"/>
          </a:xfrm>
          <a:prstGeom prst="rect">
            <a:avLst/>
          </a:prstGeom>
        </p:spPr>
      </p:pic>
      <p:pic>
        <p:nvPicPr>
          <p:cNvPr id="13" name="Picture 12">
            <a:extLst>
              <a:ext uri="{FF2B5EF4-FFF2-40B4-BE49-F238E27FC236}">
                <a16:creationId xmlns:a16="http://schemas.microsoft.com/office/drawing/2014/main" id="{2B9C74D6-AAD7-E244-B046-703DF4F721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15725" y="5011823"/>
            <a:ext cx="371523" cy="520767"/>
          </a:xfrm>
          <a:prstGeom prst="rect">
            <a:avLst/>
          </a:prstGeom>
        </p:spPr>
      </p:pic>
      <p:sp>
        <p:nvSpPr>
          <p:cNvPr id="11" name="Slide Number Placeholder 4">
            <a:extLst>
              <a:ext uri="{FF2B5EF4-FFF2-40B4-BE49-F238E27FC236}">
                <a16:creationId xmlns:a16="http://schemas.microsoft.com/office/drawing/2014/main" id="{FBD7A69E-E0EE-3648-9A5C-1E2EE975AC70}"/>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60</a:t>
            </a:fld>
            <a:endParaRPr lang="en-US" sz="1100" noProof="0" dirty="0"/>
          </a:p>
        </p:txBody>
      </p:sp>
      <p:sp>
        <p:nvSpPr>
          <p:cNvPr id="6" name="Date Placeholder 3">
            <a:extLst>
              <a:ext uri="{FF2B5EF4-FFF2-40B4-BE49-F238E27FC236}">
                <a16:creationId xmlns:a16="http://schemas.microsoft.com/office/drawing/2014/main" id="{2CFE58BA-AD2B-4D4B-AC77-66D63ABFDFC9}"/>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794869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DIAGRAM OF THE IGEM FRAMEWORK SHOWING THE LINKAGES BETWEEN THE SD, CGE AND I-O SAM MODELS </a:t>
            </a:r>
            <a:endParaRPr lang="en-US" sz="2400" cap="none" dirty="0"/>
          </a:p>
        </p:txBody>
      </p:sp>
      <p:pic>
        <p:nvPicPr>
          <p:cNvPr id="3" name="Picture 2">
            <a:extLst>
              <a:ext uri="{FF2B5EF4-FFF2-40B4-BE49-F238E27FC236}">
                <a16:creationId xmlns:a16="http://schemas.microsoft.com/office/drawing/2014/main" id="{8B5A2043-4AD7-46DB-BAE9-2B5AD5BC57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1474" y="1915426"/>
            <a:ext cx="5929051" cy="4257487"/>
          </a:xfrm>
          <a:prstGeom prst="rect">
            <a:avLst/>
          </a:prstGeom>
        </p:spPr>
      </p:pic>
      <p:sp>
        <p:nvSpPr>
          <p:cNvPr id="4" name="TextBox 3">
            <a:extLst>
              <a:ext uri="{FF2B5EF4-FFF2-40B4-BE49-F238E27FC236}">
                <a16:creationId xmlns:a16="http://schemas.microsoft.com/office/drawing/2014/main" id="{33E5C7BE-D9BA-4BA3-B9CC-32A4339EEF3F}"/>
              </a:ext>
            </a:extLst>
          </p:cNvPr>
          <p:cNvSpPr txBox="1"/>
          <p:nvPr/>
        </p:nvSpPr>
        <p:spPr>
          <a:xfrm>
            <a:off x="9046169" y="5963289"/>
            <a:ext cx="1599925" cy="276999"/>
          </a:xfrm>
          <a:prstGeom prst="rect">
            <a:avLst/>
          </a:prstGeom>
          <a:noFill/>
        </p:spPr>
        <p:txBody>
          <a:bodyPr wrap="none" rtlCol="0">
            <a:spAutoFit/>
          </a:bodyPr>
          <a:lstStyle/>
          <a:p>
            <a:r>
              <a:rPr lang="en-CA" sz="1200" dirty="0"/>
              <a:t>Source: PAGE, 2017</a:t>
            </a:r>
          </a:p>
        </p:txBody>
      </p:sp>
      <p:sp>
        <p:nvSpPr>
          <p:cNvPr id="9" name="Slide Number Placeholder 4">
            <a:extLst>
              <a:ext uri="{FF2B5EF4-FFF2-40B4-BE49-F238E27FC236}">
                <a16:creationId xmlns:a16="http://schemas.microsoft.com/office/drawing/2014/main" id="{A3603069-37CB-6C42-8A8C-A9F6AA2C025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61</a:t>
            </a:fld>
            <a:endParaRPr lang="en-US" sz="1100" noProof="0" dirty="0"/>
          </a:p>
        </p:txBody>
      </p:sp>
      <p:sp>
        <p:nvSpPr>
          <p:cNvPr id="5" name="Date Placeholder 3">
            <a:extLst>
              <a:ext uri="{FF2B5EF4-FFF2-40B4-BE49-F238E27FC236}">
                <a16:creationId xmlns:a16="http://schemas.microsoft.com/office/drawing/2014/main" id="{F54C172A-8E6C-4B43-A932-4A75E460F635}"/>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2962224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1063499"/>
            <a:ext cx="11412537" cy="561470"/>
          </a:xfrm>
        </p:spPr>
        <p:txBody>
          <a:bodyPr>
            <a:normAutofit/>
          </a:bodyPr>
          <a:lstStyle/>
          <a:p>
            <a:r>
              <a:rPr lang="en-CA" sz="2400" dirty="0">
                <a:latin typeface="+mn-lt"/>
                <a:cs typeface="Microsoft Sans Serif" pitchFamily="34" charset="0"/>
              </a:rPr>
              <a:t>STEP 1: CREATE AN EXPANDED (OR GREEN) I-O</a:t>
            </a:r>
            <a:endParaRPr lang="en-US" sz="2400" cap="none" dirty="0">
              <a:latin typeface="+mn-lt"/>
            </a:endParaRPr>
          </a:p>
        </p:txBody>
      </p:sp>
      <p:sp>
        <p:nvSpPr>
          <p:cNvPr id="7" name="TextBox 6">
            <a:extLst>
              <a:ext uri="{FF2B5EF4-FFF2-40B4-BE49-F238E27FC236}">
                <a16:creationId xmlns:a16="http://schemas.microsoft.com/office/drawing/2014/main" id="{CF18CDB7-7E0F-4482-9041-E758024AFE1D}"/>
              </a:ext>
            </a:extLst>
          </p:cNvPr>
          <p:cNvSpPr txBox="1"/>
          <p:nvPr/>
        </p:nvSpPr>
        <p:spPr>
          <a:xfrm>
            <a:off x="9599391" y="5948085"/>
            <a:ext cx="1599925" cy="276999"/>
          </a:xfrm>
          <a:prstGeom prst="rect">
            <a:avLst/>
          </a:prstGeom>
          <a:noFill/>
        </p:spPr>
        <p:txBody>
          <a:bodyPr wrap="none" rtlCol="0">
            <a:spAutoFit/>
          </a:bodyPr>
          <a:lstStyle/>
          <a:p>
            <a:r>
              <a:rPr lang="en-CA" sz="1200" dirty="0"/>
              <a:t>Source: PAGE, 2017</a:t>
            </a:r>
          </a:p>
        </p:txBody>
      </p:sp>
      <p:sp>
        <p:nvSpPr>
          <p:cNvPr id="4" name="Rectangle 3">
            <a:extLst>
              <a:ext uri="{FF2B5EF4-FFF2-40B4-BE49-F238E27FC236}">
                <a16:creationId xmlns:a16="http://schemas.microsoft.com/office/drawing/2014/main" id="{19C45C78-4D8A-2647-A45D-A9BF87F2A708}"/>
              </a:ext>
            </a:extLst>
          </p:cNvPr>
          <p:cNvSpPr/>
          <p:nvPr/>
        </p:nvSpPr>
        <p:spPr>
          <a:xfrm>
            <a:off x="902869" y="1641350"/>
            <a:ext cx="4485523" cy="338554"/>
          </a:xfrm>
          <a:prstGeom prst="rect">
            <a:avLst/>
          </a:prstGeom>
        </p:spPr>
        <p:txBody>
          <a:bodyPr wrap="none">
            <a:spAutoFit/>
          </a:bodyPr>
          <a:lstStyle/>
          <a:p>
            <a:r>
              <a:rPr lang="en-US" sz="1600" dirty="0"/>
              <a:t>Disaggregating an I-O table with a green sector</a:t>
            </a:r>
            <a:endParaRPr lang="x-none" sz="1600" dirty="0"/>
          </a:p>
        </p:txBody>
      </p:sp>
      <p:pic>
        <p:nvPicPr>
          <p:cNvPr id="6" name="Picture 5" descr="A picture containing large&#10;&#10;Description automatically generated">
            <a:extLst>
              <a:ext uri="{FF2B5EF4-FFF2-40B4-BE49-F238E27FC236}">
                <a16:creationId xmlns:a16="http://schemas.microsoft.com/office/drawing/2014/main" id="{1AD994E2-647E-3543-95B7-2A8A64D6C8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9069" y="2011680"/>
            <a:ext cx="10153861" cy="3926780"/>
          </a:xfrm>
          <a:prstGeom prst="rect">
            <a:avLst/>
          </a:prstGeom>
        </p:spPr>
      </p:pic>
      <p:sp>
        <p:nvSpPr>
          <p:cNvPr id="8" name="Slide Number Placeholder 4">
            <a:extLst>
              <a:ext uri="{FF2B5EF4-FFF2-40B4-BE49-F238E27FC236}">
                <a16:creationId xmlns:a16="http://schemas.microsoft.com/office/drawing/2014/main" id="{0714CE7C-6000-AE4F-8C65-A2F0D217C51A}"/>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62</a:t>
            </a:fld>
            <a:endParaRPr lang="en-US" sz="1100" noProof="0" dirty="0"/>
          </a:p>
        </p:txBody>
      </p:sp>
      <p:sp>
        <p:nvSpPr>
          <p:cNvPr id="3" name="Date Placeholder 3">
            <a:extLst>
              <a:ext uri="{FF2B5EF4-FFF2-40B4-BE49-F238E27FC236}">
                <a16:creationId xmlns:a16="http://schemas.microsoft.com/office/drawing/2014/main" id="{250F06EE-B096-41DB-B54E-35123CD049D3}"/>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333604452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A93AB7DD-35F5-4447-BE17-FA856CC9F8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6396" y="1540743"/>
            <a:ext cx="5625834" cy="5120287"/>
          </a:xfrm>
          <a:prstGeom prst="rect">
            <a:avLst/>
          </a:prstGeom>
        </p:spPr>
      </p:pic>
      <p:sp>
        <p:nvSpPr>
          <p:cNvPr id="2" name="Title 1"/>
          <p:cNvSpPr>
            <a:spLocks noGrp="1"/>
          </p:cNvSpPr>
          <p:nvPr>
            <p:ph type="title"/>
          </p:nvPr>
        </p:nvSpPr>
        <p:spPr/>
        <p:txBody>
          <a:bodyPr>
            <a:normAutofit/>
          </a:bodyPr>
          <a:lstStyle/>
          <a:p>
            <a:r>
              <a:rPr lang="en-CA" sz="2400" dirty="0">
                <a:latin typeface="+mn-lt"/>
                <a:cs typeface="Microsoft Sans Serif" pitchFamily="34" charset="0"/>
              </a:rPr>
              <a:t>STEP 2: CREATE AN EXPANDED (OR GREEN) SAM</a:t>
            </a:r>
            <a:endParaRPr lang="en-US" sz="2400" cap="none" dirty="0">
              <a:latin typeface="+mn-lt"/>
            </a:endParaRPr>
          </a:p>
        </p:txBody>
      </p:sp>
      <p:sp>
        <p:nvSpPr>
          <p:cNvPr id="8" name="TextBox 7">
            <a:extLst>
              <a:ext uri="{FF2B5EF4-FFF2-40B4-BE49-F238E27FC236}">
                <a16:creationId xmlns:a16="http://schemas.microsoft.com/office/drawing/2014/main" id="{0DCF1DDB-7B21-4016-AA18-5AE6D374A401}"/>
              </a:ext>
            </a:extLst>
          </p:cNvPr>
          <p:cNvSpPr txBox="1"/>
          <p:nvPr/>
        </p:nvSpPr>
        <p:spPr>
          <a:xfrm>
            <a:off x="330287" y="3937355"/>
            <a:ext cx="1599925" cy="646331"/>
          </a:xfrm>
          <a:prstGeom prst="rect">
            <a:avLst/>
          </a:prstGeom>
          <a:noFill/>
        </p:spPr>
        <p:txBody>
          <a:bodyPr wrap="none" rtlCol="0">
            <a:spAutoFit/>
          </a:bodyPr>
          <a:lstStyle/>
          <a:p>
            <a:endParaRPr lang="en-CA" sz="1200" dirty="0"/>
          </a:p>
          <a:p>
            <a:endParaRPr lang="en-CA" sz="1200" dirty="0"/>
          </a:p>
          <a:p>
            <a:r>
              <a:rPr lang="en-CA" sz="1200" dirty="0"/>
              <a:t>Source: PAGE, 2017</a:t>
            </a:r>
          </a:p>
        </p:txBody>
      </p:sp>
      <p:sp>
        <p:nvSpPr>
          <p:cNvPr id="4" name="Rectangle 3">
            <a:extLst>
              <a:ext uri="{FF2B5EF4-FFF2-40B4-BE49-F238E27FC236}">
                <a16:creationId xmlns:a16="http://schemas.microsoft.com/office/drawing/2014/main" id="{449B2965-DDA1-914D-8917-B162A4E8CE38}"/>
              </a:ext>
            </a:extLst>
          </p:cNvPr>
          <p:cNvSpPr/>
          <p:nvPr/>
        </p:nvSpPr>
        <p:spPr>
          <a:xfrm>
            <a:off x="330287" y="3250196"/>
            <a:ext cx="3207814" cy="830997"/>
          </a:xfrm>
          <a:prstGeom prst="rect">
            <a:avLst/>
          </a:prstGeom>
        </p:spPr>
        <p:txBody>
          <a:bodyPr wrap="square">
            <a:spAutoFit/>
          </a:bodyPr>
          <a:lstStyle/>
          <a:p>
            <a:r>
              <a:rPr lang="en-US" sz="1600" dirty="0"/>
              <a:t>Diagram on how to prepare a green SAM based on a green </a:t>
            </a:r>
          </a:p>
          <a:p>
            <a:r>
              <a:rPr lang="en-US" sz="1600" dirty="0"/>
              <a:t>I-O</a:t>
            </a:r>
            <a:endParaRPr lang="x-none" sz="1600" dirty="0"/>
          </a:p>
        </p:txBody>
      </p:sp>
      <p:sp>
        <p:nvSpPr>
          <p:cNvPr id="9" name="Slide Number Placeholder 4">
            <a:extLst>
              <a:ext uri="{FF2B5EF4-FFF2-40B4-BE49-F238E27FC236}">
                <a16:creationId xmlns:a16="http://schemas.microsoft.com/office/drawing/2014/main" id="{B554E061-421D-8841-9069-807BE79FB8D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63</a:t>
            </a:fld>
            <a:endParaRPr lang="en-US" sz="1100" noProof="0" dirty="0"/>
          </a:p>
        </p:txBody>
      </p:sp>
      <p:sp>
        <p:nvSpPr>
          <p:cNvPr id="3" name="Date Placeholder 3">
            <a:extLst>
              <a:ext uri="{FF2B5EF4-FFF2-40B4-BE49-F238E27FC236}">
                <a16:creationId xmlns:a16="http://schemas.microsoft.com/office/drawing/2014/main" id="{9DB07ABB-C177-4B99-920F-24E38AE10A10}"/>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34128229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D2892DA6-030F-6944-BF11-1938809F30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8762" y="1524502"/>
            <a:ext cx="7631258" cy="4610774"/>
          </a:xfrm>
          <a:prstGeom prst="rect">
            <a:avLst/>
          </a:prstGeom>
        </p:spPr>
      </p:pic>
      <p:sp>
        <p:nvSpPr>
          <p:cNvPr id="2" name="Title 1"/>
          <p:cNvSpPr>
            <a:spLocks noGrp="1"/>
          </p:cNvSpPr>
          <p:nvPr>
            <p:ph type="title"/>
          </p:nvPr>
        </p:nvSpPr>
        <p:spPr/>
        <p:txBody>
          <a:bodyPr>
            <a:normAutofit/>
          </a:bodyPr>
          <a:lstStyle/>
          <a:p>
            <a:r>
              <a:rPr lang="en-CA" sz="2400" dirty="0">
                <a:latin typeface="+mn-lt"/>
                <a:cs typeface="Microsoft Sans Serif" pitchFamily="34" charset="0"/>
              </a:rPr>
              <a:t>GREEN CGE AND GREEN I-O SAM</a:t>
            </a:r>
            <a:endParaRPr lang="en-US" sz="2400" cap="none" dirty="0">
              <a:latin typeface="+mn-lt"/>
            </a:endParaRPr>
          </a:p>
        </p:txBody>
      </p:sp>
      <p:sp>
        <p:nvSpPr>
          <p:cNvPr id="6" name="TextBox 5">
            <a:extLst>
              <a:ext uri="{FF2B5EF4-FFF2-40B4-BE49-F238E27FC236}">
                <a16:creationId xmlns:a16="http://schemas.microsoft.com/office/drawing/2014/main" id="{E51347FA-E8B9-413A-A8DD-C8004F4D65AD}"/>
              </a:ext>
            </a:extLst>
          </p:cNvPr>
          <p:cNvSpPr txBox="1"/>
          <p:nvPr/>
        </p:nvSpPr>
        <p:spPr>
          <a:xfrm>
            <a:off x="237651" y="3687461"/>
            <a:ext cx="1599925" cy="646331"/>
          </a:xfrm>
          <a:prstGeom prst="rect">
            <a:avLst/>
          </a:prstGeom>
          <a:noFill/>
        </p:spPr>
        <p:txBody>
          <a:bodyPr wrap="none" rtlCol="0">
            <a:spAutoFit/>
          </a:bodyPr>
          <a:lstStyle/>
          <a:p>
            <a:endParaRPr lang="en-CA" sz="1200" dirty="0"/>
          </a:p>
          <a:p>
            <a:endParaRPr lang="en-CA" sz="1200" dirty="0"/>
          </a:p>
          <a:p>
            <a:r>
              <a:rPr lang="en-CA" sz="1200" dirty="0"/>
              <a:t>Source: PAGE, 2017</a:t>
            </a:r>
          </a:p>
        </p:txBody>
      </p:sp>
      <p:sp>
        <p:nvSpPr>
          <p:cNvPr id="4" name="Rectangle 3">
            <a:extLst>
              <a:ext uri="{FF2B5EF4-FFF2-40B4-BE49-F238E27FC236}">
                <a16:creationId xmlns:a16="http://schemas.microsoft.com/office/drawing/2014/main" id="{C98D574E-9DEA-2A41-A030-684043AFB3DE}"/>
              </a:ext>
            </a:extLst>
          </p:cNvPr>
          <p:cNvSpPr/>
          <p:nvPr/>
        </p:nvSpPr>
        <p:spPr>
          <a:xfrm>
            <a:off x="232838" y="3017707"/>
            <a:ext cx="3761524" cy="584775"/>
          </a:xfrm>
          <a:prstGeom prst="rect">
            <a:avLst/>
          </a:prstGeom>
        </p:spPr>
        <p:txBody>
          <a:bodyPr wrap="square">
            <a:spAutoFit/>
          </a:bodyPr>
          <a:lstStyle/>
          <a:p>
            <a:r>
              <a:rPr lang="en-US" sz="1600" dirty="0"/>
              <a:t>Diagram of the linkages between the CGE model and the I-O SAM model</a:t>
            </a:r>
            <a:endParaRPr lang="x-none" sz="1600" dirty="0"/>
          </a:p>
        </p:txBody>
      </p:sp>
      <p:sp>
        <p:nvSpPr>
          <p:cNvPr id="9" name="Slide Number Placeholder 4">
            <a:extLst>
              <a:ext uri="{FF2B5EF4-FFF2-40B4-BE49-F238E27FC236}">
                <a16:creationId xmlns:a16="http://schemas.microsoft.com/office/drawing/2014/main" id="{84B02299-4CB0-9D4D-AB8B-F11B92107BF0}"/>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64</a:t>
            </a:fld>
            <a:endParaRPr lang="en-US" sz="1100" noProof="0" dirty="0"/>
          </a:p>
        </p:txBody>
      </p:sp>
      <p:sp>
        <p:nvSpPr>
          <p:cNvPr id="3" name="Date Placeholder 3">
            <a:extLst>
              <a:ext uri="{FF2B5EF4-FFF2-40B4-BE49-F238E27FC236}">
                <a16:creationId xmlns:a16="http://schemas.microsoft.com/office/drawing/2014/main" id="{B87062F1-3576-4BE0-AE42-24AC34645185}"/>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1070209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3AF1EBA4-A034-7E49-BE2F-5ECC3D8634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1155" y="1524000"/>
            <a:ext cx="6922471" cy="5025551"/>
          </a:xfrm>
          <a:prstGeom prst="rect">
            <a:avLst/>
          </a:prstGeom>
        </p:spPr>
      </p:pic>
      <p:sp>
        <p:nvSpPr>
          <p:cNvPr id="2" name="Title 1"/>
          <p:cNvSpPr>
            <a:spLocks noGrp="1"/>
          </p:cNvSpPr>
          <p:nvPr>
            <p:ph type="title"/>
          </p:nvPr>
        </p:nvSpPr>
        <p:spPr>
          <a:xfrm>
            <a:off x="407988" y="1063499"/>
            <a:ext cx="11412537" cy="460501"/>
          </a:xfrm>
        </p:spPr>
        <p:txBody>
          <a:bodyPr>
            <a:noAutofit/>
          </a:bodyPr>
          <a:lstStyle/>
          <a:p>
            <a:r>
              <a:rPr lang="en-CA" sz="2400" dirty="0">
                <a:latin typeface="+mn-lt"/>
                <a:cs typeface="Microsoft Sans Serif" pitchFamily="34" charset="0"/>
              </a:rPr>
              <a:t>DIAGRAM OF IGEM FRAMEWORK INFORMATION STRUCTURE </a:t>
            </a:r>
            <a:endParaRPr lang="en-US" sz="2400" cap="none" dirty="0">
              <a:latin typeface="+mn-lt"/>
            </a:endParaRPr>
          </a:p>
        </p:txBody>
      </p:sp>
      <p:sp>
        <p:nvSpPr>
          <p:cNvPr id="6" name="TextBox 5">
            <a:extLst>
              <a:ext uri="{FF2B5EF4-FFF2-40B4-BE49-F238E27FC236}">
                <a16:creationId xmlns:a16="http://schemas.microsoft.com/office/drawing/2014/main" id="{628B75FB-4085-476D-A72D-01B9134DC9E2}"/>
              </a:ext>
            </a:extLst>
          </p:cNvPr>
          <p:cNvSpPr txBox="1"/>
          <p:nvPr/>
        </p:nvSpPr>
        <p:spPr>
          <a:xfrm>
            <a:off x="330287" y="3801675"/>
            <a:ext cx="1599925" cy="646331"/>
          </a:xfrm>
          <a:prstGeom prst="rect">
            <a:avLst/>
          </a:prstGeom>
          <a:noFill/>
        </p:spPr>
        <p:txBody>
          <a:bodyPr wrap="none" rtlCol="0">
            <a:spAutoFit/>
          </a:bodyPr>
          <a:lstStyle/>
          <a:p>
            <a:endParaRPr lang="en-CA" sz="1200" dirty="0"/>
          </a:p>
          <a:p>
            <a:endParaRPr lang="en-CA" sz="1200" dirty="0"/>
          </a:p>
          <a:p>
            <a:r>
              <a:rPr lang="en-CA" sz="1200" dirty="0"/>
              <a:t>Source: PAGE, 2017</a:t>
            </a:r>
          </a:p>
        </p:txBody>
      </p:sp>
      <p:sp>
        <p:nvSpPr>
          <p:cNvPr id="4" name="Rectangle 3">
            <a:extLst>
              <a:ext uri="{FF2B5EF4-FFF2-40B4-BE49-F238E27FC236}">
                <a16:creationId xmlns:a16="http://schemas.microsoft.com/office/drawing/2014/main" id="{32EE00AA-1A9B-E046-879C-FD21EB17B46D}"/>
              </a:ext>
            </a:extLst>
          </p:cNvPr>
          <p:cNvSpPr/>
          <p:nvPr/>
        </p:nvSpPr>
        <p:spPr>
          <a:xfrm>
            <a:off x="330287" y="3216900"/>
            <a:ext cx="3491197" cy="584775"/>
          </a:xfrm>
          <a:prstGeom prst="rect">
            <a:avLst/>
          </a:prstGeom>
        </p:spPr>
        <p:txBody>
          <a:bodyPr wrap="square">
            <a:spAutoFit/>
          </a:bodyPr>
          <a:lstStyle/>
          <a:p>
            <a:r>
              <a:rPr lang="en-US" sz="1600" dirty="0"/>
              <a:t>Diagram of the IGEM framework information structure</a:t>
            </a:r>
            <a:endParaRPr lang="x-none" sz="1600" dirty="0"/>
          </a:p>
        </p:txBody>
      </p:sp>
      <p:sp>
        <p:nvSpPr>
          <p:cNvPr id="9" name="Slide Number Placeholder 4">
            <a:extLst>
              <a:ext uri="{FF2B5EF4-FFF2-40B4-BE49-F238E27FC236}">
                <a16:creationId xmlns:a16="http://schemas.microsoft.com/office/drawing/2014/main" id="{30DF258A-D45A-F341-98C4-E455CCA52A4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65</a:t>
            </a:fld>
            <a:endParaRPr lang="en-US" sz="1100" noProof="0" dirty="0"/>
          </a:p>
        </p:txBody>
      </p:sp>
      <p:sp>
        <p:nvSpPr>
          <p:cNvPr id="3" name="Date Placeholder 3">
            <a:extLst>
              <a:ext uri="{FF2B5EF4-FFF2-40B4-BE49-F238E27FC236}">
                <a16:creationId xmlns:a16="http://schemas.microsoft.com/office/drawing/2014/main" id="{9EB2BA05-1EEF-47C9-9156-A8489F517ABF}"/>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2614421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81A082C-74FF-4041-BCCD-7938A194D44A}"/>
              </a:ext>
            </a:extLst>
          </p:cNvPr>
          <p:cNvSpPr/>
          <p:nvPr/>
        </p:nvSpPr>
        <p:spPr>
          <a:xfrm>
            <a:off x="7455255" y="3094541"/>
            <a:ext cx="2247461" cy="2247461"/>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6" name="Oval 5">
            <a:extLst>
              <a:ext uri="{FF2B5EF4-FFF2-40B4-BE49-F238E27FC236}">
                <a16:creationId xmlns:a16="http://schemas.microsoft.com/office/drawing/2014/main" id="{0740AA3B-FB05-E341-B90C-C05ADA5C5650}"/>
              </a:ext>
            </a:extLst>
          </p:cNvPr>
          <p:cNvSpPr/>
          <p:nvPr/>
        </p:nvSpPr>
        <p:spPr>
          <a:xfrm>
            <a:off x="2642548" y="3094541"/>
            <a:ext cx="2247460" cy="2247460"/>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p:cNvSpPr>
            <a:spLocks noGrp="1"/>
          </p:cNvSpPr>
          <p:nvPr>
            <p:ph type="title"/>
          </p:nvPr>
        </p:nvSpPr>
        <p:spPr/>
        <p:txBody>
          <a:bodyPr>
            <a:normAutofit/>
          </a:bodyPr>
          <a:lstStyle/>
          <a:p>
            <a:r>
              <a:rPr lang="en-CA" sz="2400" dirty="0">
                <a:latin typeface="+mn-lt"/>
                <a:cs typeface="Microsoft Sans Serif" pitchFamily="34" charset="0"/>
              </a:rPr>
              <a:t>TARGETS VERSUS INVESTMENT DRIVEN</a:t>
            </a:r>
            <a:endParaRPr lang="en-US" sz="2400" cap="none" dirty="0">
              <a:latin typeface="+mn-lt"/>
            </a:endParaRPr>
          </a:p>
        </p:txBody>
      </p:sp>
      <p:sp>
        <p:nvSpPr>
          <p:cNvPr id="3" name="Content Placeholder 2"/>
          <p:cNvSpPr>
            <a:spLocks noGrp="1"/>
          </p:cNvSpPr>
          <p:nvPr>
            <p:ph sz="quarter" idx="10"/>
          </p:nvPr>
        </p:nvSpPr>
        <p:spPr>
          <a:prstGeom prst="rect">
            <a:avLst/>
          </a:prstGeom>
        </p:spPr>
        <p:txBody>
          <a:bodyPr>
            <a:normAutofit/>
          </a:bodyPr>
          <a:lstStyle/>
          <a:p>
            <a:pPr indent="0">
              <a:buNone/>
              <a:defRPr/>
            </a:pPr>
            <a:r>
              <a:rPr lang="en-US" sz="2000" dirty="0"/>
              <a:t>The IGEM can be applied in two ways to </a:t>
            </a:r>
            <a:r>
              <a:rPr lang="en-US" sz="2000" dirty="0" err="1"/>
              <a:t>analyse</a:t>
            </a:r>
            <a:r>
              <a:rPr lang="en-US" sz="2000" dirty="0"/>
              <a:t> green economy policies:</a:t>
            </a:r>
          </a:p>
        </p:txBody>
      </p:sp>
      <p:sp>
        <p:nvSpPr>
          <p:cNvPr id="4" name="Rectangle 3">
            <a:extLst>
              <a:ext uri="{FF2B5EF4-FFF2-40B4-BE49-F238E27FC236}">
                <a16:creationId xmlns:a16="http://schemas.microsoft.com/office/drawing/2014/main" id="{784BC82F-A3C1-1949-B9DC-C330C7061F0F}"/>
              </a:ext>
            </a:extLst>
          </p:cNvPr>
          <p:cNvSpPr/>
          <p:nvPr/>
        </p:nvSpPr>
        <p:spPr>
          <a:xfrm>
            <a:off x="2730171" y="3785482"/>
            <a:ext cx="2014888" cy="923330"/>
          </a:xfrm>
          <a:prstGeom prst="rect">
            <a:avLst/>
          </a:prstGeom>
        </p:spPr>
        <p:txBody>
          <a:bodyPr wrap="square">
            <a:spAutoFit/>
          </a:bodyPr>
          <a:lstStyle/>
          <a:p>
            <a:pPr algn="ctr">
              <a:defRPr/>
            </a:pPr>
            <a:r>
              <a:rPr lang="en-US" dirty="0">
                <a:solidFill>
                  <a:schemeClr val="bg1"/>
                </a:solidFill>
              </a:rPr>
              <a:t>following a </a:t>
            </a:r>
            <a:r>
              <a:rPr lang="en-US" b="1" dirty="0">
                <a:solidFill>
                  <a:schemeClr val="bg1"/>
                </a:solidFill>
              </a:rPr>
              <a:t>target-driven</a:t>
            </a:r>
            <a:r>
              <a:rPr lang="en-US" dirty="0">
                <a:solidFill>
                  <a:schemeClr val="bg1"/>
                </a:solidFill>
              </a:rPr>
              <a:t> approach;</a:t>
            </a:r>
          </a:p>
        </p:txBody>
      </p:sp>
      <p:sp>
        <p:nvSpPr>
          <p:cNvPr id="5" name="Rectangle 4">
            <a:extLst>
              <a:ext uri="{FF2B5EF4-FFF2-40B4-BE49-F238E27FC236}">
                <a16:creationId xmlns:a16="http://schemas.microsoft.com/office/drawing/2014/main" id="{D495AF36-1CC8-0742-80B2-7CBE189566C3}"/>
              </a:ext>
            </a:extLst>
          </p:cNvPr>
          <p:cNvSpPr/>
          <p:nvPr/>
        </p:nvSpPr>
        <p:spPr>
          <a:xfrm>
            <a:off x="7301993" y="3785482"/>
            <a:ext cx="2594068" cy="923330"/>
          </a:xfrm>
          <a:prstGeom prst="rect">
            <a:avLst/>
          </a:prstGeom>
        </p:spPr>
        <p:txBody>
          <a:bodyPr wrap="square">
            <a:spAutoFit/>
          </a:bodyPr>
          <a:lstStyle/>
          <a:p>
            <a:pPr algn="ctr">
              <a:defRPr/>
            </a:pPr>
            <a:r>
              <a:rPr lang="en-US" dirty="0">
                <a:solidFill>
                  <a:schemeClr val="bg1"/>
                </a:solidFill>
              </a:rPr>
              <a:t>following an </a:t>
            </a:r>
            <a:r>
              <a:rPr lang="en-US" b="1" dirty="0">
                <a:solidFill>
                  <a:schemeClr val="bg1"/>
                </a:solidFill>
              </a:rPr>
              <a:t>investment-driven</a:t>
            </a:r>
            <a:r>
              <a:rPr lang="en-US" dirty="0">
                <a:solidFill>
                  <a:schemeClr val="bg1"/>
                </a:solidFill>
              </a:rPr>
              <a:t> approach. </a:t>
            </a:r>
          </a:p>
        </p:txBody>
      </p:sp>
      <p:sp>
        <p:nvSpPr>
          <p:cNvPr id="12" name="Content Placeholder 2">
            <a:extLst>
              <a:ext uri="{FF2B5EF4-FFF2-40B4-BE49-F238E27FC236}">
                <a16:creationId xmlns:a16="http://schemas.microsoft.com/office/drawing/2014/main" id="{52445E0C-021F-464B-ADC4-6A1347309133}"/>
              </a:ext>
            </a:extLst>
          </p:cNvPr>
          <p:cNvSpPr txBox="1">
            <a:spLocks/>
          </p:cNvSpPr>
          <p:nvPr/>
        </p:nvSpPr>
        <p:spPr>
          <a:xfrm>
            <a:off x="6031652" y="3879091"/>
            <a:ext cx="222958" cy="339180"/>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Font typeface="Arial" charset="0"/>
              <a:buNone/>
              <a:defRPr/>
            </a:pPr>
            <a:r>
              <a:rPr lang="en-US" dirty="0">
                <a:solidFill>
                  <a:schemeClr val="bg1">
                    <a:lumMod val="75000"/>
                  </a:schemeClr>
                </a:solidFill>
              </a:rPr>
              <a:t>x</a:t>
            </a:r>
          </a:p>
        </p:txBody>
      </p:sp>
      <p:sp>
        <p:nvSpPr>
          <p:cNvPr id="15" name="Slide Number Placeholder 4">
            <a:extLst>
              <a:ext uri="{FF2B5EF4-FFF2-40B4-BE49-F238E27FC236}">
                <a16:creationId xmlns:a16="http://schemas.microsoft.com/office/drawing/2014/main" id="{7F5EC5A8-A4A3-3A41-ACDE-8D5B748DF88E}"/>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66</a:t>
            </a:fld>
            <a:endParaRPr lang="en-US" sz="1100" noProof="0" dirty="0"/>
          </a:p>
        </p:txBody>
      </p:sp>
      <p:sp>
        <p:nvSpPr>
          <p:cNvPr id="7" name="Date Placeholder 3">
            <a:extLst>
              <a:ext uri="{FF2B5EF4-FFF2-40B4-BE49-F238E27FC236}">
                <a16:creationId xmlns:a16="http://schemas.microsoft.com/office/drawing/2014/main" id="{410ADD8F-6BCD-4827-8D06-E6EE75D5D265}"/>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3713552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72E08DBD-B52C-1441-8C63-1EECB27973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287" y="1812916"/>
            <a:ext cx="10760966" cy="4034662"/>
          </a:xfrm>
          <a:prstGeom prst="rect">
            <a:avLst/>
          </a:prstGeom>
        </p:spPr>
      </p:pic>
      <p:sp>
        <p:nvSpPr>
          <p:cNvPr id="2" name="Title 1"/>
          <p:cNvSpPr>
            <a:spLocks noGrp="1"/>
          </p:cNvSpPr>
          <p:nvPr>
            <p:ph type="title"/>
          </p:nvPr>
        </p:nvSpPr>
        <p:spPr>
          <a:xfrm>
            <a:off x="407988" y="1063499"/>
            <a:ext cx="5800307" cy="457977"/>
          </a:xfrm>
        </p:spPr>
        <p:txBody>
          <a:bodyPr>
            <a:normAutofit/>
          </a:bodyPr>
          <a:lstStyle/>
          <a:p>
            <a:r>
              <a:rPr lang="en-CA" sz="2400" dirty="0">
                <a:latin typeface="+mn-lt"/>
                <a:cs typeface="Microsoft Sans Serif" pitchFamily="34" charset="0"/>
              </a:rPr>
              <a:t>TARGET-DRIVEN APPROACH</a:t>
            </a:r>
            <a:endParaRPr lang="en-US" sz="2400" cap="none" dirty="0">
              <a:latin typeface="+mn-lt"/>
            </a:endParaRPr>
          </a:p>
        </p:txBody>
      </p:sp>
      <p:sp>
        <p:nvSpPr>
          <p:cNvPr id="7" name="TextBox 6">
            <a:extLst>
              <a:ext uri="{FF2B5EF4-FFF2-40B4-BE49-F238E27FC236}">
                <a16:creationId xmlns:a16="http://schemas.microsoft.com/office/drawing/2014/main" id="{1E044B75-2A62-4AEE-ADDA-A0EECF66DF61}"/>
              </a:ext>
            </a:extLst>
          </p:cNvPr>
          <p:cNvSpPr txBox="1"/>
          <p:nvPr/>
        </p:nvSpPr>
        <p:spPr>
          <a:xfrm>
            <a:off x="9470516" y="5842282"/>
            <a:ext cx="1599925" cy="276999"/>
          </a:xfrm>
          <a:prstGeom prst="rect">
            <a:avLst/>
          </a:prstGeom>
          <a:noFill/>
        </p:spPr>
        <p:txBody>
          <a:bodyPr wrap="none" rtlCol="0">
            <a:spAutoFit/>
          </a:bodyPr>
          <a:lstStyle/>
          <a:p>
            <a:r>
              <a:rPr lang="en-CA" sz="1200" dirty="0"/>
              <a:t>Source: PAGE, 2017</a:t>
            </a:r>
          </a:p>
        </p:txBody>
      </p:sp>
      <p:sp>
        <p:nvSpPr>
          <p:cNvPr id="9" name="Slide Number Placeholder 4">
            <a:extLst>
              <a:ext uri="{FF2B5EF4-FFF2-40B4-BE49-F238E27FC236}">
                <a16:creationId xmlns:a16="http://schemas.microsoft.com/office/drawing/2014/main" id="{FE1C7148-2956-E043-AC46-27AB2BB72D74}"/>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67</a:t>
            </a:fld>
            <a:endParaRPr lang="en-US" sz="1100" noProof="0" dirty="0"/>
          </a:p>
        </p:txBody>
      </p:sp>
      <p:sp>
        <p:nvSpPr>
          <p:cNvPr id="3" name="Date Placeholder 3">
            <a:extLst>
              <a:ext uri="{FF2B5EF4-FFF2-40B4-BE49-F238E27FC236}">
                <a16:creationId xmlns:a16="http://schemas.microsoft.com/office/drawing/2014/main" id="{790A2EFD-49B7-4306-B022-AF02D4F439C0}"/>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1785378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C7306578-1169-CD48-8EF0-91C4B83601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110" y="1879715"/>
            <a:ext cx="11463690" cy="3703108"/>
          </a:xfrm>
          <a:prstGeom prst="rect">
            <a:avLst/>
          </a:prstGeom>
        </p:spPr>
      </p:pic>
      <p:sp>
        <p:nvSpPr>
          <p:cNvPr id="2" name="Title 1"/>
          <p:cNvSpPr>
            <a:spLocks noGrp="1"/>
          </p:cNvSpPr>
          <p:nvPr>
            <p:ph type="title"/>
          </p:nvPr>
        </p:nvSpPr>
        <p:spPr>
          <a:xfrm>
            <a:off x="407989" y="1063499"/>
            <a:ext cx="7800128" cy="524669"/>
          </a:xfrm>
        </p:spPr>
        <p:txBody>
          <a:bodyPr>
            <a:normAutofit/>
          </a:bodyPr>
          <a:lstStyle/>
          <a:p>
            <a:r>
              <a:rPr lang="en-US" sz="2400" dirty="0">
                <a:latin typeface="+mn-lt"/>
                <a:cs typeface="Microsoft Sans Serif" pitchFamily="34" charset="0"/>
              </a:rPr>
              <a:t>INVESTMENT- (OR PRICE-) DRIVEN APPROACH</a:t>
            </a:r>
            <a:endParaRPr lang="en-US" sz="2400" cap="none" dirty="0">
              <a:latin typeface="+mn-lt"/>
            </a:endParaRPr>
          </a:p>
        </p:txBody>
      </p:sp>
      <p:sp>
        <p:nvSpPr>
          <p:cNvPr id="6" name="TextBox 5">
            <a:extLst>
              <a:ext uri="{FF2B5EF4-FFF2-40B4-BE49-F238E27FC236}">
                <a16:creationId xmlns:a16="http://schemas.microsoft.com/office/drawing/2014/main" id="{79B8DF1A-3CEB-428C-83B4-25828261420B}"/>
              </a:ext>
            </a:extLst>
          </p:cNvPr>
          <p:cNvSpPr txBox="1"/>
          <p:nvPr/>
        </p:nvSpPr>
        <p:spPr>
          <a:xfrm>
            <a:off x="10075563" y="5581274"/>
            <a:ext cx="1599925" cy="276999"/>
          </a:xfrm>
          <a:prstGeom prst="rect">
            <a:avLst/>
          </a:prstGeom>
          <a:noFill/>
        </p:spPr>
        <p:txBody>
          <a:bodyPr wrap="none" rtlCol="0">
            <a:spAutoFit/>
          </a:bodyPr>
          <a:lstStyle/>
          <a:p>
            <a:r>
              <a:rPr lang="en-CA" sz="1200" dirty="0"/>
              <a:t>Source: PAGE, 2017</a:t>
            </a:r>
          </a:p>
        </p:txBody>
      </p:sp>
      <p:sp>
        <p:nvSpPr>
          <p:cNvPr id="9" name="Slide Number Placeholder 4">
            <a:extLst>
              <a:ext uri="{FF2B5EF4-FFF2-40B4-BE49-F238E27FC236}">
                <a16:creationId xmlns:a16="http://schemas.microsoft.com/office/drawing/2014/main" id="{E2835C67-257A-034A-8DDA-E6E683E3F449}"/>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68</a:t>
            </a:fld>
            <a:endParaRPr lang="en-US" sz="1100" noProof="0" dirty="0"/>
          </a:p>
        </p:txBody>
      </p:sp>
      <p:sp>
        <p:nvSpPr>
          <p:cNvPr id="3" name="Date Placeholder 3">
            <a:extLst>
              <a:ext uri="{FF2B5EF4-FFF2-40B4-BE49-F238E27FC236}">
                <a16:creationId xmlns:a16="http://schemas.microsoft.com/office/drawing/2014/main" id="{C12C2AA0-FE44-49CA-A5CF-37C21916CF30}"/>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838848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400" dirty="0">
                <a:latin typeface="+mn-lt"/>
                <a:cs typeface="Microsoft Sans Serif" pitchFamily="34" charset="0"/>
              </a:rPr>
              <a:t>CARBON TAX SCENARIOS TESTED BY THE IGEM FRAMEWORK</a:t>
            </a:r>
            <a:endParaRPr lang="en-US" sz="2400" cap="none" dirty="0">
              <a:latin typeface="+mn-lt"/>
            </a:endParaRPr>
          </a:p>
        </p:txBody>
      </p:sp>
      <p:sp>
        <p:nvSpPr>
          <p:cNvPr id="7" name="TextBox 6">
            <a:extLst>
              <a:ext uri="{FF2B5EF4-FFF2-40B4-BE49-F238E27FC236}">
                <a16:creationId xmlns:a16="http://schemas.microsoft.com/office/drawing/2014/main" id="{A088F7E3-D24B-4766-8D06-A96FE0488187}"/>
              </a:ext>
            </a:extLst>
          </p:cNvPr>
          <p:cNvSpPr txBox="1"/>
          <p:nvPr/>
        </p:nvSpPr>
        <p:spPr>
          <a:xfrm>
            <a:off x="10276167" y="5681224"/>
            <a:ext cx="1599925" cy="276999"/>
          </a:xfrm>
          <a:prstGeom prst="rect">
            <a:avLst/>
          </a:prstGeom>
          <a:noFill/>
        </p:spPr>
        <p:txBody>
          <a:bodyPr wrap="none" rtlCol="0">
            <a:spAutoFit/>
          </a:bodyPr>
          <a:lstStyle/>
          <a:p>
            <a:r>
              <a:rPr lang="en-CA" sz="1200" dirty="0"/>
              <a:t>Source: PAGE, 2017</a:t>
            </a:r>
          </a:p>
        </p:txBody>
      </p:sp>
      <p:pic>
        <p:nvPicPr>
          <p:cNvPr id="5" name="Picture 4" descr="A screenshot of a cell phone&#10;&#10;Description automatically generated">
            <a:extLst>
              <a:ext uri="{FF2B5EF4-FFF2-40B4-BE49-F238E27FC236}">
                <a16:creationId xmlns:a16="http://schemas.microsoft.com/office/drawing/2014/main" id="{B2DB2C1C-5A25-5546-9FE7-CA7D1627EB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19"/>
          <a:stretch/>
        </p:blipFill>
        <p:spPr>
          <a:xfrm>
            <a:off x="419600" y="1939393"/>
            <a:ext cx="11412537" cy="3690770"/>
          </a:xfrm>
          <a:prstGeom prst="rect">
            <a:avLst/>
          </a:prstGeom>
        </p:spPr>
      </p:pic>
      <p:sp>
        <p:nvSpPr>
          <p:cNvPr id="9" name="Slide Number Placeholder 4">
            <a:extLst>
              <a:ext uri="{FF2B5EF4-FFF2-40B4-BE49-F238E27FC236}">
                <a16:creationId xmlns:a16="http://schemas.microsoft.com/office/drawing/2014/main" id="{B399D3A6-8DC5-3147-8A1D-CAC69D23A00B}"/>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69</a:t>
            </a:fld>
            <a:endParaRPr lang="en-US" sz="1100" noProof="0" dirty="0"/>
          </a:p>
        </p:txBody>
      </p:sp>
      <p:sp>
        <p:nvSpPr>
          <p:cNvPr id="3" name="Date Placeholder 3">
            <a:extLst>
              <a:ext uri="{FF2B5EF4-FFF2-40B4-BE49-F238E27FC236}">
                <a16:creationId xmlns:a16="http://schemas.microsoft.com/office/drawing/2014/main" id="{F2940FED-14D6-40D1-9516-3B5EF95625A6}"/>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396869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E9F9-2978-4C7C-B75C-2E115DD0560B}"/>
              </a:ext>
            </a:extLst>
          </p:cNvPr>
          <p:cNvSpPr>
            <a:spLocks noGrp="1"/>
          </p:cNvSpPr>
          <p:nvPr>
            <p:ph type="title"/>
          </p:nvPr>
        </p:nvSpPr>
        <p:spPr/>
        <p:txBody>
          <a:bodyPr/>
          <a:lstStyle/>
          <a:p>
            <a:r>
              <a:rPr lang="en-US" sz="2400" dirty="0"/>
              <a:t>POLL</a:t>
            </a:r>
            <a:endParaRPr lang="en-GB" sz="2400" dirty="0"/>
          </a:p>
        </p:txBody>
      </p:sp>
      <p:sp>
        <p:nvSpPr>
          <p:cNvPr id="3" name="Content Placeholder 2">
            <a:extLst>
              <a:ext uri="{FF2B5EF4-FFF2-40B4-BE49-F238E27FC236}">
                <a16:creationId xmlns:a16="http://schemas.microsoft.com/office/drawing/2014/main" id="{88EDA0AC-CCAA-49FE-9BFC-88E86B44E46F}"/>
              </a:ext>
            </a:extLst>
          </p:cNvPr>
          <p:cNvSpPr>
            <a:spLocks noGrp="1"/>
          </p:cNvSpPr>
          <p:nvPr>
            <p:ph sz="quarter" idx="10"/>
          </p:nvPr>
        </p:nvSpPr>
        <p:spPr>
          <a:xfrm>
            <a:off x="1403284" y="2042469"/>
            <a:ext cx="6527549" cy="4176713"/>
          </a:xfrm>
        </p:spPr>
        <p:txBody>
          <a:bodyPr/>
          <a:lstStyle/>
          <a:p>
            <a:pPr indent="0">
              <a:buNone/>
            </a:pPr>
            <a:r>
              <a:rPr lang="en-US" sz="2000" dirty="0"/>
              <a:t>What stage of the policymaking process can profit the most from the use of </a:t>
            </a:r>
            <a:r>
              <a:rPr lang="en-US" sz="2000" b="1" dirty="0"/>
              <a:t>optimization models</a:t>
            </a:r>
            <a:r>
              <a:rPr lang="en-US" sz="2000" dirty="0"/>
              <a:t>?</a:t>
            </a:r>
          </a:p>
          <a:p>
            <a:pPr indent="0">
              <a:buNone/>
            </a:pPr>
            <a:endParaRPr lang="en-US" sz="2000" b="1" dirty="0"/>
          </a:p>
          <a:p>
            <a:pPr indent="0">
              <a:buNone/>
            </a:pPr>
            <a:endParaRPr lang="en-US" sz="2000" dirty="0"/>
          </a:p>
          <a:p>
            <a:pPr marL="457200" indent="-457200">
              <a:buSzPct val="100000"/>
              <a:buFont typeface="+mj-lt"/>
              <a:buAutoNum type="alphaUcPeriod"/>
            </a:pPr>
            <a:r>
              <a:rPr lang="en-US" sz="2000" dirty="0"/>
              <a:t>Issue identification</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Policy formulation</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Policy assessment</a:t>
            </a:r>
          </a:p>
          <a:p>
            <a:pPr indent="0">
              <a:buNone/>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GB" sz="2000" dirty="0"/>
          </a:p>
        </p:txBody>
      </p:sp>
      <p:sp>
        <p:nvSpPr>
          <p:cNvPr id="6" name="Date Placeholder 3">
            <a:extLst>
              <a:ext uri="{FF2B5EF4-FFF2-40B4-BE49-F238E27FC236}">
                <a16:creationId xmlns:a16="http://schemas.microsoft.com/office/drawing/2014/main" id="{5B8D4C9D-D2FC-314C-BAD7-0C2E1D9A00E4}"/>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7" name="Slide Number Placeholder 4">
            <a:extLst>
              <a:ext uri="{FF2B5EF4-FFF2-40B4-BE49-F238E27FC236}">
                <a16:creationId xmlns:a16="http://schemas.microsoft.com/office/drawing/2014/main" id="{A34AB321-4F42-4243-9558-0F88BBC93A0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a:t>
            </a:fld>
            <a:endParaRPr lang="en-US" sz="1100" noProof="0" dirty="0"/>
          </a:p>
        </p:txBody>
      </p:sp>
      <p:pic>
        <p:nvPicPr>
          <p:cNvPr id="8" name="Picture 7">
            <a:extLst>
              <a:ext uri="{FF2B5EF4-FFF2-40B4-BE49-F238E27FC236}">
                <a16:creationId xmlns:a16="http://schemas.microsoft.com/office/drawing/2014/main" id="{139D6D63-8DAD-B843-BE59-C43E136F7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068" y="2127525"/>
            <a:ext cx="627328" cy="856976"/>
          </a:xfrm>
          <a:prstGeom prst="rect">
            <a:avLst/>
          </a:prstGeom>
        </p:spPr>
      </p:pic>
    </p:spTree>
    <p:extLst>
      <p:ext uri="{BB962C8B-B14F-4D97-AF65-F5344CB8AC3E}">
        <p14:creationId xmlns:p14="http://schemas.microsoft.com/office/powerpoint/2010/main" val="3784672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latin typeface="+mn-lt"/>
                <a:cs typeface="Microsoft Sans Serif" pitchFamily="34" charset="0"/>
              </a:rPr>
              <a:t>CONCLUSIONS – on Greening</a:t>
            </a:r>
            <a:endParaRPr lang="en-US" sz="2400" cap="none" dirty="0">
              <a:latin typeface="+mn-lt"/>
            </a:endParaRPr>
          </a:p>
        </p:txBody>
      </p:sp>
      <p:sp>
        <p:nvSpPr>
          <p:cNvPr id="3" name="Content Placeholder 2"/>
          <p:cNvSpPr>
            <a:spLocks noGrp="1"/>
          </p:cNvSpPr>
          <p:nvPr>
            <p:ph sz="quarter" idx="10"/>
          </p:nvPr>
        </p:nvSpPr>
        <p:spPr>
          <a:xfrm>
            <a:off x="407988" y="2060575"/>
            <a:ext cx="6454825" cy="451619"/>
          </a:xfrm>
          <a:prstGeom prst="rect">
            <a:avLst/>
          </a:prstGeom>
        </p:spPr>
        <p:txBody>
          <a:bodyPr>
            <a:normAutofit/>
          </a:bodyPr>
          <a:lstStyle/>
          <a:p>
            <a:pPr indent="0">
              <a:buNone/>
              <a:defRPr/>
            </a:pPr>
            <a:r>
              <a:rPr lang="en-US" sz="1800" dirty="0"/>
              <a:t>The </a:t>
            </a:r>
            <a:r>
              <a:rPr lang="en-US" sz="1800" b="1" dirty="0"/>
              <a:t>IGEM framework </a:t>
            </a:r>
            <a:r>
              <a:rPr lang="en-US" sz="1800" dirty="0"/>
              <a:t>shows: </a:t>
            </a:r>
          </a:p>
          <a:p>
            <a:pPr indent="0">
              <a:buNone/>
              <a:defRPr/>
            </a:pPr>
            <a:endParaRPr lang="en-US" sz="1800" dirty="0"/>
          </a:p>
        </p:txBody>
      </p:sp>
      <p:pic>
        <p:nvPicPr>
          <p:cNvPr id="4" name="Picture 3">
            <a:extLst>
              <a:ext uri="{FF2B5EF4-FFF2-40B4-BE49-F238E27FC236}">
                <a16:creationId xmlns:a16="http://schemas.microsoft.com/office/drawing/2014/main" id="{CA5AE257-E7BB-3A40-8EC4-C5B2CB8CF5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804" y="3145322"/>
            <a:ext cx="577863" cy="567356"/>
          </a:xfrm>
          <a:prstGeom prst="rect">
            <a:avLst/>
          </a:prstGeom>
        </p:spPr>
      </p:pic>
      <p:sp>
        <p:nvSpPr>
          <p:cNvPr id="5" name="Rectangle 4">
            <a:extLst>
              <a:ext uri="{FF2B5EF4-FFF2-40B4-BE49-F238E27FC236}">
                <a16:creationId xmlns:a16="http://schemas.microsoft.com/office/drawing/2014/main" id="{ADC37DB1-9108-4A4B-B83B-AB6593EEDA9F}"/>
              </a:ext>
            </a:extLst>
          </p:cNvPr>
          <p:cNvSpPr/>
          <p:nvPr/>
        </p:nvSpPr>
        <p:spPr>
          <a:xfrm>
            <a:off x="1806341" y="3090088"/>
            <a:ext cx="7713044" cy="1754326"/>
          </a:xfrm>
          <a:prstGeom prst="rect">
            <a:avLst/>
          </a:prstGeom>
        </p:spPr>
        <p:txBody>
          <a:bodyPr wrap="square">
            <a:spAutoFit/>
          </a:bodyPr>
          <a:lstStyle/>
          <a:p>
            <a:pPr>
              <a:defRPr/>
            </a:pPr>
            <a:r>
              <a:rPr lang="en-US" dirty="0"/>
              <a:t>The CGE can be greened through the inclusion of additional sectors and/or by using a green I-O SAM as input;</a:t>
            </a:r>
          </a:p>
          <a:p>
            <a:pPr>
              <a:defRPr/>
            </a:pPr>
            <a:endParaRPr lang="en-US" dirty="0"/>
          </a:p>
          <a:p>
            <a:pPr>
              <a:defRPr/>
            </a:pPr>
            <a:endParaRPr lang="en-US" dirty="0"/>
          </a:p>
          <a:p>
            <a:pPr>
              <a:defRPr/>
            </a:pPr>
            <a:r>
              <a:rPr lang="en-US" dirty="0"/>
              <a:t>The SD model can be greened by disaggregating a particular sector to address environmental and social questions of interest to policymakers.</a:t>
            </a:r>
          </a:p>
        </p:txBody>
      </p:sp>
      <p:pic>
        <p:nvPicPr>
          <p:cNvPr id="8" name="Picture 7">
            <a:extLst>
              <a:ext uri="{FF2B5EF4-FFF2-40B4-BE49-F238E27FC236}">
                <a16:creationId xmlns:a16="http://schemas.microsoft.com/office/drawing/2014/main" id="{BA578225-7530-F148-BC54-F4DC8C7DEC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804" y="4123877"/>
            <a:ext cx="592154" cy="592154"/>
          </a:xfrm>
          <a:prstGeom prst="rect">
            <a:avLst/>
          </a:prstGeom>
        </p:spPr>
      </p:pic>
      <p:sp>
        <p:nvSpPr>
          <p:cNvPr id="9" name="Slide Number Placeholder 4">
            <a:extLst>
              <a:ext uri="{FF2B5EF4-FFF2-40B4-BE49-F238E27FC236}">
                <a16:creationId xmlns:a16="http://schemas.microsoft.com/office/drawing/2014/main" id="{4EC054E4-2E5F-0D48-99B5-455713FFAB0E}"/>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70</a:t>
            </a:fld>
            <a:endParaRPr lang="en-US" sz="1100" noProof="0" dirty="0"/>
          </a:p>
        </p:txBody>
      </p:sp>
      <p:sp>
        <p:nvSpPr>
          <p:cNvPr id="6" name="Date Placeholder 3">
            <a:extLst>
              <a:ext uri="{FF2B5EF4-FFF2-40B4-BE49-F238E27FC236}">
                <a16:creationId xmlns:a16="http://schemas.microsoft.com/office/drawing/2014/main" id="{F2B5E004-1A67-4375-8B03-C77749B6EBF5}"/>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10239580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Tresor REC Design\UNITAR genebra\2020 PPTs PAGE Amrei\module 3\shutter\png redondo\slide_7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9020" y="1775480"/>
            <a:ext cx="5402980" cy="5082520"/>
          </a:xfrm>
          <a:prstGeom prst="rect">
            <a:avLst/>
          </a:prstGeom>
          <a:noFill/>
        </p:spPr>
      </p:pic>
      <p:sp>
        <p:nvSpPr>
          <p:cNvPr id="2" name="Title 1"/>
          <p:cNvSpPr>
            <a:spLocks noGrp="1"/>
          </p:cNvSpPr>
          <p:nvPr>
            <p:ph type="title"/>
          </p:nvPr>
        </p:nvSpPr>
        <p:spPr/>
        <p:txBody>
          <a:bodyPr>
            <a:normAutofit/>
          </a:bodyPr>
          <a:lstStyle/>
          <a:p>
            <a:r>
              <a:rPr lang="en-US" sz="2400" dirty="0">
                <a:latin typeface="+mn-lt"/>
                <a:cs typeface="Microsoft Sans Serif" pitchFamily="34" charset="0"/>
              </a:rPr>
              <a:t>CONCLUSIONS – on Coupling</a:t>
            </a:r>
            <a:endParaRPr lang="en-US" sz="2400" cap="none" dirty="0">
              <a:latin typeface="+mn-lt"/>
            </a:endParaRPr>
          </a:p>
        </p:txBody>
      </p:sp>
      <p:sp>
        <p:nvSpPr>
          <p:cNvPr id="3" name="Content Placeholder 2"/>
          <p:cNvSpPr>
            <a:spLocks noGrp="1"/>
          </p:cNvSpPr>
          <p:nvPr>
            <p:ph sz="quarter" idx="10"/>
          </p:nvPr>
        </p:nvSpPr>
        <p:spPr>
          <a:xfrm>
            <a:off x="407988" y="2428525"/>
            <a:ext cx="5838808" cy="2826869"/>
          </a:xfrm>
          <a:prstGeom prst="rect">
            <a:avLst/>
          </a:prstGeom>
        </p:spPr>
        <p:txBody>
          <a:bodyPr>
            <a:normAutofit/>
          </a:bodyPr>
          <a:lstStyle/>
          <a:p>
            <a:pPr marL="342900" indent="-342900">
              <a:defRPr/>
            </a:pPr>
            <a:r>
              <a:rPr lang="en-US" sz="1800" dirty="0"/>
              <a:t>The IGEM framework identifies the main entry points between the models and how this linkage can be reinforced following different rounds of integration. </a:t>
            </a:r>
          </a:p>
          <a:p>
            <a:pPr marL="342900" indent="-342900">
              <a:defRPr/>
            </a:pPr>
            <a:endParaRPr lang="en-US" sz="1800" dirty="0"/>
          </a:p>
          <a:p>
            <a:pPr marL="342900" indent="-342900">
              <a:defRPr/>
            </a:pPr>
            <a:endParaRPr lang="en-US" sz="1800" dirty="0"/>
          </a:p>
          <a:p>
            <a:pPr marL="342900" indent="-342900">
              <a:defRPr/>
            </a:pPr>
            <a:r>
              <a:rPr lang="en-US" sz="1800" dirty="0"/>
              <a:t>In Mexico, GDP growth is enhanced when the effect of lower emissions on longevity and, later, on labor productivity is taken into account. Linkages go in both directions (CGE         SD)</a:t>
            </a:r>
          </a:p>
        </p:txBody>
      </p:sp>
      <p:sp>
        <p:nvSpPr>
          <p:cNvPr id="7" name="Left-Right Arrow 6"/>
          <p:cNvSpPr/>
          <p:nvPr/>
        </p:nvSpPr>
        <p:spPr>
          <a:xfrm>
            <a:off x="2363081" y="4926300"/>
            <a:ext cx="526774" cy="201728"/>
          </a:xfrm>
          <a:prstGeom prst="leftRightArrow">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lide Number Placeholder 4">
            <a:extLst>
              <a:ext uri="{FF2B5EF4-FFF2-40B4-BE49-F238E27FC236}">
                <a16:creationId xmlns:a16="http://schemas.microsoft.com/office/drawing/2014/main" id="{9B74A013-1B80-4744-A400-7F2FBB74F2B5}"/>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71</a:t>
            </a:fld>
            <a:endParaRPr lang="en-US" sz="1100" noProof="0" dirty="0"/>
          </a:p>
        </p:txBody>
      </p:sp>
      <p:sp>
        <p:nvSpPr>
          <p:cNvPr id="8" name="TextBox 7">
            <a:extLst>
              <a:ext uri="{FF2B5EF4-FFF2-40B4-BE49-F238E27FC236}">
                <a16:creationId xmlns:a16="http://schemas.microsoft.com/office/drawing/2014/main" id="{13FFD27C-890F-D744-85EC-C99D216AA57D}"/>
              </a:ext>
            </a:extLst>
          </p:cNvPr>
          <p:cNvSpPr txBox="1"/>
          <p:nvPr/>
        </p:nvSpPr>
        <p:spPr>
          <a:xfrm rot="16200000">
            <a:off x="11547874" y="4833967"/>
            <a:ext cx="1103586" cy="184666"/>
          </a:xfrm>
          <a:prstGeom prst="rect">
            <a:avLst/>
          </a:prstGeom>
          <a:noFill/>
        </p:spPr>
        <p:txBody>
          <a:bodyPr wrap="square" rtlCol="0">
            <a:spAutoFit/>
          </a:bodyPr>
          <a:lstStyle/>
          <a:p>
            <a:r>
              <a:rPr lang="x-none" sz="600" dirty="0">
                <a:solidFill>
                  <a:schemeClr val="bg1"/>
                </a:solidFill>
                <a:effectLst>
                  <a:outerShdw blurRad="50800" dist="38100" dir="2700000" algn="tl" rotWithShape="0">
                    <a:prstClr val="black">
                      <a:alpha val="70000"/>
                    </a:prstClr>
                  </a:outerShdw>
                </a:effectLst>
              </a:rPr>
              <a:t>@shutterstock</a:t>
            </a:r>
          </a:p>
        </p:txBody>
      </p:sp>
      <p:sp>
        <p:nvSpPr>
          <p:cNvPr id="4" name="Date Placeholder 3">
            <a:extLst>
              <a:ext uri="{FF2B5EF4-FFF2-40B4-BE49-F238E27FC236}">
                <a16:creationId xmlns:a16="http://schemas.microsoft.com/office/drawing/2014/main" id="{C45A9F6A-F57B-4D77-9469-52B8A2A0105D}"/>
              </a:ext>
            </a:extLst>
          </p:cNvPr>
          <p:cNvSpPr txBox="1">
            <a:spLocks/>
          </p:cNvSpPr>
          <p:nvPr/>
        </p:nvSpPr>
        <p:spPr>
          <a:xfrm>
            <a:off x="330287" y="6410722"/>
            <a:ext cx="5314375" cy="31075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Section 4: Integrated Green Economy Modelling (IGEM) framework</a:t>
            </a:r>
          </a:p>
          <a:p>
            <a:endParaRPr lang="en-US" sz="1050" dirty="0">
              <a:solidFill>
                <a:srgbClr val="71A547"/>
              </a:solidFill>
            </a:endParaRPr>
          </a:p>
        </p:txBody>
      </p:sp>
    </p:spTree>
    <p:extLst>
      <p:ext uri="{BB962C8B-B14F-4D97-AF65-F5344CB8AC3E}">
        <p14:creationId xmlns:p14="http://schemas.microsoft.com/office/powerpoint/2010/main" val="2517433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19175" y="2567354"/>
            <a:ext cx="11489675" cy="2700794"/>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dirty="0">
                <a:ln>
                  <a:noFill/>
                </a:ln>
                <a:solidFill>
                  <a:srgbClr val="71A522"/>
                </a:solidFill>
                <a:effectLst/>
                <a:uLnTx/>
                <a:uFillTx/>
                <a:latin typeface="+mj-lt"/>
                <a:ea typeface="+mj-ea"/>
                <a:cs typeface="+mj-cs"/>
              </a:rPr>
              <a:t>End of Module 3. </a:t>
            </a:r>
            <a:br>
              <a:rPr kumimoji="0" lang="en-US" sz="2800" b="1" i="0" u="none" strike="noStrike" kern="1200" cap="none" spc="0" normalizeH="0" baseline="0" dirty="0">
                <a:ln>
                  <a:noFill/>
                </a:ln>
                <a:solidFill>
                  <a:srgbClr val="71A522"/>
                </a:solidFill>
                <a:effectLst/>
                <a:uLnTx/>
                <a:uFillTx/>
                <a:latin typeface="+mj-lt"/>
                <a:ea typeface="+mj-ea"/>
                <a:cs typeface="+mj-cs"/>
              </a:rPr>
            </a:br>
            <a:br>
              <a:rPr kumimoji="0" lang="en-US" sz="2800" b="1" i="0" u="none" strike="noStrike" kern="1200" cap="none" spc="0" normalizeH="0" baseline="0" dirty="0">
                <a:ln>
                  <a:noFill/>
                </a:ln>
                <a:solidFill>
                  <a:srgbClr val="71A522"/>
                </a:solidFill>
                <a:effectLst/>
                <a:uLnTx/>
                <a:uFillTx/>
                <a:latin typeface="+mj-lt"/>
                <a:ea typeface="+mj-ea"/>
                <a:cs typeface="+mj-cs"/>
              </a:rPr>
            </a:br>
            <a:r>
              <a:rPr kumimoji="0" lang="en-US" sz="2800" b="1" i="0" u="none" strike="noStrike" kern="1200" cap="none" spc="0" normalizeH="0" baseline="0" dirty="0">
                <a:ln>
                  <a:noFill/>
                </a:ln>
                <a:solidFill>
                  <a:srgbClr val="71A522"/>
                </a:solidFill>
                <a:effectLst/>
                <a:uLnTx/>
                <a:uFillTx/>
                <a:latin typeface="+mj-lt"/>
                <a:ea typeface="+mj-ea"/>
                <a:cs typeface="+mj-cs"/>
              </a:rPr>
              <a:t>Thank you for your attention!</a:t>
            </a:r>
          </a:p>
        </p:txBody>
      </p:sp>
    </p:spTree>
    <p:extLst>
      <p:ext uri="{BB962C8B-B14F-4D97-AF65-F5344CB8AC3E}">
        <p14:creationId xmlns:p14="http://schemas.microsoft.com/office/powerpoint/2010/main" val="1857878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C4D4D-F22E-4A73-B29B-AAB38855D570}"/>
              </a:ext>
            </a:extLst>
          </p:cNvPr>
          <p:cNvSpPr>
            <a:spLocks noGrp="1"/>
          </p:cNvSpPr>
          <p:nvPr>
            <p:ph type="title"/>
          </p:nvPr>
        </p:nvSpPr>
        <p:spPr>
          <a:xfrm>
            <a:off x="1166926" y="3195658"/>
            <a:ext cx="5273863" cy="3046961"/>
          </a:xfrm>
        </p:spPr>
        <p:txBody>
          <a:bodyPr/>
          <a:lstStyle/>
          <a:p>
            <a:r>
              <a:rPr lang="fr-CH" dirty="0"/>
              <a:t>Annex A</a:t>
            </a:r>
            <a:br>
              <a:rPr lang="fr-CH" dirty="0"/>
            </a:br>
            <a:r>
              <a:rPr lang="en-US" b="0" dirty="0"/>
              <a:t>Additional Information About Different Models </a:t>
            </a:r>
          </a:p>
        </p:txBody>
      </p:sp>
    </p:spTree>
    <p:extLst>
      <p:ext uri="{BB962C8B-B14F-4D97-AF65-F5344CB8AC3E}">
        <p14:creationId xmlns:p14="http://schemas.microsoft.com/office/powerpoint/2010/main" val="31609608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D2BD1F-FA60-EA4D-8F37-7641F0EC1CBD}"/>
              </a:ext>
            </a:extLst>
          </p:cNvPr>
          <p:cNvSpPr/>
          <p:nvPr/>
        </p:nvSpPr>
        <p:spPr>
          <a:xfrm>
            <a:off x="407988" y="3799851"/>
            <a:ext cx="6204568"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F452BF47-DF7E-1544-B33E-B200B583BC77}"/>
              </a:ext>
            </a:extLst>
          </p:cNvPr>
          <p:cNvSpPr/>
          <p:nvPr/>
        </p:nvSpPr>
        <p:spPr>
          <a:xfrm>
            <a:off x="-4754" y="3788329"/>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4F073B08-D737-E441-876B-8F5BC5871A60}"/>
              </a:ext>
            </a:extLst>
          </p:cNvPr>
          <p:cNvSpPr/>
          <p:nvPr/>
        </p:nvSpPr>
        <p:spPr>
          <a:xfrm>
            <a:off x="412742" y="2260516"/>
            <a:ext cx="2445961"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A22BE61F-1F90-F740-911E-EC62ED42613F}"/>
              </a:ext>
            </a:extLst>
          </p:cNvPr>
          <p:cNvSpPr/>
          <p:nvPr/>
        </p:nvSpPr>
        <p:spPr>
          <a:xfrm>
            <a:off x="0" y="2248994"/>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p:txBody>
          <a:bodyPr/>
          <a:lstStyle/>
          <a:p>
            <a:r>
              <a:rPr lang="de-DE" sz="2400" dirty="0"/>
              <a:t>DELPHI ANALYSIS</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523490" y="2176078"/>
            <a:ext cx="8755263" cy="3406575"/>
          </a:xfrm>
        </p:spPr>
        <p:txBody>
          <a:bodyPr/>
          <a:lstStyle/>
          <a:p>
            <a:pPr indent="0">
              <a:lnSpc>
                <a:spcPct val="150000"/>
              </a:lnSpc>
              <a:buNone/>
            </a:pPr>
            <a:r>
              <a:rPr lang="en-US" sz="2000" dirty="0"/>
              <a:t>Resources required</a:t>
            </a:r>
          </a:p>
          <a:p>
            <a:pPr lvl="1">
              <a:lnSpc>
                <a:spcPct val="150000"/>
              </a:lnSpc>
            </a:pPr>
            <a:r>
              <a:rPr lang="en-GB" sz="1600" dirty="0"/>
              <a:t>Approximately 45 days; each round of questionnaires (four in total) has to be carefully prepared and analysed.</a:t>
            </a:r>
          </a:p>
          <a:p>
            <a:pPr lvl="1">
              <a:lnSpc>
                <a:spcPct val="150000"/>
              </a:lnSpc>
            </a:pPr>
            <a:endParaRPr lang="en-GB" sz="1600" dirty="0"/>
          </a:p>
          <a:p>
            <a:pPr indent="0">
              <a:lnSpc>
                <a:spcPct val="150000"/>
              </a:lnSpc>
              <a:buNone/>
            </a:pPr>
            <a:r>
              <a:rPr lang="en-GB" sz="2000" dirty="0"/>
              <a:t>Potential for integration with other methods and tools</a:t>
            </a:r>
          </a:p>
          <a:p>
            <a:pPr lvl="1">
              <a:lnSpc>
                <a:spcPct val="150000"/>
              </a:lnSpc>
            </a:pPr>
            <a:r>
              <a:rPr lang="en-GB" sz="1600" dirty="0"/>
              <a:t>Can be used in combination with other methods (receiving and providing inputs). </a:t>
            </a:r>
          </a:p>
          <a:p>
            <a:pPr lvl="1">
              <a:lnSpc>
                <a:spcPct val="150000"/>
              </a:lnSpc>
            </a:pPr>
            <a:r>
              <a:rPr lang="en-GB" sz="1600" dirty="0"/>
              <a:t>Provides inputs to the formulation of scenarios and identification of suitable methods. </a:t>
            </a:r>
          </a:p>
          <a:p>
            <a:pPr lvl="1">
              <a:lnSpc>
                <a:spcPct val="150000"/>
              </a:lnSpc>
            </a:pPr>
            <a:r>
              <a:rPr lang="en-GB" sz="1600" dirty="0"/>
              <a:t>Supports the validation of model results. </a:t>
            </a:r>
            <a:endParaRPr lang="en-US" sz="1600" dirty="0"/>
          </a:p>
        </p:txBody>
      </p:sp>
      <p:sp>
        <p:nvSpPr>
          <p:cNvPr id="7" name="Date Placeholder 3">
            <a:extLst>
              <a:ext uri="{FF2B5EF4-FFF2-40B4-BE49-F238E27FC236}">
                <a16:creationId xmlns:a16="http://schemas.microsoft.com/office/drawing/2014/main" id="{3164CA99-830D-A348-AC86-8F8B59928651}"/>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735AB208-54AB-6444-9223-50175E24A0FE}"/>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74</a:t>
            </a:fld>
            <a:endParaRPr lang="en-US" sz="1100" noProof="0" dirty="0"/>
          </a:p>
        </p:txBody>
      </p:sp>
    </p:spTree>
    <p:extLst>
      <p:ext uri="{BB962C8B-B14F-4D97-AF65-F5344CB8AC3E}">
        <p14:creationId xmlns:p14="http://schemas.microsoft.com/office/powerpoint/2010/main" val="217567217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6BB5C-4440-6941-9644-96140433B243}"/>
              </a:ext>
            </a:extLst>
          </p:cNvPr>
          <p:cNvSpPr/>
          <p:nvPr/>
        </p:nvSpPr>
        <p:spPr>
          <a:xfrm>
            <a:off x="407987" y="3795115"/>
            <a:ext cx="1671069"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189D6D0A-A16F-294F-B318-D02CCA1A078C}"/>
              </a:ext>
            </a:extLst>
          </p:cNvPr>
          <p:cNvSpPr/>
          <p:nvPr/>
        </p:nvSpPr>
        <p:spPr>
          <a:xfrm>
            <a:off x="-4755" y="3783593"/>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14BBD43F-915D-9945-A25A-086828D322EF}"/>
              </a:ext>
            </a:extLst>
          </p:cNvPr>
          <p:cNvSpPr/>
          <p:nvPr/>
        </p:nvSpPr>
        <p:spPr>
          <a:xfrm>
            <a:off x="412743" y="1897479"/>
            <a:ext cx="1339056"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p:txBody>
          <a:bodyPr/>
          <a:lstStyle/>
          <a:p>
            <a:r>
              <a:rPr lang="de-DE" sz="2400" dirty="0"/>
              <a:t>DELPHI ANALYSIS</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513866" y="1803417"/>
            <a:ext cx="8459787" cy="3050440"/>
          </a:xfrm>
        </p:spPr>
        <p:txBody>
          <a:bodyPr/>
          <a:lstStyle/>
          <a:p>
            <a:pPr indent="0">
              <a:lnSpc>
                <a:spcPct val="150000"/>
              </a:lnSpc>
              <a:buNone/>
            </a:pPr>
            <a:r>
              <a:rPr lang="de-DE" sz="2000" dirty="0"/>
              <a:t>Strengths</a:t>
            </a:r>
          </a:p>
          <a:p>
            <a:pPr lvl="1">
              <a:lnSpc>
                <a:spcPct val="150000"/>
              </a:lnSpc>
            </a:pPr>
            <a:r>
              <a:rPr lang="en-GB" sz="1600" dirty="0"/>
              <a:t>Supports the identification of adequate quantitative methods..</a:t>
            </a:r>
            <a:endParaRPr lang="de-DE" sz="1600" dirty="0"/>
          </a:p>
          <a:p>
            <a:pPr lvl="1">
              <a:lnSpc>
                <a:spcPct val="150000"/>
              </a:lnSpc>
            </a:pPr>
            <a:r>
              <a:rPr lang="de-DE" sz="1600" dirty="0"/>
              <a:t>Data needs are fairly low.</a:t>
            </a:r>
          </a:p>
          <a:p>
            <a:pPr lvl="1">
              <a:lnSpc>
                <a:spcPct val="150000"/>
              </a:lnSpc>
            </a:pPr>
            <a:r>
              <a:rPr lang="de-DE" sz="1600" dirty="0"/>
              <a:t>Complementary with many different analysis methods.</a:t>
            </a:r>
          </a:p>
          <a:p>
            <a:pPr lvl="1">
              <a:lnSpc>
                <a:spcPct val="150000"/>
              </a:lnSpc>
            </a:pPr>
            <a:endParaRPr lang="de-DE" sz="1600" dirty="0"/>
          </a:p>
          <a:p>
            <a:pPr indent="0">
              <a:lnSpc>
                <a:spcPct val="150000"/>
              </a:lnSpc>
              <a:buNone/>
            </a:pPr>
            <a:r>
              <a:rPr lang="de-DE" sz="2000" dirty="0"/>
              <a:t>Weaknesses</a:t>
            </a:r>
          </a:p>
          <a:p>
            <a:pPr lvl="1">
              <a:lnSpc>
                <a:spcPct val="150000"/>
              </a:lnSpc>
            </a:pPr>
            <a:r>
              <a:rPr lang="en-US" sz="1600" dirty="0"/>
              <a:t>The emergence of new knowledge might be hampered by the process itself. </a:t>
            </a:r>
          </a:p>
          <a:p>
            <a:pPr lvl="1">
              <a:lnSpc>
                <a:spcPct val="150000"/>
              </a:lnSpc>
            </a:pPr>
            <a:r>
              <a:rPr lang="en-GB" sz="1600" dirty="0"/>
              <a:t>Delphi investigators need to be cognisant and exercise caution. </a:t>
            </a:r>
          </a:p>
          <a:p>
            <a:pPr lvl="1">
              <a:lnSpc>
                <a:spcPct val="150000"/>
              </a:lnSpc>
            </a:pPr>
            <a:r>
              <a:rPr lang="en-GB" sz="1600" dirty="0"/>
              <a:t>Narrow focus on experts with knowledge about technologies/policies.</a:t>
            </a:r>
          </a:p>
          <a:p>
            <a:pPr lvl="1">
              <a:lnSpc>
                <a:spcPct val="150000"/>
              </a:lnSpc>
            </a:pPr>
            <a:r>
              <a:rPr lang="en-GB" sz="1600" dirty="0"/>
              <a:t>The quality of results is ultimately dependent on the participation of experts in the process of knowledge elicitation.</a:t>
            </a:r>
            <a:endParaRPr lang="en-US" sz="1600" dirty="0"/>
          </a:p>
        </p:txBody>
      </p:sp>
      <p:sp>
        <p:nvSpPr>
          <p:cNvPr id="9" name="Date Placeholder 3">
            <a:extLst>
              <a:ext uri="{FF2B5EF4-FFF2-40B4-BE49-F238E27FC236}">
                <a16:creationId xmlns:a16="http://schemas.microsoft.com/office/drawing/2014/main" id="{71C90B81-6C25-3E46-B7E4-E1FF89B199EA}"/>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1" name="Rectangle 10">
            <a:extLst>
              <a:ext uri="{FF2B5EF4-FFF2-40B4-BE49-F238E27FC236}">
                <a16:creationId xmlns:a16="http://schemas.microsoft.com/office/drawing/2014/main" id="{97DD37DB-60A9-6441-9F1D-477784A67B60}"/>
              </a:ext>
            </a:extLst>
          </p:cNvPr>
          <p:cNvSpPr/>
          <p:nvPr/>
        </p:nvSpPr>
        <p:spPr>
          <a:xfrm>
            <a:off x="0" y="1885957"/>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Slide Number Placeholder 4">
            <a:extLst>
              <a:ext uri="{FF2B5EF4-FFF2-40B4-BE49-F238E27FC236}">
                <a16:creationId xmlns:a16="http://schemas.microsoft.com/office/drawing/2014/main" id="{B0D64D0D-12C3-0A4D-B0EA-854580307E10}"/>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75</a:t>
            </a:fld>
            <a:endParaRPr lang="en-US" sz="1100" noProof="0" dirty="0"/>
          </a:p>
        </p:txBody>
      </p:sp>
    </p:spTree>
    <p:extLst>
      <p:ext uri="{BB962C8B-B14F-4D97-AF65-F5344CB8AC3E}">
        <p14:creationId xmlns:p14="http://schemas.microsoft.com/office/powerpoint/2010/main" val="384490054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193533" y="1179002"/>
            <a:ext cx="10626992" cy="296830"/>
          </a:xfrm>
        </p:spPr>
        <p:txBody>
          <a:bodyPr/>
          <a:lstStyle/>
          <a:p>
            <a:r>
              <a:rPr lang="de-DE" sz="2400" dirty="0"/>
              <a:t>QUALITATIVE MODEL: Decision Tree (DT)</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07988" y="2495806"/>
            <a:ext cx="8459787" cy="2779439"/>
          </a:xfrm>
        </p:spPr>
        <p:txBody>
          <a:bodyPr/>
          <a:lstStyle/>
          <a:p>
            <a:pPr marL="285750" indent="-285750"/>
            <a:r>
              <a:rPr lang="en-GB" sz="1800" dirty="0"/>
              <a:t>A decision support tool that uses a binary tree-like graph or model to identify and map the relationship between inputs and outputs.</a:t>
            </a:r>
          </a:p>
          <a:p>
            <a:pPr marL="285750" indent="-285750"/>
            <a:endParaRPr lang="en-GB" sz="1800" dirty="0"/>
          </a:p>
          <a:p>
            <a:pPr marL="285750" indent="-285750"/>
            <a:r>
              <a:rPr lang="en-GB" sz="1800" dirty="0"/>
              <a:t>DT explicitly maps the structure of a system and related intervention options. </a:t>
            </a:r>
          </a:p>
          <a:p>
            <a:pPr marL="285750" indent="-285750"/>
            <a:endParaRPr lang="en-GB" sz="1800" dirty="0"/>
          </a:p>
          <a:p>
            <a:pPr marL="285750" indent="-285750"/>
            <a:r>
              <a:rPr lang="en-GB" sz="1800" dirty="0"/>
              <a:t>Starting from the indicator that is affected by the policy to be analysed, each branch corresponds to a possible outcome. </a:t>
            </a:r>
          </a:p>
          <a:p>
            <a:pPr marL="285750" indent="-285750"/>
            <a:endParaRPr lang="en-GB" sz="1800" dirty="0"/>
          </a:p>
          <a:p>
            <a:pPr marL="285750" indent="-285750"/>
            <a:r>
              <a:rPr lang="en-GB" sz="1800" dirty="0"/>
              <a:t>DT diagrams can be qualitative and quantitative. </a:t>
            </a:r>
          </a:p>
        </p:txBody>
      </p:sp>
      <p:sp>
        <p:nvSpPr>
          <p:cNvPr id="9" name="Date Placeholder 3">
            <a:extLst>
              <a:ext uri="{FF2B5EF4-FFF2-40B4-BE49-F238E27FC236}">
                <a16:creationId xmlns:a16="http://schemas.microsoft.com/office/drawing/2014/main" id="{1B2667B7-B0B4-8641-BD6B-B88134F4AF0C}"/>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pic>
        <p:nvPicPr>
          <p:cNvPr id="10" name="Picture 9">
            <a:extLst>
              <a:ext uri="{FF2B5EF4-FFF2-40B4-BE49-F238E27FC236}">
                <a16:creationId xmlns:a16="http://schemas.microsoft.com/office/drawing/2014/main" id="{17D704DF-8C19-9D49-9E18-EB80E01EA3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068" y="1063499"/>
            <a:ext cx="693329" cy="695587"/>
          </a:xfrm>
          <a:prstGeom prst="rect">
            <a:avLst/>
          </a:prstGeom>
        </p:spPr>
      </p:pic>
      <p:sp>
        <p:nvSpPr>
          <p:cNvPr id="7" name="Slide Number Placeholder 4">
            <a:extLst>
              <a:ext uri="{FF2B5EF4-FFF2-40B4-BE49-F238E27FC236}">
                <a16:creationId xmlns:a16="http://schemas.microsoft.com/office/drawing/2014/main" id="{75845185-8B54-6A49-AAB5-7EC470D06DEE}"/>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76</a:t>
            </a:fld>
            <a:endParaRPr lang="en-US" sz="1100" noProof="0" dirty="0"/>
          </a:p>
        </p:txBody>
      </p:sp>
    </p:spTree>
    <p:extLst>
      <p:ext uri="{BB962C8B-B14F-4D97-AF65-F5344CB8AC3E}">
        <p14:creationId xmlns:p14="http://schemas.microsoft.com/office/powerpoint/2010/main" val="160393067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p:txBody>
          <a:bodyPr/>
          <a:lstStyle/>
          <a:p>
            <a:r>
              <a:rPr lang="de-DE" sz="2400" dirty="0"/>
              <a:t>DECISION TREE</a:t>
            </a:r>
            <a:br>
              <a:rPr lang="de-DE" sz="2400" dirty="0"/>
            </a:br>
            <a:r>
              <a:rPr lang="de-DE" sz="2400" dirty="0"/>
              <a:t>(EXAMPLE)</a:t>
            </a:r>
            <a:endParaRPr lang="en-US" sz="2400" dirty="0"/>
          </a:p>
        </p:txBody>
      </p:sp>
      <p:sp>
        <p:nvSpPr>
          <p:cNvPr id="8" name="TextBox 7"/>
          <p:cNvSpPr txBox="1"/>
          <p:nvPr/>
        </p:nvSpPr>
        <p:spPr>
          <a:xfrm>
            <a:off x="324049" y="4043759"/>
            <a:ext cx="2399911" cy="276999"/>
          </a:xfrm>
          <a:prstGeom prst="rect">
            <a:avLst/>
          </a:prstGeom>
          <a:noFill/>
        </p:spPr>
        <p:txBody>
          <a:bodyPr wrap="square" rtlCol="0">
            <a:spAutoFit/>
          </a:bodyPr>
          <a:lstStyle/>
          <a:p>
            <a:r>
              <a:rPr lang="fr-FR" sz="1200" dirty="0"/>
              <a:t>Source: IASC, 2009</a:t>
            </a:r>
            <a:endParaRPr lang="en-US" sz="1200" dirty="0"/>
          </a:p>
        </p:txBody>
      </p:sp>
      <p:sp>
        <p:nvSpPr>
          <p:cNvPr id="3" name="Rectangle 2">
            <a:extLst>
              <a:ext uri="{FF2B5EF4-FFF2-40B4-BE49-F238E27FC236}">
                <a16:creationId xmlns:a16="http://schemas.microsoft.com/office/drawing/2014/main" id="{6F2E1DDC-0301-2548-94BB-C3740C670EA8}"/>
              </a:ext>
            </a:extLst>
          </p:cNvPr>
          <p:cNvSpPr/>
          <p:nvPr/>
        </p:nvSpPr>
        <p:spPr>
          <a:xfrm>
            <a:off x="324050" y="2891316"/>
            <a:ext cx="2399911" cy="1077218"/>
          </a:xfrm>
          <a:prstGeom prst="rect">
            <a:avLst/>
          </a:prstGeom>
        </p:spPr>
        <p:txBody>
          <a:bodyPr wrap="square">
            <a:spAutoFit/>
          </a:bodyPr>
          <a:lstStyle/>
          <a:p>
            <a:r>
              <a:rPr lang="en-US" sz="1600" dirty="0"/>
              <a:t>Decision tree diagram for choosing a cooking fuel strategy in acute emergencies</a:t>
            </a:r>
            <a:endParaRPr lang="x-none" sz="1600" dirty="0"/>
          </a:p>
        </p:txBody>
      </p:sp>
      <p:sp>
        <p:nvSpPr>
          <p:cNvPr id="10" name="Date Placeholder 3">
            <a:extLst>
              <a:ext uri="{FF2B5EF4-FFF2-40B4-BE49-F238E27FC236}">
                <a16:creationId xmlns:a16="http://schemas.microsoft.com/office/drawing/2014/main" id="{2C0D3FB1-938F-B44B-B52B-52A95DCE8059}"/>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pic>
        <p:nvPicPr>
          <p:cNvPr id="11" name="Picture 10" descr="A screenshot of a social media post&#10;&#10;Description automatically generated">
            <a:extLst>
              <a:ext uri="{FF2B5EF4-FFF2-40B4-BE49-F238E27FC236}">
                <a16:creationId xmlns:a16="http://schemas.microsoft.com/office/drawing/2014/main" id="{3796AFAE-6016-B84B-9015-5D411BB435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0415" y="955716"/>
            <a:ext cx="8813038" cy="5413661"/>
          </a:xfrm>
          <a:prstGeom prst="rect">
            <a:avLst/>
          </a:prstGeom>
        </p:spPr>
      </p:pic>
      <p:sp>
        <p:nvSpPr>
          <p:cNvPr id="12" name="Slide Number Placeholder 4">
            <a:extLst>
              <a:ext uri="{FF2B5EF4-FFF2-40B4-BE49-F238E27FC236}">
                <a16:creationId xmlns:a16="http://schemas.microsoft.com/office/drawing/2014/main" id="{D808F077-D953-8B41-AF5D-57A15DDF8FD8}"/>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77</a:t>
            </a:fld>
            <a:endParaRPr lang="en-US" sz="1100" noProof="0" dirty="0"/>
          </a:p>
        </p:txBody>
      </p:sp>
    </p:spTree>
    <p:extLst>
      <p:ext uri="{BB962C8B-B14F-4D97-AF65-F5344CB8AC3E}">
        <p14:creationId xmlns:p14="http://schemas.microsoft.com/office/powerpoint/2010/main" val="68227156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845EA3-108E-BC43-99E9-FF094E5541CC}"/>
              </a:ext>
            </a:extLst>
          </p:cNvPr>
          <p:cNvSpPr/>
          <p:nvPr/>
        </p:nvSpPr>
        <p:spPr>
          <a:xfrm>
            <a:off x="407989" y="2989667"/>
            <a:ext cx="2046454"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a16="http://schemas.microsoft.com/office/drawing/2014/main" id="{9F387EF7-B41E-B041-9E4D-FE75F8CA91BA}"/>
              </a:ext>
            </a:extLst>
          </p:cNvPr>
          <p:cNvSpPr/>
          <p:nvPr/>
        </p:nvSpPr>
        <p:spPr>
          <a:xfrm>
            <a:off x="412742" y="4552788"/>
            <a:ext cx="3774247"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a16="http://schemas.microsoft.com/office/drawing/2014/main" id="{7562820B-328E-F44E-9652-82084E1AC485}"/>
              </a:ext>
            </a:extLst>
          </p:cNvPr>
          <p:cNvSpPr/>
          <p:nvPr/>
        </p:nvSpPr>
        <p:spPr>
          <a:xfrm>
            <a:off x="412743" y="1817754"/>
            <a:ext cx="1906946"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784B07B3-20FA-7B46-A030-A14E6A1154F9}"/>
              </a:ext>
            </a:extLst>
          </p:cNvPr>
          <p:cNvSpPr/>
          <p:nvPr/>
        </p:nvSpPr>
        <p:spPr>
          <a:xfrm>
            <a:off x="0" y="1806232"/>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407988" y="1063499"/>
            <a:ext cx="11412537" cy="365125"/>
          </a:xfrm>
        </p:spPr>
        <p:txBody>
          <a:bodyPr/>
          <a:lstStyle/>
          <a:p>
            <a:r>
              <a:rPr lang="de-DE" sz="2400" dirty="0"/>
              <a:t>DECISION TREE</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542742" y="1723666"/>
            <a:ext cx="9871793" cy="4176713"/>
          </a:xfrm>
        </p:spPr>
        <p:txBody>
          <a:bodyPr/>
          <a:lstStyle/>
          <a:p>
            <a:pPr indent="0">
              <a:lnSpc>
                <a:spcPct val="150000"/>
              </a:lnSpc>
              <a:buNone/>
            </a:pPr>
            <a:r>
              <a:rPr lang="de-DE" sz="2000" dirty="0"/>
              <a:t>Data source(s)</a:t>
            </a:r>
          </a:p>
          <a:p>
            <a:pPr lvl="1">
              <a:lnSpc>
                <a:spcPct val="150000"/>
              </a:lnSpc>
            </a:pPr>
            <a:r>
              <a:rPr lang="en-US" sz="1600" dirty="0"/>
              <a:t>Expert elicitation or case study review.</a:t>
            </a:r>
            <a:endParaRPr lang="en-GB" sz="1600" dirty="0"/>
          </a:p>
          <a:p>
            <a:pPr marL="540000" lvl="1" indent="0">
              <a:lnSpc>
                <a:spcPct val="150000"/>
              </a:lnSpc>
              <a:buNone/>
            </a:pPr>
            <a:endParaRPr lang="en-GB" sz="1600" dirty="0"/>
          </a:p>
          <a:p>
            <a:pPr indent="0">
              <a:lnSpc>
                <a:spcPct val="150000"/>
              </a:lnSpc>
              <a:buNone/>
            </a:pPr>
            <a:r>
              <a:rPr lang="en-GB" sz="2000" dirty="0"/>
              <a:t>Data Availability</a:t>
            </a:r>
          </a:p>
          <a:p>
            <a:pPr lvl="1">
              <a:lnSpc>
                <a:spcPct val="150000"/>
              </a:lnSpc>
            </a:pPr>
            <a:r>
              <a:rPr lang="en-US" sz="1600" dirty="0"/>
              <a:t>Data is generally available from other studies or historical databases. </a:t>
            </a:r>
          </a:p>
          <a:p>
            <a:pPr lvl="1">
              <a:lnSpc>
                <a:spcPct val="150000"/>
              </a:lnSpc>
            </a:pPr>
            <a:r>
              <a:rPr lang="en-US" sz="1600" dirty="0"/>
              <a:t>Depending on the size of the DT, additional research may be required to carry out validation.</a:t>
            </a:r>
            <a:endParaRPr lang="en-GB" sz="1600" dirty="0"/>
          </a:p>
          <a:p>
            <a:pPr lvl="1">
              <a:lnSpc>
                <a:spcPct val="150000"/>
              </a:lnSpc>
            </a:pPr>
            <a:endParaRPr lang="en-GB" sz="1600" dirty="0"/>
          </a:p>
          <a:p>
            <a:pPr indent="0">
              <a:lnSpc>
                <a:spcPct val="150000"/>
              </a:lnSpc>
              <a:buNone/>
            </a:pPr>
            <a:r>
              <a:rPr lang="en-GB" sz="2000" dirty="0"/>
              <a:t>Accessibility and Typical Users</a:t>
            </a:r>
          </a:p>
          <a:p>
            <a:pPr lvl="1">
              <a:lnSpc>
                <a:spcPct val="150000"/>
              </a:lnSpc>
            </a:pPr>
            <a:r>
              <a:rPr lang="en-US" sz="1600" dirty="0"/>
              <a:t>Qualitative DT are easily accessible by a wide range of audiences. </a:t>
            </a:r>
          </a:p>
          <a:p>
            <a:pPr lvl="1">
              <a:lnSpc>
                <a:spcPct val="150000"/>
              </a:lnSpc>
            </a:pPr>
            <a:r>
              <a:rPr lang="en-US" sz="1600" dirty="0"/>
              <a:t>They concern key questions or trade-offs, and typical users are policy makers and stakeholders that are involved in the decision-making process.</a:t>
            </a:r>
            <a:endParaRPr lang="en-GB" sz="1600" dirty="0"/>
          </a:p>
        </p:txBody>
      </p:sp>
      <p:sp>
        <p:nvSpPr>
          <p:cNvPr id="7" name="Date Placeholder 3">
            <a:extLst>
              <a:ext uri="{FF2B5EF4-FFF2-40B4-BE49-F238E27FC236}">
                <a16:creationId xmlns:a16="http://schemas.microsoft.com/office/drawing/2014/main" id="{D84FA303-8749-8A4D-B96D-78BDAE7FEB77}"/>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1" name="Rectangle 10">
            <a:extLst>
              <a:ext uri="{FF2B5EF4-FFF2-40B4-BE49-F238E27FC236}">
                <a16:creationId xmlns:a16="http://schemas.microsoft.com/office/drawing/2014/main" id="{7795936C-045D-6643-95CF-DF5E2E7157CF}"/>
              </a:ext>
            </a:extLst>
          </p:cNvPr>
          <p:cNvSpPr/>
          <p:nvPr/>
        </p:nvSpPr>
        <p:spPr>
          <a:xfrm>
            <a:off x="-4754" y="2978145"/>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5091B96E-14A5-A846-8DCB-E1ABE6E385B0}"/>
              </a:ext>
            </a:extLst>
          </p:cNvPr>
          <p:cNvSpPr/>
          <p:nvPr/>
        </p:nvSpPr>
        <p:spPr>
          <a:xfrm>
            <a:off x="0" y="4541266"/>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Slide Number Placeholder 4">
            <a:extLst>
              <a:ext uri="{FF2B5EF4-FFF2-40B4-BE49-F238E27FC236}">
                <a16:creationId xmlns:a16="http://schemas.microsoft.com/office/drawing/2014/main" id="{6D9FF641-6F5F-CF41-A990-8140D4B9D7C7}"/>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78</a:t>
            </a:fld>
            <a:endParaRPr lang="en-US" sz="1100" noProof="0" dirty="0"/>
          </a:p>
        </p:txBody>
      </p:sp>
    </p:spTree>
    <p:extLst>
      <p:ext uri="{BB962C8B-B14F-4D97-AF65-F5344CB8AC3E}">
        <p14:creationId xmlns:p14="http://schemas.microsoft.com/office/powerpoint/2010/main" val="283016840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646A36-51C9-7349-A0D1-1DAAD54BACA2}"/>
              </a:ext>
            </a:extLst>
          </p:cNvPr>
          <p:cNvSpPr/>
          <p:nvPr/>
        </p:nvSpPr>
        <p:spPr>
          <a:xfrm>
            <a:off x="407988" y="4042755"/>
            <a:ext cx="6156441"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D6FA0212-8F13-374F-BA1E-AFE898EFD138}"/>
              </a:ext>
            </a:extLst>
          </p:cNvPr>
          <p:cNvSpPr/>
          <p:nvPr/>
        </p:nvSpPr>
        <p:spPr>
          <a:xfrm>
            <a:off x="-4754" y="4031233"/>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64F9B8A3-C95F-0E43-855F-0937A9088EEB}"/>
              </a:ext>
            </a:extLst>
          </p:cNvPr>
          <p:cNvSpPr/>
          <p:nvPr/>
        </p:nvSpPr>
        <p:spPr>
          <a:xfrm>
            <a:off x="412742" y="2145013"/>
            <a:ext cx="2445961"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p:txBody>
          <a:bodyPr/>
          <a:lstStyle/>
          <a:p>
            <a:r>
              <a:rPr lang="de-DE" sz="2400" dirty="0"/>
              <a:t>DECISION TREE</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523490" y="2050950"/>
            <a:ext cx="9149898" cy="4176713"/>
          </a:xfrm>
        </p:spPr>
        <p:txBody>
          <a:bodyPr/>
          <a:lstStyle/>
          <a:p>
            <a:pPr indent="0">
              <a:lnSpc>
                <a:spcPct val="150000"/>
              </a:lnSpc>
              <a:buNone/>
            </a:pPr>
            <a:r>
              <a:rPr lang="en-US" sz="2000" dirty="0"/>
              <a:t>Resources required</a:t>
            </a:r>
          </a:p>
          <a:p>
            <a:pPr lvl="1">
              <a:lnSpc>
                <a:spcPct val="150000"/>
              </a:lnSpc>
            </a:pPr>
            <a:r>
              <a:rPr lang="en-US" sz="1600" dirty="0"/>
              <a:t>Simple decision trees are usually created within days through a multi-stakeholder workshop. </a:t>
            </a:r>
          </a:p>
          <a:p>
            <a:pPr lvl="1">
              <a:lnSpc>
                <a:spcPct val="150000"/>
              </a:lnSpc>
            </a:pPr>
            <a:r>
              <a:rPr lang="en-US" sz="1600" dirty="0"/>
              <a:t>The validation of the DT takes, depending on its size, approximately one month. Most of the work can be done in-house.</a:t>
            </a:r>
          </a:p>
          <a:p>
            <a:pPr lvl="1">
              <a:lnSpc>
                <a:spcPct val="150000"/>
              </a:lnSpc>
            </a:pPr>
            <a:endParaRPr lang="en-GB" sz="1600" dirty="0"/>
          </a:p>
          <a:p>
            <a:pPr indent="0">
              <a:lnSpc>
                <a:spcPct val="150000"/>
              </a:lnSpc>
              <a:buNone/>
            </a:pPr>
            <a:r>
              <a:rPr lang="en-GB" sz="2000" dirty="0"/>
              <a:t>Potential for integration with other methods and tools</a:t>
            </a:r>
          </a:p>
          <a:p>
            <a:pPr lvl="1">
              <a:lnSpc>
                <a:spcPct val="150000"/>
              </a:lnSpc>
            </a:pPr>
            <a:r>
              <a:rPr lang="en-US" sz="1600" dirty="0"/>
              <a:t>Can be used in combination with various other methods, using inputs from other modelling exercises and providing inputs for the identification of suitable methods and models.</a:t>
            </a:r>
          </a:p>
        </p:txBody>
      </p:sp>
      <p:sp>
        <p:nvSpPr>
          <p:cNvPr id="7" name="Date Placeholder 3">
            <a:extLst>
              <a:ext uri="{FF2B5EF4-FFF2-40B4-BE49-F238E27FC236}">
                <a16:creationId xmlns:a16="http://schemas.microsoft.com/office/drawing/2014/main" id="{0E6FC0A2-7EEA-8D49-B99C-9489BEF1481D}"/>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9" name="Rectangle 8">
            <a:extLst>
              <a:ext uri="{FF2B5EF4-FFF2-40B4-BE49-F238E27FC236}">
                <a16:creationId xmlns:a16="http://schemas.microsoft.com/office/drawing/2014/main" id="{16FF2D2A-0232-D44B-A4C5-8A52D548E35B}"/>
              </a:ext>
            </a:extLst>
          </p:cNvPr>
          <p:cNvSpPr/>
          <p:nvPr/>
        </p:nvSpPr>
        <p:spPr>
          <a:xfrm>
            <a:off x="0" y="2133491"/>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Slide Number Placeholder 4">
            <a:extLst>
              <a:ext uri="{FF2B5EF4-FFF2-40B4-BE49-F238E27FC236}">
                <a16:creationId xmlns:a16="http://schemas.microsoft.com/office/drawing/2014/main" id="{8E0E03EE-99E5-3B47-B8D9-2F6A61264513}"/>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79</a:t>
            </a:fld>
            <a:endParaRPr lang="en-US" sz="1100" noProof="0" dirty="0"/>
          </a:p>
        </p:txBody>
      </p:sp>
    </p:spTree>
    <p:extLst>
      <p:ext uri="{BB962C8B-B14F-4D97-AF65-F5344CB8AC3E}">
        <p14:creationId xmlns:p14="http://schemas.microsoft.com/office/powerpoint/2010/main" val="33583758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8CAD48-AF25-A040-84C7-C538E30E0144}"/>
              </a:ext>
            </a:extLst>
          </p:cNvPr>
          <p:cNvSpPr/>
          <p:nvPr/>
        </p:nvSpPr>
        <p:spPr>
          <a:xfrm>
            <a:off x="412743" y="5191343"/>
            <a:ext cx="8343688" cy="5253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8" name="Rectangle 17">
            <a:extLst>
              <a:ext uri="{FF2B5EF4-FFF2-40B4-BE49-F238E27FC236}">
                <a16:creationId xmlns:a16="http://schemas.microsoft.com/office/drawing/2014/main" id="{D9B3A015-D5D9-BB4D-BE58-5BB5910FA01A}"/>
              </a:ext>
            </a:extLst>
          </p:cNvPr>
          <p:cNvSpPr/>
          <p:nvPr/>
        </p:nvSpPr>
        <p:spPr>
          <a:xfrm>
            <a:off x="0" y="5199758"/>
            <a:ext cx="99588" cy="50632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p:nvPr>
        </p:nvSpPr>
        <p:spPr>
          <a:xfrm>
            <a:off x="1050203" y="1090658"/>
            <a:ext cx="10752216" cy="365125"/>
          </a:xfrm>
        </p:spPr>
        <p:txBody>
          <a:bodyPr/>
          <a:lstStyle/>
          <a:p>
            <a:r>
              <a:rPr lang="en-US" sz="2400" dirty="0"/>
              <a:t>METHODOLOGIES: ECONOMETRICS</a:t>
            </a:r>
          </a:p>
        </p:txBody>
      </p:sp>
      <p:sp>
        <p:nvSpPr>
          <p:cNvPr id="6" name="Oval 5">
            <a:extLst>
              <a:ext uri="{FF2B5EF4-FFF2-40B4-BE49-F238E27FC236}">
                <a16:creationId xmlns:a16="http://schemas.microsoft.com/office/drawing/2014/main" id="{B9B6CCEE-43F1-1A46-AE3B-12BB3E76A9E5}"/>
              </a:ext>
            </a:extLst>
          </p:cNvPr>
          <p:cNvSpPr/>
          <p:nvPr/>
        </p:nvSpPr>
        <p:spPr>
          <a:xfrm>
            <a:off x="426094" y="1032618"/>
            <a:ext cx="495114" cy="495114"/>
          </a:xfrm>
          <a:prstGeom prst="ellipse">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8" name="Picture 7">
            <a:extLst>
              <a:ext uri="{FF2B5EF4-FFF2-40B4-BE49-F238E27FC236}">
                <a16:creationId xmlns:a16="http://schemas.microsoft.com/office/drawing/2014/main" id="{84D27D55-D304-CB44-9AE1-4ECA16D6D3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287" y="1112956"/>
            <a:ext cx="326545" cy="326545"/>
          </a:xfrm>
          <a:prstGeom prst="rect">
            <a:avLst/>
          </a:prstGeom>
        </p:spPr>
      </p:pic>
      <p:sp>
        <p:nvSpPr>
          <p:cNvPr id="9" name="Rectangle 8">
            <a:extLst>
              <a:ext uri="{FF2B5EF4-FFF2-40B4-BE49-F238E27FC236}">
                <a16:creationId xmlns:a16="http://schemas.microsoft.com/office/drawing/2014/main" id="{9FB051F2-E885-8348-B2D9-962514114DED}"/>
              </a:ext>
            </a:extLst>
          </p:cNvPr>
          <p:cNvSpPr/>
          <p:nvPr/>
        </p:nvSpPr>
        <p:spPr>
          <a:xfrm>
            <a:off x="412742" y="2192471"/>
            <a:ext cx="7477879" cy="514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Rectangle 9">
            <a:extLst>
              <a:ext uri="{FF2B5EF4-FFF2-40B4-BE49-F238E27FC236}">
                <a16:creationId xmlns:a16="http://schemas.microsoft.com/office/drawing/2014/main" id="{22D38C91-324C-BF46-9EBE-3AA86D8E707B}"/>
              </a:ext>
            </a:extLst>
          </p:cNvPr>
          <p:cNvSpPr/>
          <p:nvPr/>
        </p:nvSpPr>
        <p:spPr>
          <a:xfrm>
            <a:off x="0" y="2190003"/>
            <a:ext cx="99588" cy="506322"/>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FF60057A-141E-A841-8603-D60D66F19A77}"/>
              </a:ext>
            </a:extLst>
          </p:cNvPr>
          <p:cNvSpPr/>
          <p:nvPr/>
        </p:nvSpPr>
        <p:spPr>
          <a:xfrm>
            <a:off x="412742" y="3091889"/>
            <a:ext cx="6119859" cy="514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a16="http://schemas.microsoft.com/office/drawing/2014/main" id="{99334AB5-CEED-F54A-9445-2AE242718CCA}"/>
              </a:ext>
            </a:extLst>
          </p:cNvPr>
          <p:cNvSpPr/>
          <p:nvPr/>
        </p:nvSpPr>
        <p:spPr>
          <a:xfrm>
            <a:off x="0" y="3089420"/>
            <a:ext cx="99588" cy="50632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68835106-4AAD-2B48-9A09-FBF2FBC2ABA8}"/>
              </a:ext>
            </a:extLst>
          </p:cNvPr>
          <p:cNvSpPr/>
          <p:nvPr/>
        </p:nvSpPr>
        <p:spPr>
          <a:xfrm>
            <a:off x="412742" y="4026660"/>
            <a:ext cx="8573348" cy="7952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a16="http://schemas.microsoft.com/office/drawing/2014/main" id="{870984F9-BD48-C141-9580-933955E7D941}"/>
              </a:ext>
            </a:extLst>
          </p:cNvPr>
          <p:cNvSpPr/>
          <p:nvPr/>
        </p:nvSpPr>
        <p:spPr>
          <a:xfrm>
            <a:off x="0" y="4024191"/>
            <a:ext cx="99588" cy="795247"/>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Date Placeholder 3">
            <a:extLst>
              <a:ext uri="{FF2B5EF4-FFF2-40B4-BE49-F238E27FC236}">
                <a16:creationId xmlns:a16="http://schemas.microsoft.com/office/drawing/2014/main" id="{94E5F4A8-F5D7-5549-A03A-F643CED90315}"/>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16" name="Slide Number Placeholder 4">
            <a:extLst>
              <a:ext uri="{FF2B5EF4-FFF2-40B4-BE49-F238E27FC236}">
                <a16:creationId xmlns:a16="http://schemas.microsoft.com/office/drawing/2014/main" id="{14B63A43-783D-1042-9D9B-8D5AFB250D3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a:t>
            </a:fld>
            <a:endParaRPr lang="en-US" sz="1100" noProof="0" dirty="0"/>
          </a:p>
        </p:txBody>
      </p:sp>
      <p:sp>
        <p:nvSpPr>
          <p:cNvPr id="3" name="Content Placeholder 2"/>
          <p:cNvSpPr>
            <a:spLocks noGrp="1"/>
          </p:cNvSpPr>
          <p:nvPr>
            <p:ph sz="quarter" idx="10"/>
          </p:nvPr>
        </p:nvSpPr>
        <p:spPr>
          <a:xfrm>
            <a:off x="526303" y="2255564"/>
            <a:ext cx="8459787" cy="3731350"/>
          </a:xfrm>
        </p:spPr>
        <p:txBody>
          <a:bodyPr/>
          <a:lstStyle/>
          <a:p>
            <a:pPr indent="0">
              <a:buNone/>
            </a:pPr>
            <a:r>
              <a:rPr lang="en-US" sz="1800" dirty="0"/>
              <a:t>Estimates the correlation between one or more variables in the system.</a:t>
            </a:r>
          </a:p>
          <a:p>
            <a:pPr indent="0">
              <a:buNone/>
            </a:pPr>
            <a:endParaRPr lang="en-US" sz="1800" dirty="0"/>
          </a:p>
          <a:p>
            <a:pPr indent="0">
              <a:buNone/>
            </a:pPr>
            <a:endParaRPr lang="en-US" sz="1800" dirty="0"/>
          </a:p>
          <a:p>
            <a:pPr indent="0">
              <a:buNone/>
            </a:pPr>
            <a:r>
              <a:rPr lang="en-US" sz="1800" dirty="0"/>
              <a:t>Uses historical trends to forecast possible future changes.</a:t>
            </a:r>
          </a:p>
          <a:p>
            <a:pPr indent="0">
              <a:buNone/>
            </a:pPr>
            <a:endParaRPr lang="en-US" sz="1800" dirty="0"/>
          </a:p>
          <a:p>
            <a:pPr indent="0">
              <a:buNone/>
            </a:pPr>
            <a:endParaRPr lang="en-US" sz="1800" dirty="0"/>
          </a:p>
          <a:p>
            <a:pPr indent="0">
              <a:buNone/>
            </a:pPr>
            <a:r>
              <a:rPr lang="en-US" sz="1800" dirty="0"/>
              <a:t>Assumes that the drivers of change of the past remain relevant (but not the only ones) for the future.</a:t>
            </a:r>
          </a:p>
          <a:p>
            <a:pPr indent="0">
              <a:buNone/>
            </a:pPr>
            <a:endParaRPr lang="en-US" sz="1800" dirty="0"/>
          </a:p>
          <a:p>
            <a:pPr indent="0">
              <a:buNone/>
            </a:pPr>
            <a:endParaRPr lang="en-US" sz="1800" dirty="0"/>
          </a:p>
          <a:p>
            <a:pPr indent="0">
              <a:buNone/>
            </a:pPr>
            <a:r>
              <a:rPr lang="en-US" sz="1800" dirty="0"/>
              <a:t>Allows the analysis to be extended to capture more indicators, if data is available.</a:t>
            </a:r>
          </a:p>
        </p:txBody>
      </p:sp>
      <p:grpSp>
        <p:nvGrpSpPr>
          <p:cNvPr id="19" name="Group 18">
            <a:extLst>
              <a:ext uri="{FF2B5EF4-FFF2-40B4-BE49-F238E27FC236}">
                <a16:creationId xmlns:a16="http://schemas.microsoft.com/office/drawing/2014/main" id="{A166F78C-E539-4F51-AAB6-D91C5AAE37D9}"/>
              </a:ext>
            </a:extLst>
          </p:cNvPr>
          <p:cNvGrpSpPr/>
          <p:nvPr/>
        </p:nvGrpSpPr>
        <p:grpSpPr>
          <a:xfrm>
            <a:off x="10150884" y="1734976"/>
            <a:ext cx="4082231" cy="4082231"/>
            <a:chOff x="10150884" y="1515310"/>
            <a:chExt cx="4082231" cy="4082231"/>
          </a:xfrm>
        </p:grpSpPr>
        <p:sp>
          <p:nvSpPr>
            <p:cNvPr id="20" name="Pie 25">
              <a:extLst>
                <a:ext uri="{FF2B5EF4-FFF2-40B4-BE49-F238E27FC236}">
                  <a16:creationId xmlns:a16="http://schemas.microsoft.com/office/drawing/2014/main" id="{AA7A478F-C05F-4A28-8482-A2F3A27EF3FF}"/>
                </a:ext>
              </a:extLst>
            </p:cNvPr>
            <p:cNvSpPr/>
            <p:nvPr/>
          </p:nvSpPr>
          <p:spPr>
            <a:xfrm>
              <a:off x="10150884" y="1515310"/>
              <a:ext cx="4082231" cy="4082231"/>
            </a:xfrm>
            <a:prstGeom prst="pie">
              <a:avLst>
                <a:gd name="adj1" fmla="val 5378652"/>
                <a:gd name="adj2" fmla="val 16200000"/>
              </a:avLst>
            </a:prstGeom>
            <a:solidFill>
              <a:srgbClr val="C6E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21" name="Picture 20">
              <a:extLst>
                <a:ext uri="{FF2B5EF4-FFF2-40B4-BE49-F238E27FC236}">
                  <a16:creationId xmlns:a16="http://schemas.microsoft.com/office/drawing/2014/main" id="{3DE3D6D5-6043-4908-90BD-763148FDBF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8379" y="3119729"/>
              <a:ext cx="855086" cy="855086"/>
            </a:xfrm>
            <a:prstGeom prst="rect">
              <a:avLst/>
            </a:prstGeom>
          </p:spPr>
        </p:pic>
        <p:pic>
          <p:nvPicPr>
            <p:cNvPr id="22" name="Picture 21">
              <a:extLst>
                <a:ext uri="{FF2B5EF4-FFF2-40B4-BE49-F238E27FC236}">
                  <a16:creationId xmlns:a16="http://schemas.microsoft.com/office/drawing/2014/main" id="{5D6F56B7-3A9D-4F49-9BB4-40E2066B19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14885" y="2017987"/>
              <a:ext cx="773049" cy="773049"/>
            </a:xfrm>
            <a:prstGeom prst="rect">
              <a:avLst/>
            </a:prstGeom>
          </p:spPr>
        </p:pic>
        <p:pic>
          <p:nvPicPr>
            <p:cNvPr id="23" name="Picture 22">
              <a:extLst>
                <a:ext uri="{FF2B5EF4-FFF2-40B4-BE49-F238E27FC236}">
                  <a16:creationId xmlns:a16="http://schemas.microsoft.com/office/drawing/2014/main" id="{03CBB6E5-D79D-465A-8527-97C833EC52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66259" y="5129823"/>
              <a:ext cx="348416" cy="348416"/>
            </a:xfrm>
            <a:prstGeom prst="rect">
              <a:avLst/>
            </a:prstGeom>
          </p:spPr>
        </p:pic>
        <p:pic>
          <p:nvPicPr>
            <p:cNvPr id="24" name="Picture 23">
              <a:extLst>
                <a:ext uri="{FF2B5EF4-FFF2-40B4-BE49-F238E27FC236}">
                  <a16:creationId xmlns:a16="http://schemas.microsoft.com/office/drawing/2014/main" id="{71EBEB0D-AD11-4F73-9836-E339BDA7F3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0532575" y="3888750"/>
              <a:ext cx="616771" cy="581041"/>
            </a:xfrm>
            <a:prstGeom prst="rect">
              <a:avLst/>
            </a:prstGeom>
          </p:spPr>
        </p:pic>
        <p:pic>
          <p:nvPicPr>
            <p:cNvPr id="25" name="Picture 24">
              <a:extLst>
                <a:ext uri="{FF2B5EF4-FFF2-40B4-BE49-F238E27FC236}">
                  <a16:creationId xmlns:a16="http://schemas.microsoft.com/office/drawing/2014/main" id="{61B1277F-84A8-469F-91FF-C5EB5DCCE9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393358" y="4165842"/>
              <a:ext cx="686378" cy="686378"/>
            </a:xfrm>
            <a:prstGeom prst="rect">
              <a:avLst/>
            </a:prstGeom>
          </p:spPr>
        </p:pic>
        <p:pic>
          <p:nvPicPr>
            <p:cNvPr id="26" name="Picture 25">
              <a:extLst>
                <a:ext uri="{FF2B5EF4-FFF2-40B4-BE49-F238E27FC236}">
                  <a16:creationId xmlns:a16="http://schemas.microsoft.com/office/drawing/2014/main" id="{DE5B75AE-7593-4B3B-A8DA-01EE1528AF2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84092" y="3061958"/>
              <a:ext cx="509473" cy="714134"/>
            </a:xfrm>
            <a:prstGeom prst="rect">
              <a:avLst/>
            </a:prstGeom>
          </p:spPr>
        </p:pic>
        <p:pic>
          <p:nvPicPr>
            <p:cNvPr id="27" name="Picture 26">
              <a:extLst>
                <a:ext uri="{FF2B5EF4-FFF2-40B4-BE49-F238E27FC236}">
                  <a16:creationId xmlns:a16="http://schemas.microsoft.com/office/drawing/2014/main" id="{C68AAA1B-D775-425A-9572-AD8A85AE2FA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974871" y="4630663"/>
              <a:ext cx="296481" cy="470379"/>
            </a:xfrm>
            <a:prstGeom prst="rect">
              <a:avLst/>
            </a:prstGeom>
          </p:spPr>
        </p:pic>
        <p:pic>
          <p:nvPicPr>
            <p:cNvPr id="28" name="Picture 27">
              <a:extLst>
                <a:ext uri="{FF2B5EF4-FFF2-40B4-BE49-F238E27FC236}">
                  <a16:creationId xmlns:a16="http://schemas.microsoft.com/office/drawing/2014/main" id="{A420F5B1-1243-4A69-ABFB-DA858087784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540050" y="2321117"/>
              <a:ext cx="581041" cy="581041"/>
            </a:xfrm>
            <a:prstGeom prst="rect">
              <a:avLst/>
            </a:prstGeom>
          </p:spPr>
        </p:pic>
      </p:grpSp>
    </p:spTree>
    <p:extLst>
      <p:ext uri="{BB962C8B-B14F-4D97-AF65-F5344CB8AC3E}">
        <p14:creationId xmlns:p14="http://schemas.microsoft.com/office/powerpoint/2010/main" val="19616668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841F75-9561-D14C-8F12-EADDA9AE25A0}"/>
              </a:ext>
            </a:extLst>
          </p:cNvPr>
          <p:cNvSpPr/>
          <p:nvPr/>
        </p:nvSpPr>
        <p:spPr>
          <a:xfrm>
            <a:off x="412742" y="4281694"/>
            <a:ext cx="1733691"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a16="http://schemas.microsoft.com/office/drawing/2014/main" id="{0D90D6FA-5EAE-6843-AD46-17504713FCB2}"/>
              </a:ext>
            </a:extLst>
          </p:cNvPr>
          <p:cNvSpPr/>
          <p:nvPr/>
        </p:nvSpPr>
        <p:spPr>
          <a:xfrm>
            <a:off x="412743" y="2019885"/>
            <a:ext cx="1416058"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3E689149-3235-9A4D-BF1A-176D64901D78}"/>
              </a:ext>
            </a:extLst>
          </p:cNvPr>
          <p:cNvSpPr/>
          <p:nvPr/>
        </p:nvSpPr>
        <p:spPr>
          <a:xfrm>
            <a:off x="0" y="2008363"/>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p:txBody>
          <a:bodyPr/>
          <a:lstStyle/>
          <a:p>
            <a:r>
              <a:rPr lang="de-DE" sz="2400" dirty="0"/>
              <a:t>DECISION TREE</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561993" y="1925822"/>
            <a:ext cx="8148870" cy="4176713"/>
          </a:xfrm>
        </p:spPr>
        <p:txBody>
          <a:bodyPr/>
          <a:lstStyle/>
          <a:p>
            <a:pPr indent="0">
              <a:lnSpc>
                <a:spcPct val="150000"/>
              </a:lnSpc>
              <a:buNone/>
            </a:pPr>
            <a:r>
              <a:rPr lang="de-DE" sz="2000" dirty="0"/>
              <a:t>Strengths</a:t>
            </a:r>
          </a:p>
          <a:p>
            <a:pPr lvl="1">
              <a:lnSpc>
                <a:spcPct val="150000"/>
              </a:lnSpc>
            </a:pPr>
            <a:r>
              <a:rPr lang="en-GB" sz="1600" dirty="0"/>
              <a:t>Identifies and maps the relationship among key indicators of performance.</a:t>
            </a:r>
            <a:endParaRPr lang="de-DE" sz="1600" dirty="0"/>
          </a:p>
          <a:p>
            <a:pPr lvl="1">
              <a:lnSpc>
                <a:spcPct val="150000"/>
              </a:lnSpc>
            </a:pPr>
            <a:r>
              <a:rPr lang="en-GB" sz="1600" dirty="0"/>
              <a:t>Data needs for small DT are typically low, only increasing as the tree grows.</a:t>
            </a:r>
          </a:p>
          <a:p>
            <a:pPr lvl="1">
              <a:lnSpc>
                <a:spcPct val="150000"/>
              </a:lnSpc>
            </a:pPr>
            <a:r>
              <a:rPr lang="en-GB" sz="1600" dirty="0"/>
              <a:t>Time requirement to develop a DT and conduct a (light) validation in a workshop setting can be as low as 1-2 days.</a:t>
            </a:r>
          </a:p>
          <a:p>
            <a:pPr lvl="1">
              <a:lnSpc>
                <a:spcPct val="150000"/>
              </a:lnSpc>
            </a:pPr>
            <a:endParaRPr lang="de-DE" sz="1600" dirty="0"/>
          </a:p>
          <a:p>
            <a:pPr indent="0">
              <a:lnSpc>
                <a:spcPct val="150000"/>
              </a:lnSpc>
              <a:buNone/>
            </a:pPr>
            <a:r>
              <a:rPr lang="de-DE" sz="2000" dirty="0"/>
              <a:t>Weaknesses</a:t>
            </a:r>
          </a:p>
          <a:p>
            <a:pPr lvl="1">
              <a:lnSpc>
                <a:spcPct val="150000"/>
              </a:lnSpc>
            </a:pPr>
            <a:r>
              <a:rPr lang="en-GB" sz="1600" dirty="0"/>
              <a:t>It often results in the creation of very complex diagrams.</a:t>
            </a:r>
          </a:p>
          <a:p>
            <a:pPr lvl="1">
              <a:lnSpc>
                <a:spcPct val="150000"/>
              </a:lnSpc>
            </a:pPr>
            <a:r>
              <a:rPr lang="en-GB" sz="1600" dirty="0"/>
              <a:t>The number of nodes and output indicators grows exponentially.</a:t>
            </a:r>
          </a:p>
          <a:p>
            <a:pPr lvl="1">
              <a:lnSpc>
                <a:spcPct val="150000"/>
              </a:lnSpc>
            </a:pPr>
            <a:r>
              <a:rPr lang="en-GB" sz="1600" dirty="0"/>
              <a:t>The DT diagram does not capture (feedback) loops.</a:t>
            </a:r>
            <a:endParaRPr lang="en-US" sz="1600" dirty="0"/>
          </a:p>
        </p:txBody>
      </p:sp>
      <p:sp>
        <p:nvSpPr>
          <p:cNvPr id="7" name="Date Placeholder 3">
            <a:extLst>
              <a:ext uri="{FF2B5EF4-FFF2-40B4-BE49-F238E27FC236}">
                <a16:creationId xmlns:a16="http://schemas.microsoft.com/office/drawing/2014/main" id="{142DC016-6A7B-0D44-9767-BC237585C433}"/>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1" name="Rectangle 10">
            <a:extLst>
              <a:ext uri="{FF2B5EF4-FFF2-40B4-BE49-F238E27FC236}">
                <a16:creationId xmlns:a16="http://schemas.microsoft.com/office/drawing/2014/main" id="{B173A75B-105A-A64A-909F-DCB868A6EEDD}"/>
              </a:ext>
            </a:extLst>
          </p:cNvPr>
          <p:cNvSpPr/>
          <p:nvPr/>
        </p:nvSpPr>
        <p:spPr>
          <a:xfrm>
            <a:off x="0" y="4270172"/>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Slide Number Placeholder 4">
            <a:extLst>
              <a:ext uri="{FF2B5EF4-FFF2-40B4-BE49-F238E27FC236}">
                <a16:creationId xmlns:a16="http://schemas.microsoft.com/office/drawing/2014/main" id="{C284E9D8-4A0D-0847-8147-108C8254B2E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80</a:t>
            </a:fld>
            <a:endParaRPr lang="en-US" sz="1100" noProof="0" dirty="0"/>
          </a:p>
        </p:txBody>
      </p:sp>
    </p:spTree>
    <p:extLst>
      <p:ext uri="{BB962C8B-B14F-4D97-AF65-F5344CB8AC3E}">
        <p14:creationId xmlns:p14="http://schemas.microsoft.com/office/powerpoint/2010/main" val="320982829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p:txBody>
          <a:bodyPr/>
          <a:lstStyle/>
          <a:p>
            <a:r>
              <a:rPr lang="de-DE" sz="2400" dirty="0"/>
              <a:t>EXAMPLE</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407988" y="2060575"/>
            <a:ext cx="4828155" cy="4176713"/>
          </a:xfrm>
        </p:spPr>
        <p:txBody>
          <a:bodyPr/>
          <a:lstStyle/>
          <a:p>
            <a:pPr marL="342900" indent="-342900"/>
            <a:r>
              <a:rPr lang="en-GB" sz="1800" dirty="0"/>
              <a:t>The Inter-Agency Standing Committee (IASC) developed a decision tree diagram for fuel strategies in humanitarian settings. </a:t>
            </a:r>
          </a:p>
          <a:p>
            <a:pPr marL="342900" indent="-342900"/>
            <a:endParaRPr lang="en-GB" sz="1800" dirty="0"/>
          </a:p>
          <a:p>
            <a:pPr marL="342900" indent="-342900"/>
            <a:r>
              <a:rPr lang="en-GB" sz="1800" dirty="0"/>
              <a:t>The goal is to identify and map a range of fuel-related issues, and to illustrate that different local contexts require different (socio-) technological solutions. </a:t>
            </a:r>
          </a:p>
          <a:p>
            <a:pPr marL="342900" indent="-342900"/>
            <a:endParaRPr lang="en-GB" sz="1800" dirty="0"/>
          </a:p>
          <a:p>
            <a:pPr marL="342900" indent="-342900"/>
            <a:r>
              <a:rPr lang="en-GB" sz="1800" dirty="0"/>
              <a:t>The tree provides guidance on strategic approaches (long- and short-term) that can be deployed to tackle the issues at hand. </a:t>
            </a:r>
            <a:endParaRPr lang="en-US" sz="1800" dirty="0"/>
          </a:p>
          <a:p>
            <a:endParaRPr lang="en-US" sz="1800" dirty="0"/>
          </a:p>
        </p:txBody>
      </p:sp>
      <p:sp>
        <p:nvSpPr>
          <p:cNvPr id="7" name="TextBox 6">
            <a:extLst>
              <a:ext uri="{FF2B5EF4-FFF2-40B4-BE49-F238E27FC236}">
                <a16:creationId xmlns:a16="http://schemas.microsoft.com/office/drawing/2014/main" id="{30C7F512-F537-4633-8A45-8B8D639B2B44}"/>
              </a:ext>
            </a:extLst>
          </p:cNvPr>
          <p:cNvSpPr txBox="1"/>
          <p:nvPr/>
        </p:nvSpPr>
        <p:spPr>
          <a:xfrm>
            <a:off x="9246657" y="5515331"/>
            <a:ext cx="2399911" cy="276999"/>
          </a:xfrm>
          <a:prstGeom prst="rect">
            <a:avLst/>
          </a:prstGeom>
          <a:noFill/>
        </p:spPr>
        <p:txBody>
          <a:bodyPr wrap="square" rtlCol="0">
            <a:spAutoFit/>
          </a:bodyPr>
          <a:lstStyle/>
          <a:p>
            <a:pPr algn="r"/>
            <a:r>
              <a:rPr lang="fr-FR" sz="1200" dirty="0"/>
              <a:t>Source: </a:t>
            </a:r>
            <a:r>
              <a:rPr lang="fr-FR" sz="1200" dirty="0" err="1"/>
              <a:t>Pueyo</a:t>
            </a:r>
            <a:r>
              <a:rPr lang="fr-FR" sz="1200" dirty="0"/>
              <a:t>, 2017</a:t>
            </a:r>
            <a:endParaRPr lang="en-US" sz="1200" dirty="0"/>
          </a:p>
        </p:txBody>
      </p:sp>
      <p:sp>
        <p:nvSpPr>
          <p:cNvPr id="9" name="Date Placeholder 3">
            <a:extLst>
              <a:ext uri="{FF2B5EF4-FFF2-40B4-BE49-F238E27FC236}">
                <a16:creationId xmlns:a16="http://schemas.microsoft.com/office/drawing/2014/main" id="{262E9AB9-9D7F-9C42-81BF-327E605AE3E5}"/>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pic>
        <p:nvPicPr>
          <p:cNvPr id="11" name="Picture 10" descr="A close up of a map&#10;&#10;Description automatically generated">
            <a:extLst>
              <a:ext uri="{FF2B5EF4-FFF2-40B4-BE49-F238E27FC236}">
                <a16:creationId xmlns:a16="http://schemas.microsoft.com/office/drawing/2014/main" id="{5C0D3CC9-8756-3346-A886-6C1AB6FE64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3740" y="2079321"/>
            <a:ext cx="5882828" cy="3429369"/>
          </a:xfrm>
          <a:prstGeom prst="rect">
            <a:avLst/>
          </a:prstGeom>
        </p:spPr>
      </p:pic>
      <p:sp>
        <p:nvSpPr>
          <p:cNvPr id="10" name="Slide Number Placeholder 4">
            <a:extLst>
              <a:ext uri="{FF2B5EF4-FFF2-40B4-BE49-F238E27FC236}">
                <a16:creationId xmlns:a16="http://schemas.microsoft.com/office/drawing/2014/main" id="{FA971E7C-3A3C-B242-9F4C-F161B0A0A026}"/>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81</a:t>
            </a:fld>
            <a:endParaRPr lang="en-US" sz="1100" noProof="0" dirty="0"/>
          </a:p>
        </p:txBody>
      </p:sp>
    </p:spTree>
    <p:extLst>
      <p:ext uri="{BB962C8B-B14F-4D97-AF65-F5344CB8AC3E}">
        <p14:creationId xmlns:p14="http://schemas.microsoft.com/office/powerpoint/2010/main" val="275766017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645937-F357-DB49-B16D-D33B1EDA9938}"/>
              </a:ext>
            </a:extLst>
          </p:cNvPr>
          <p:cNvSpPr/>
          <p:nvPr/>
        </p:nvSpPr>
        <p:spPr>
          <a:xfrm>
            <a:off x="412742" y="4882204"/>
            <a:ext cx="3687619"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Rectangle 9">
            <a:extLst>
              <a:ext uri="{FF2B5EF4-FFF2-40B4-BE49-F238E27FC236}">
                <a16:creationId xmlns:a16="http://schemas.microsoft.com/office/drawing/2014/main" id="{605E4D4C-04D2-4B44-9476-6FD68EC7DF97}"/>
              </a:ext>
            </a:extLst>
          </p:cNvPr>
          <p:cNvSpPr/>
          <p:nvPr/>
        </p:nvSpPr>
        <p:spPr>
          <a:xfrm>
            <a:off x="407987" y="3330728"/>
            <a:ext cx="2036829"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714877BE-C1C1-8D44-982F-F2245C46365E}"/>
              </a:ext>
            </a:extLst>
          </p:cNvPr>
          <p:cNvSpPr/>
          <p:nvPr/>
        </p:nvSpPr>
        <p:spPr>
          <a:xfrm>
            <a:off x="-4755" y="3319206"/>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A20A9589-0D92-E545-BF24-FAEEA475612F}"/>
              </a:ext>
            </a:extLst>
          </p:cNvPr>
          <p:cNvSpPr/>
          <p:nvPr/>
        </p:nvSpPr>
        <p:spPr>
          <a:xfrm>
            <a:off x="412742" y="1779252"/>
            <a:ext cx="1887695"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B4BAADA7-CC5F-6E43-B477-03858BA86C68}"/>
              </a:ext>
            </a:extLst>
          </p:cNvPr>
          <p:cNvSpPr/>
          <p:nvPr/>
        </p:nvSpPr>
        <p:spPr>
          <a:xfrm>
            <a:off x="0" y="1767730"/>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407988" y="1063499"/>
            <a:ext cx="11412537" cy="457293"/>
          </a:xfrm>
        </p:spPr>
        <p:txBody>
          <a:bodyPr/>
          <a:lstStyle/>
          <a:p>
            <a:r>
              <a:rPr lang="en-GB" sz="2400" dirty="0"/>
              <a:t>CAUSAL LOOP DIAGRAMS (CLD)</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513865" y="1695450"/>
            <a:ext cx="9804416" cy="4176713"/>
          </a:xfrm>
        </p:spPr>
        <p:txBody>
          <a:bodyPr/>
          <a:lstStyle/>
          <a:p>
            <a:pPr indent="0">
              <a:lnSpc>
                <a:spcPct val="150000"/>
              </a:lnSpc>
              <a:buNone/>
            </a:pPr>
            <a:r>
              <a:rPr lang="de-DE" sz="2000" dirty="0"/>
              <a:t>Data source(s)</a:t>
            </a:r>
          </a:p>
          <a:p>
            <a:pPr lvl="1">
              <a:lnSpc>
                <a:spcPct val="150000"/>
              </a:lnSpc>
            </a:pPr>
            <a:r>
              <a:rPr lang="en-GB" sz="1600" dirty="0"/>
              <a:t>Data for causal loop diagrams can be obtained from literature and from experts, or during group model building exercises.</a:t>
            </a:r>
          </a:p>
          <a:p>
            <a:pPr lvl="1">
              <a:lnSpc>
                <a:spcPct val="150000"/>
              </a:lnSpc>
            </a:pPr>
            <a:endParaRPr lang="en-GB" sz="1600" dirty="0"/>
          </a:p>
          <a:p>
            <a:pPr indent="0">
              <a:lnSpc>
                <a:spcPct val="150000"/>
              </a:lnSpc>
              <a:buNone/>
            </a:pPr>
            <a:r>
              <a:rPr lang="en-GB" sz="2000" dirty="0"/>
              <a:t>Data Availability</a:t>
            </a:r>
          </a:p>
          <a:p>
            <a:pPr lvl="1">
              <a:lnSpc>
                <a:spcPct val="150000"/>
              </a:lnSpc>
            </a:pPr>
            <a:r>
              <a:rPr lang="en-GB" sz="1600" dirty="0"/>
              <a:t>Data for model development, such as information on the local context, is generally available. </a:t>
            </a:r>
          </a:p>
          <a:p>
            <a:pPr lvl="1">
              <a:lnSpc>
                <a:spcPct val="150000"/>
              </a:lnSpc>
            </a:pPr>
            <a:r>
              <a:rPr lang="en-GB" sz="1600" dirty="0"/>
              <a:t>Both qualitative and quantitative data can be used for developing a CLD.</a:t>
            </a:r>
          </a:p>
          <a:p>
            <a:pPr lvl="1">
              <a:lnSpc>
                <a:spcPct val="150000"/>
              </a:lnSpc>
            </a:pPr>
            <a:endParaRPr lang="en-GB" sz="1600" dirty="0"/>
          </a:p>
          <a:p>
            <a:pPr indent="0">
              <a:lnSpc>
                <a:spcPct val="150000"/>
              </a:lnSpc>
              <a:buNone/>
            </a:pPr>
            <a:r>
              <a:rPr lang="en-GB" sz="2000" dirty="0"/>
              <a:t>Accessibility and Typical Users</a:t>
            </a:r>
          </a:p>
          <a:p>
            <a:pPr lvl="1">
              <a:lnSpc>
                <a:spcPct val="150000"/>
              </a:lnSpc>
            </a:pPr>
            <a:r>
              <a:rPr lang="en-US" sz="1600" dirty="0"/>
              <a:t>Highly accessible; results consist of a system map and underlying feedback loops. </a:t>
            </a:r>
          </a:p>
          <a:p>
            <a:pPr lvl="1">
              <a:lnSpc>
                <a:spcPct val="150000"/>
              </a:lnSpc>
            </a:pPr>
            <a:r>
              <a:rPr lang="en-US" sz="1600" dirty="0"/>
              <a:t>Typical users range from researchers to decision makers. </a:t>
            </a:r>
            <a:endParaRPr lang="en-GB" sz="1600" dirty="0"/>
          </a:p>
        </p:txBody>
      </p:sp>
      <p:sp>
        <p:nvSpPr>
          <p:cNvPr id="7" name="Date Placeholder 3">
            <a:extLst>
              <a:ext uri="{FF2B5EF4-FFF2-40B4-BE49-F238E27FC236}">
                <a16:creationId xmlns:a16="http://schemas.microsoft.com/office/drawing/2014/main" id="{F0C96F7F-8233-2C4E-B513-8E656128DE8C}"/>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3" name="Rectangle 12">
            <a:extLst>
              <a:ext uri="{FF2B5EF4-FFF2-40B4-BE49-F238E27FC236}">
                <a16:creationId xmlns:a16="http://schemas.microsoft.com/office/drawing/2014/main" id="{C658F56D-067A-FC48-96F6-9BC041CF1682}"/>
              </a:ext>
            </a:extLst>
          </p:cNvPr>
          <p:cNvSpPr/>
          <p:nvPr/>
        </p:nvSpPr>
        <p:spPr>
          <a:xfrm>
            <a:off x="0" y="4870682"/>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Slide Number Placeholder 4">
            <a:extLst>
              <a:ext uri="{FF2B5EF4-FFF2-40B4-BE49-F238E27FC236}">
                <a16:creationId xmlns:a16="http://schemas.microsoft.com/office/drawing/2014/main" id="{01AF5855-9B3B-C54F-A2C7-DAF5DC5A10E6}"/>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82</a:t>
            </a:fld>
            <a:endParaRPr lang="en-US" sz="1100" noProof="0" dirty="0"/>
          </a:p>
        </p:txBody>
      </p:sp>
    </p:spTree>
    <p:extLst>
      <p:ext uri="{BB962C8B-B14F-4D97-AF65-F5344CB8AC3E}">
        <p14:creationId xmlns:p14="http://schemas.microsoft.com/office/powerpoint/2010/main" val="22920745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9BE6CC-A8E3-6743-A1AE-69A54CAFF5AF}"/>
              </a:ext>
            </a:extLst>
          </p:cNvPr>
          <p:cNvSpPr/>
          <p:nvPr/>
        </p:nvSpPr>
        <p:spPr>
          <a:xfrm>
            <a:off x="407988" y="4420190"/>
            <a:ext cx="6146816"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51FABF7A-583F-7D44-BA23-A06CFB9BEE9B}"/>
              </a:ext>
            </a:extLst>
          </p:cNvPr>
          <p:cNvSpPr/>
          <p:nvPr/>
        </p:nvSpPr>
        <p:spPr>
          <a:xfrm>
            <a:off x="-4754" y="4408668"/>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2F2CBCF9-B96D-AB4B-978A-A8B7E69991D6}"/>
              </a:ext>
            </a:extLst>
          </p:cNvPr>
          <p:cNvSpPr/>
          <p:nvPr/>
        </p:nvSpPr>
        <p:spPr>
          <a:xfrm>
            <a:off x="407988" y="2143031"/>
            <a:ext cx="2450715"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DAD9E752-F89A-6E48-B0B5-D5BD7BC3DAD0}"/>
              </a:ext>
            </a:extLst>
          </p:cNvPr>
          <p:cNvSpPr/>
          <p:nvPr/>
        </p:nvSpPr>
        <p:spPr>
          <a:xfrm>
            <a:off x="-4754" y="2131509"/>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a:xfrm>
            <a:off x="407988" y="1063499"/>
            <a:ext cx="11412537" cy="365125"/>
          </a:xfrm>
        </p:spPr>
        <p:txBody>
          <a:bodyPr/>
          <a:lstStyle/>
          <a:p>
            <a:r>
              <a:rPr lang="en-GB" sz="2400" dirty="0"/>
              <a:t>CAUSAL LOOP DIAGRAMS</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523489" y="2064134"/>
            <a:ext cx="9063271" cy="3518519"/>
          </a:xfrm>
        </p:spPr>
        <p:txBody>
          <a:bodyPr/>
          <a:lstStyle/>
          <a:p>
            <a:pPr indent="0">
              <a:lnSpc>
                <a:spcPct val="150000"/>
              </a:lnSpc>
              <a:buNone/>
            </a:pPr>
            <a:r>
              <a:rPr lang="en-US" sz="2000" dirty="0"/>
              <a:t>Resources required</a:t>
            </a:r>
          </a:p>
          <a:p>
            <a:pPr lvl="1">
              <a:lnSpc>
                <a:spcPct val="150000"/>
              </a:lnSpc>
            </a:pPr>
            <a:r>
              <a:rPr lang="en-GB" sz="1600" dirty="0"/>
              <a:t>Very low time requirement.</a:t>
            </a:r>
          </a:p>
          <a:p>
            <a:pPr lvl="1">
              <a:lnSpc>
                <a:spcPct val="150000"/>
              </a:lnSpc>
            </a:pPr>
            <a:r>
              <a:rPr lang="en-GB" sz="1600" dirty="0"/>
              <a:t>A CLD can be created in three hours (or up to 2 days) with a group of 20 – 30 stakeholders. </a:t>
            </a:r>
          </a:p>
          <a:p>
            <a:pPr lvl="1">
              <a:lnSpc>
                <a:spcPct val="150000"/>
              </a:lnSpc>
            </a:pPr>
            <a:r>
              <a:rPr lang="en-GB" sz="1600" dirty="0"/>
              <a:t>Depending on the context, a whiteboard and markers, or a laptop with projector and modelling software are sufficient.</a:t>
            </a:r>
          </a:p>
          <a:p>
            <a:pPr lvl="1">
              <a:lnSpc>
                <a:spcPct val="150000"/>
              </a:lnSpc>
            </a:pPr>
            <a:endParaRPr lang="en-GB" sz="1600" dirty="0"/>
          </a:p>
          <a:p>
            <a:pPr indent="0">
              <a:lnSpc>
                <a:spcPct val="150000"/>
              </a:lnSpc>
              <a:buNone/>
            </a:pPr>
            <a:r>
              <a:rPr lang="en-GB" sz="2000" dirty="0"/>
              <a:t>Potential for integration with other methods and tools</a:t>
            </a:r>
          </a:p>
          <a:p>
            <a:pPr lvl="1">
              <a:lnSpc>
                <a:spcPct val="150000"/>
              </a:lnSpc>
            </a:pPr>
            <a:r>
              <a:rPr lang="en-US" sz="1600" dirty="0"/>
              <a:t>Can directly support several other methods (formulate scenarios, identify policy impacts, explore the dynamics of the system and select appropriate quantitative methods). </a:t>
            </a:r>
          </a:p>
        </p:txBody>
      </p:sp>
      <p:sp>
        <p:nvSpPr>
          <p:cNvPr id="7" name="Date Placeholder 3">
            <a:extLst>
              <a:ext uri="{FF2B5EF4-FFF2-40B4-BE49-F238E27FC236}">
                <a16:creationId xmlns:a16="http://schemas.microsoft.com/office/drawing/2014/main" id="{595ECBC2-6470-8B45-9A4C-7A2D132D0CFB}"/>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5176266B-A212-F840-AA96-1326FD5E6205}"/>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83</a:t>
            </a:fld>
            <a:endParaRPr lang="en-US" sz="1100" noProof="0" dirty="0"/>
          </a:p>
        </p:txBody>
      </p:sp>
    </p:spTree>
    <p:extLst>
      <p:ext uri="{BB962C8B-B14F-4D97-AF65-F5344CB8AC3E}">
        <p14:creationId xmlns:p14="http://schemas.microsoft.com/office/powerpoint/2010/main" val="169147002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469A26-D7CE-AC48-929A-B1905433600B}"/>
              </a:ext>
            </a:extLst>
          </p:cNvPr>
          <p:cNvSpPr/>
          <p:nvPr/>
        </p:nvSpPr>
        <p:spPr>
          <a:xfrm>
            <a:off x="412743" y="3829220"/>
            <a:ext cx="1724066"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D4973B95-3926-4446-BD9C-1A6A741B2C0B}"/>
              </a:ext>
            </a:extLst>
          </p:cNvPr>
          <p:cNvSpPr/>
          <p:nvPr/>
        </p:nvSpPr>
        <p:spPr>
          <a:xfrm>
            <a:off x="0" y="3817698"/>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F0D01EF3-40E8-B748-90B7-D52943812969}"/>
              </a:ext>
            </a:extLst>
          </p:cNvPr>
          <p:cNvSpPr/>
          <p:nvPr/>
        </p:nvSpPr>
        <p:spPr>
          <a:xfrm>
            <a:off x="407988" y="1918092"/>
            <a:ext cx="1401561"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8" y="1063499"/>
            <a:ext cx="11412537" cy="365125"/>
          </a:xfrm>
        </p:spPr>
        <p:txBody>
          <a:bodyPr/>
          <a:lstStyle/>
          <a:p>
            <a:r>
              <a:rPr lang="en-GB" sz="2400" dirty="0"/>
              <a:t>CAUSAL LOOP DIAGRAMS</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548640" y="1831316"/>
            <a:ext cx="9336505" cy="4176713"/>
          </a:xfrm>
        </p:spPr>
        <p:txBody>
          <a:bodyPr/>
          <a:lstStyle/>
          <a:p>
            <a:pPr indent="0">
              <a:lnSpc>
                <a:spcPct val="150000"/>
              </a:lnSpc>
              <a:buNone/>
            </a:pPr>
            <a:r>
              <a:rPr lang="de-DE" sz="2000" dirty="0"/>
              <a:t>Strengths</a:t>
            </a:r>
          </a:p>
          <a:p>
            <a:pPr lvl="1">
              <a:lnSpc>
                <a:spcPct val="150000"/>
              </a:lnSpc>
            </a:pPr>
            <a:r>
              <a:rPr lang="it-IT" sz="1600" dirty="0"/>
              <a:t>Identifies</a:t>
            </a:r>
            <a:r>
              <a:rPr lang="en-GB" sz="1600" dirty="0"/>
              <a:t> and represents the interconnections between indicators in the sector.</a:t>
            </a:r>
          </a:p>
          <a:p>
            <a:pPr lvl="1">
              <a:lnSpc>
                <a:spcPct val="150000"/>
              </a:lnSpc>
            </a:pPr>
            <a:r>
              <a:rPr lang="en-GB" sz="1600" dirty="0"/>
              <a:t>Supports the identification of policy packages using a systemic approach.</a:t>
            </a:r>
            <a:endParaRPr lang="de-DE" sz="1600" dirty="0"/>
          </a:p>
          <a:p>
            <a:pPr lvl="1">
              <a:lnSpc>
                <a:spcPct val="150000"/>
              </a:lnSpc>
            </a:pPr>
            <a:r>
              <a:rPr lang="en-GB" sz="1600" dirty="0"/>
              <a:t>Highly compatible and complementary with other methods.</a:t>
            </a:r>
          </a:p>
          <a:p>
            <a:pPr lvl="1">
              <a:lnSpc>
                <a:spcPct val="150000"/>
              </a:lnSpc>
            </a:pPr>
            <a:endParaRPr lang="en-GB" sz="1600" dirty="0"/>
          </a:p>
          <a:p>
            <a:pPr indent="0">
              <a:lnSpc>
                <a:spcPct val="150000"/>
              </a:lnSpc>
              <a:buNone/>
            </a:pPr>
            <a:r>
              <a:rPr lang="de-DE" sz="2000" dirty="0"/>
              <a:t>Weaknesses</a:t>
            </a:r>
          </a:p>
          <a:p>
            <a:pPr lvl="1">
              <a:lnSpc>
                <a:spcPct val="150000"/>
              </a:lnSpc>
            </a:pPr>
            <a:r>
              <a:rPr lang="en-GB" sz="1600" dirty="0"/>
              <a:t>Quality related to the knowledge used to develop the diagram. </a:t>
            </a:r>
          </a:p>
          <a:p>
            <a:pPr lvl="1">
              <a:lnSpc>
                <a:spcPct val="150000"/>
              </a:lnSpc>
            </a:pPr>
            <a:r>
              <a:rPr lang="en-GB" sz="1600" dirty="0"/>
              <a:t>The selection of experts for creating the CLD is critical.</a:t>
            </a:r>
          </a:p>
          <a:p>
            <a:pPr lvl="1">
              <a:lnSpc>
                <a:spcPct val="150000"/>
              </a:lnSpc>
            </a:pPr>
            <a:r>
              <a:rPr lang="en-GB" sz="1600" dirty="0"/>
              <a:t>To avoid biased policy assessments, both systemic boundaries and relationships between variables must be captured correctly.</a:t>
            </a:r>
          </a:p>
          <a:p>
            <a:pPr lvl="1">
              <a:lnSpc>
                <a:spcPct val="150000"/>
              </a:lnSpc>
            </a:pPr>
            <a:r>
              <a:rPr lang="en-GB" sz="1600" dirty="0"/>
              <a:t>The estimation of causal relations cannot be performed as the causal diagram is qualitative. </a:t>
            </a:r>
            <a:endParaRPr lang="en-US" sz="1600" dirty="0"/>
          </a:p>
        </p:txBody>
      </p:sp>
      <p:sp>
        <p:nvSpPr>
          <p:cNvPr id="7" name="Date Placeholder 3">
            <a:extLst>
              <a:ext uri="{FF2B5EF4-FFF2-40B4-BE49-F238E27FC236}">
                <a16:creationId xmlns:a16="http://schemas.microsoft.com/office/drawing/2014/main" id="{B3BA0E73-ECAE-3C45-8CD9-713F4C315BC7}"/>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9" name="Rectangle 8">
            <a:extLst>
              <a:ext uri="{FF2B5EF4-FFF2-40B4-BE49-F238E27FC236}">
                <a16:creationId xmlns:a16="http://schemas.microsoft.com/office/drawing/2014/main" id="{CB4F1C31-548E-9048-B69F-AE8DAE433054}"/>
              </a:ext>
            </a:extLst>
          </p:cNvPr>
          <p:cNvSpPr/>
          <p:nvPr/>
        </p:nvSpPr>
        <p:spPr>
          <a:xfrm>
            <a:off x="-4754" y="1906570"/>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Slide Number Placeholder 4">
            <a:extLst>
              <a:ext uri="{FF2B5EF4-FFF2-40B4-BE49-F238E27FC236}">
                <a16:creationId xmlns:a16="http://schemas.microsoft.com/office/drawing/2014/main" id="{26C1E9B8-0D30-E54D-9DD8-2EA52079E2D2}"/>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84</a:t>
            </a:fld>
            <a:endParaRPr lang="en-US" sz="1100" noProof="0" dirty="0"/>
          </a:p>
        </p:txBody>
      </p:sp>
    </p:spTree>
    <p:extLst>
      <p:ext uri="{BB962C8B-B14F-4D97-AF65-F5344CB8AC3E}">
        <p14:creationId xmlns:p14="http://schemas.microsoft.com/office/powerpoint/2010/main" val="212348321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280161" y="1063499"/>
            <a:ext cx="7757962" cy="954488"/>
          </a:xfrm>
        </p:spPr>
        <p:txBody>
          <a:bodyPr/>
          <a:lstStyle/>
          <a:p>
            <a:r>
              <a:rPr lang="en-GB" sz="2400" dirty="0"/>
              <a:t>QUANTITATIVE MODEL: Household Income &amp; Expenditure Survey (HIES)</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07989" y="2685448"/>
            <a:ext cx="7757962" cy="3551840"/>
          </a:xfrm>
        </p:spPr>
        <p:txBody>
          <a:bodyPr/>
          <a:lstStyle/>
          <a:p>
            <a:pPr marL="342900" indent="-342900"/>
            <a:r>
              <a:rPr lang="en-GB" sz="1800" dirty="0"/>
              <a:t>A statistical survey to study the economic behaviour of households. </a:t>
            </a:r>
          </a:p>
          <a:p>
            <a:pPr marL="342900" indent="-342900"/>
            <a:endParaRPr lang="en-GB" sz="1800" dirty="0"/>
          </a:p>
          <a:p>
            <a:pPr marL="342900" indent="-342900"/>
            <a:r>
              <a:rPr lang="en-GB" sz="1800" dirty="0"/>
              <a:t>This survey is the primary data source for the creation of Input-Output tables and the Social Accounting Matrix. </a:t>
            </a:r>
          </a:p>
          <a:p>
            <a:pPr marL="342900" indent="-342900"/>
            <a:endParaRPr lang="en-GB" sz="1800" dirty="0"/>
          </a:p>
          <a:p>
            <a:pPr marL="342900" indent="-342900"/>
            <a:r>
              <a:rPr lang="en-GB" sz="1800" dirty="0"/>
              <a:t>It is carried out with a frequency of between one and five years, and includes the following information: </a:t>
            </a:r>
          </a:p>
          <a:p>
            <a:pPr marL="342900" indent="-342900"/>
            <a:endParaRPr lang="en-US" sz="1800" dirty="0"/>
          </a:p>
          <a:p>
            <a:pPr lvl="1">
              <a:buFont typeface="Courier New" panose="02070309020205020404" pitchFamily="49" charset="0"/>
              <a:buChar char="o"/>
            </a:pPr>
            <a:r>
              <a:rPr lang="en-GB" sz="1400" dirty="0"/>
              <a:t>Household characteristics, income, consumption and saving, wealth in terms of real estate, financial assets and liabilities.</a:t>
            </a:r>
            <a:endParaRPr lang="en-US" sz="1400" dirty="0"/>
          </a:p>
          <a:p>
            <a:pPr marL="342900" indent="-342900"/>
            <a:endParaRPr lang="en-GB" sz="1800" dirty="0"/>
          </a:p>
        </p:txBody>
      </p:sp>
      <p:sp>
        <p:nvSpPr>
          <p:cNvPr id="7" name="Date Placeholder 3">
            <a:extLst>
              <a:ext uri="{FF2B5EF4-FFF2-40B4-BE49-F238E27FC236}">
                <a16:creationId xmlns:a16="http://schemas.microsoft.com/office/drawing/2014/main" id="{797F46CE-95E7-0449-9943-FDAD9B9A7B33}"/>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pic>
        <p:nvPicPr>
          <p:cNvPr id="8" name="Picture 7">
            <a:extLst>
              <a:ext uri="{FF2B5EF4-FFF2-40B4-BE49-F238E27FC236}">
                <a16:creationId xmlns:a16="http://schemas.microsoft.com/office/drawing/2014/main" id="{3898FD01-6582-F942-A4DE-0AC33562B1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987" y="1063500"/>
            <a:ext cx="666876" cy="669048"/>
          </a:xfrm>
          <a:prstGeom prst="rect">
            <a:avLst/>
          </a:prstGeom>
        </p:spPr>
      </p:pic>
      <p:sp>
        <p:nvSpPr>
          <p:cNvPr id="9" name="Slide Number Placeholder 4">
            <a:extLst>
              <a:ext uri="{FF2B5EF4-FFF2-40B4-BE49-F238E27FC236}">
                <a16:creationId xmlns:a16="http://schemas.microsoft.com/office/drawing/2014/main" id="{766FAB51-F99F-DB45-BD9E-4E6CAE9FAD11}"/>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85</a:t>
            </a:fld>
            <a:endParaRPr lang="en-US" sz="1100" noProof="0" dirty="0"/>
          </a:p>
        </p:txBody>
      </p:sp>
    </p:spTree>
    <p:extLst>
      <p:ext uri="{BB962C8B-B14F-4D97-AF65-F5344CB8AC3E}">
        <p14:creationId xmlns:p14="http://schemas.microsoft.com/office/powerpoint/2010/main" val="230469101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0FF6DB-9FBB-2D47-9C66-0877F1455348}"/>
              </a:ext>
            </a:extLst>
          </p:cNvPr>
          <p:cNvSpPr/>
          <p:nvPr/>
        </p:nvSpPr>
        <p:spPr>
          <a:xfrm>
            <a:off x="407988" y="4673831"/>
            <a:ext cx="3730875"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66BE6BAE-E4B3-1643-8E02-2CD600537B51}"/>
              </a:ext>
            </a:extLst>
          </p:cNvPr>
          <p:cNvSpPr/>
          <p:nvPr/>
        </p:nvSpPr>
        <p:spPr>
          <a:xfrm>
            <a:off x="-4754" y="4662309"/>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9C396E39-F4B0-754F-B8BE-D3C3F068E726}"/>
              </a:ext>
            </a:extLst>
          </p:cNvPr>
          <p:cNvSpPr/>
          <p:nvPr/>
        </p:nvSpPr>
        <p:spPr>
          <a:xfrm>
            <a:off x="407988" y="3112133"/>
            <a:ext cx="2023996"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a16="http://schemas.microsoft.com/office/drawing/2014/main" id="{A93D3246-B7ED-7E45-980A-1F81E2DC8BA6}"/>
              </a:ext>
            </a:extLst>
          </p:cNvPr>
          <p:cNvSpPr/>
          <p:nvPr/>
        </p:nvSpPr>
        <p:spPr>
          <a:xfrm>
            <a:off x="407988" y="1927716"/>
            <a:ext cx="1902075"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371BE671-ABA1-394B-906E-629DA3F49B97}"/>
              </a:ext>
            </a:extLst>
          </p:cNvPr>
          <p:cNvSpPr/>
          <p:nvPr/>
        </p:nvSpPr>
        <p:spPr>
          <a:xfrm>
            <a:off x="-4754" y="1916194"/>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p:txBody>
          <a:bodyPr/>
          <a:lstStyle/>
          <a:p>
            <a:r>
              <a:rPr lang="en-GB" sz="2400" dirty="0"/>
              <a:t>HOUSEHOLD INCOME AND EXPENDITURE SURVEY</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529389" y="1839194"/>
            <a:ext cx="9230627" cy="4176713"/>
          </a:xfrm>
        </p:spPr>
        <p:txBody>
          <a:bodyPr/>
          <a:lstStyle/>
          <a:p>
            <a:pPr indent="0">
              <a:lnSpc>
                <a:spcPct val="150000"/>
              </a:lnSpc>
              <a:buNone/>
            </a:pPr>
            <a:r>
              <a:rPr lang="de-DE" sz="2000" dirty="0"/>
              <a:t>Data source(s)</a:t>
            </a:r>
          </a:p>
          <a:p>
            <a:pPr lvl="1">
              <a:lnSpc>
                <a:spcPct val="150000"/>
              </a:lnSpc>
            </a:pPr>
            <a:r>
              <a:rPr lang="en-GB" sz="1600" dirty="0"/>
              <a:t>Primary survey</a:t>
            </a:r>
          </a:p>
          <a:p>
            <a:pPr lvl="1">
              <a:lnSpc>
                <a:spcPct val="150000"/>
              </a:lnSpc>
            </a:pPr>
            <a:endParaRPr lang="en-GB" sz="1600" dirty="0"/>
          </a:p>
          <a:p>
            <a:pPr indent="0">
              <a:lnSpc>
                <a:spcPct val="150000"/>
              </a:lnSpc>
              <a:buNone/>
            </a:pPr>
            <a:r>
              <a:rPr lang="en-GB" sz="2000" dirty="0"/>
              <a:t>Data Availability</a:t>
            </a:r>
          </a:p>
          <a:p>
            <a:pPr lvl="1">
              <a:lnSpc>
                <a:spcPct val="150000"/>
              </a:lnSpc>
            </a:pPr>
            <a:r>
              <a:rPr lang="en-US" sz="1600" dirty="0"/>
              <a:t>Data is generally available through respondents. </a:t>
            </a:r>
          </a:p>
          <a:p>
            <a:pPr lvl="1">
              <a:lnSpc>
                <a:spcPct val="150000"/>
              </a:lnSpc>
            </a:pPr>
            <a:r>
              <a:rPr lang="en-US" sz="1600" dirty="0"/>
              <a:t>Quality and accuracy depends on the clarity of the survey and the participants targeted.</a:t>
            </a:r>
          </a:p>
          <a:p>
            <a:pPr lvl="1">
              <a:lnSpc>
                <a:spcPct val="150000"/>
              </a:lnSpc>
            </a:pPr>
            <a:endParaRPr lang="en-GB" sz="1600" dirty="0"/>
          </a:p>
          <a:p>
            <a:pPr indent="0">
              <a:lnSpc>
                <a:spcPct val="150000"/>
              </a:lnSpc>
              <a:buNone/>
            </a:pPr>
            <a:r>
              <a:rPr lang="en-GB" sz="2000" dirty="0"/>
              <a:t>Accessibility and Typical Users</a:t>
            </a:r>
          </a:p>
          <a:p>
            <a:pPr lvl="1">
              <a:lnSpc>
                <a:spcPct val="150000"/>
              </a:lnSpc>
            </a:pPr>
            <a:r>
              <a:rPr lang="en-US" sz="1600" dirty="0"/>
              <a:t>HIES are generally accessible, and typically developed and maintained by national government departments, such as the ministry of finance and the ministry of social development. </a:t>
            </a:r>
            <a:endParaRPr lang="en-GB" sz="1600" dirty="0"/>
          </a:p>
        </p:txBody>
      </p:sp>
      <p:sp>
        <p:nvSpPr>
          <p:cNvPr id="7" name="Date Placeholder 3">
            <a:extLst>
              <a:ext uri="{FF2B5EF4-FFF2-40B4-BE49-F238E27FC236}">
                <a16:creationId xmlns:a16="http://schemas.microsoft.com/office/drawing/2014/main" id="{A8D68881-B10A-1D47-991F-EC0BC93486E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1" name="Rectangle 10">
            <a:extLst>
              <a:ext uri="{FF2B5EF4-FFF2-40B4-BE49-F238E27FC236}">
                <a16:creationId xmlns:a16="http://schemas.microsoft.com/office/drawing/2014/main" id="{98374C2D-FD7D-D04E-8A9E-A52C6C3600FA}"/>
              </a:ext>
            </a:extLst>
          </p:cNvPr>
          <p:cNvSpPr/>
          <p:nvPr/>
        </p:nvSpPr>
        <p:spPr>
          <a:xfrm>
            <a:off x="-4754" y="3100611"/>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Slide Number Placeholder 4">
            <a:extLst>
              <a:ext uri="{FF2B5EF4-FFF2-40B4-BE49-F238E27FC236}">
                <a16:creationId xmlns:a16="http://schemas.microsoft.com/office/drawing/2014/main" id="{88EE5000-5C40-E843-8ECE-74056C177220}"/>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86</a:t>
            </a:fld>
            <a:endParaRPr lang="en-US" sz="1100" noProof="0" dirty="0"/>
          </a:p>
        </p:txBody>
      </p:sp>
    </p:spTree>
    <p:extLst>
      <p:ext uri="{BB962C8B-B14F-4D97-AF65-F5344CB8AC3E}">
        <p14:creationId xmlns:p14="http://schemas.microsoft.com/office/powerpoint/2010/main" val="130738981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31ADDF-B7CB-2F4D-87E4-8D34AB7DE2CF}"/>
              </a:ext>
            </a:extLst>
          </p:cNvPr>
          <p:cNvSpPr/>
          <p:nvPr/>
        </p:nvSpPr>
        <p:spPr>
          <a:xfrm>
            <a:off x="412742" y="3832131"/>
            <a:ext cx="6180563"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32CE8DAC-D9CB-1243-8A83-9635C32433CA}"/>
              </a:ext>
            </a:extLst>
          </p:cNvPr>
          <p:cNvSpPr/>
          <p:nvPr/>
        </p:nvSpPr>
        <p:spPr>
          <a:xfrm>
            <a:off x="0" y="3820609"/>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1B9C76A5-7F04-5341-9F1E-CD6A2B66CF86}"/>
              </a:ext>
            </a:extLst>
          </p:cNvPr>
          <p:cNvSpPr/>
          <p:nvPr/>
        </p:nvSpPr>
        <p:spPr>
          <a:xfrm>
            <a:off x="407988" y="2293475"/>
            <a:ext cx="2441090"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EC7B45D4-7B22-9945-AA7A-1DC615CDFFC0}"/>
              </a:ext>
            </a:extLst>
          </p:cNvPr>
          <p:cNvSpPr/>
          <p:nvPr/>
        </p:nvSpPr>
        <p:spPr>
          <a:xfrm>
            <a:off x="-4754" y="2281953"/>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p:txBody>
          <a:bodyPr/>
          <a:lstStyle/>
          <a:p>
            <a:r>
              <a:rPr lang="en-GB" sz="2400" dirty="0"/>
              <a:t>HOUSEHOLD INCOME AND EXPENDITURE SURVEY</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523488" y="2214577"/>
            <a:ext cx="8459787" cy="3262197"/>
          </a:xfrm>
        </p:spPr>
        <p:txBody>
          <a:bodyPr/>
          <a:lstStyle/>
          <a:p>
            <a:pPr indent="0">
              <a:lnSpc>
                <a:spcPct val="150000"/>
              </a:lnSpc>
              <a:buNone/>
            </a:pPr>
            <a:r>
              <a:rPr lang="en-US" sz="2000" dirty="0"/>
              <a:t>Resources required</a:t>
            </a:r>
          </a:p>
          <a:p>
            <a:pPr lvl="1">
              <a:lnSpc>
                <a:spcPct val="150000"/>
              </a:lnSpc>
            </a:pPr>
            <a:r>
              <a:rPr lang="en-US" sz="1600" dirty="0"/>
              <a:t>Creating a new survey, its dissemination and collection of results takes, on average, between six and 12 months. </a:t>
            </a:r>
          </a:p>
          <a:p>
            <a:pPr lvl="1">
              <a:lnSpc>
                <a:spcPct val="150000"/>
              </a:lnSpc>
            </a:pPr>
            <a:endParaRPr lang="en-GB" sz="1600" dirty="0"/>
          </a:p>
          <a:p>
            <a:pPr indent="0">
              <a:lnSpc>
                <a:spcPct val="150000"/>
              </a:lnSpc>
              <a:buNone/>
            </a:pPr>
            <a:r>
              <a:rPr lang="en-GB" sz="2000" dirty="0"/>
              <a:t>Potential for integration with other methods and tools</a:t>
            </a:r>
          </a:p>
          <a:p>
            <a:pPr lvl="1">
              <a:lnSpc>
                <a:spcPct val="150000"/>
              </a:lnSpc>
            </a:pPr>
            <a:r>
              <a:rPr lang="en-US" sz="1600" dirty="0"/>
              <a:t>It is the primary data source for household assessments, to estimate impacts on consumption, expenditure and income. </a:t>
            </a:r>
          </a:p>
          <a:p>
            <a:pPr lvl="1">
              <a:lnSpc>
                <a:spcPct val="150000"/>
              </a:lnSpc>
            </a:pPr>
            <a:r>
              <a:rPr lang="en-US" sz="1600" dirty="0"/>
              <a:t>Outcomes can be used to customize and calibrate several models.</a:t>
            </a:r>
          </a:p>
        </p:txBody>
      </p:sp>
      <p:sp>
        <p:nvSpPr>
          <p:cNvPr id="7" name="Date Placeholder 3">
            <a:extLst>
              <a:ext uri="{FF2B5EF4-FFF2-40B4-BE49-F238E27FC236}">
                <a16:creationId xmlns:a16="http://schemas.microsoft.com/office/drawing/2014/main" id="{CDBE8279-0312-C14B-A5BC-3767ECA03B9A}"/>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B52611DF-8F59-8E44-9F36-DDCB4DCDFF8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87</a:t>
            </a:fld>
            <a:endParaRPr lang="en-US" sz="1100" noProof="0" dirty="0"/>
          </a:p>
        </p:txBody>
      </p:sp>
    </p:spTree>
    <p:extLst>
      <p:ext uri="{BB962C8B-B14F-4D97-AF65-F5344CB8AC3E}">
        <p14:creationId xmlns:p14="http://schemas.microsoft.com/office/powerpoint/2010/main" val="12971177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96B826-76B7-B64F-A895-C9C5A2672FFD}"/>
              </a:ext>
            </a:extLst>
          </p:cNvPr>
          <p:cNvSpPr/>
          <p:nvPr/>
        </p:nvSpPr>
        <p:spPr>
          <a:xfrm>
            <a:off x="407988" y="3218958"/>
            <a:ext cx="1728820"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a16="http://schemas.microsoft.com/office/drawing/2014/main" id="{1312C162-EB35-264E-85C2-149E63BD1C5F}"/>
              </a:ext>
            </a:extLst>
          </p:cNvPr>
          <p:cNvSpPr/>
          <p:nvPr/>
        </p:nvSpPr>
        <p:spPr>
          <a:xfrm>
            <a:off x="-4754" y="3207436"/>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E5AF6F04-C36C-DC46-998C-7C2FF8847D8B}"/>
              </a:ext>
            </a:extLst>
          </p:cNvPr>
          <p:cNvSpPr/>
          <p:nvPr/>
        </p:nvSpPr>
        <p:spPr>
          <a:xfrm>
            <a:off x="407988" y="1648580"/>
            <a:ext cx="1286058"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a16="http://schemas.microsoft.com/office/drawing/2014/main" id="{CD84FDCB-5CEF-A740-B66B-D2E646E2811B}"/>
              </a:ext>
            </a:extLst>
          </p:cNvPr>
          <p:cNvSpPr/>
          <p:nvPr/>
        </p:nvSpPr>
        <p:spPr>
          <a:xfrm>
            <a:off x="-4754" y="1637058"/>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p:txBody>
          <a:bodyPr/>
          <a:lstStyle/>
          <a:p>
            <a:r>
              <a:rPr lang="en-GB" sz="2400" dirty="0"/>
              <a:t>HOUSEHOLD INCOME AND EXPENDITURE SURVEY</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531228" y="1568000"/>
            <a:ext cx="6273834" cy="4482916"/>
          </a:xfrm>
        </p:spPr>
        <p:txBody>
          <a:bodyPr/>
          <a:lstStyle/>
          <a:p>
            <a:pPr indent="0">
              <a:lnSpc>
                <a:spcPct val="150000"/>
              </a:lnSpc>
              <a:buNone/>
            </a:pPr>
            <a:r>
              <a:rPr lang="en-US" sz="2000" dirty="0"/>
              <a:t>Strengths</a:t>
            </a:r>
          </a:p>
          <a:p>
            <a:pPr lvl="1">
              <a:lnSpc>
                <a:spcPct val="150000"/>
              </a:lnSpc>
            </a:pPr>
            <a:r>
              <a:rPr lang="en-GB" sz="1600" dirty="0"/>
              <a:t>Primary data source for studies assessing policy impacts on consumption, income and expenditure.</a:t>
            </a:r>
            <a:endParaRPr lang="de-DE" sz="1600" dirty="0"/>
          </a:p>
          <a:p>
            <a:pPr lvl="1">
              <a:lnSpc>
                <a:spcPct val="150000"/>
              </a:lnSpc>
            </a:pPr>
            <a:r>
              <a:rPr lang="en-GB" sz="1600" dirty="0"/>
              <a:t>Time required: between six and 12 months.</a:t>
            </a:r>
            <a:endParaRPr lang="de-DE" sz="1600" dirty="0"/>
          </a:p>
          <a:p>
            <a:pPr indent="0">
              <a:lnSpc>
                <a:spcPct val="150000"/>
              </a:lnSpc>
              <a:buNone/>
            </a:pPr>
            <a:r>
              <a:rPr lang="de-DE" sz="2000" dirty="0"/>
              <a:t>Weaknesses</a:t>
            </a:r>
          </a:p>
          <a:p>
            <a:pPr lvl="1">
              <a:lnSpc>
                <a:spcPct val="150000"/>
              </a:lnSpc>
            </a:pPr>
            <a:r>
              <a:rPr lang="en-GB" sz="1600" dirty="0"/>
              <a:t>The design stage is crucial, regarding the quality of the survey and the pool for respondents.</a:t>
            </a:r>
          </a:p>
          <a:p>
            <a:pPr lvl="1">
              <a:lnSpc>
                <a:spcPct val="150000"/>
              </a:lnSpc>
            </a:pPr>
            <a:r>
              <a:rPr lang="en-GB" sz="1600" dirty="0"/>
              <a:t>Requires a large number of households surveyed and comprehensive geographical coverage, along with a good representation across income classes.</a:t>
            </a:r>
          </a:p>
          <a:p>
            <a:pPr lvl="1">
              <a:lnSpc>
                <a:spcPct val="150000"/>
              </a:lnSpc>
            </a:pPr>
            <a:r>
              <a:rPr lang="en-GB" sz="1600" dirty="0"/>
              <a:t>Not possible to customize an existing HIES database; any customization requires preparing a new survey.</a:t>
            </a:r>
            <a:endParaRPr lang="de-DE" sz="1600" dirty="0"/>
          </a:p>
        </p:txBody>
      </p:sp>
      <p:pic>
        <p:nvPicPr>
          <p:cNvPr id="3076" name="Picture 4" descr="Bangladesh Continues to Reduce Poverty But at Slower Pace">
            <a:extLst>
              <a:ext uri="{FF2B5EF4-FFF2-40B4-BE49-F238E27FC236}">
                <a16:creationId xmlns:a16="http://schemas.microsoft.com/office/drawing/2014/main" id="{A256CF77-1EF8-4CDC-9983-F7E85BDAE9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32321" y="1680699"/>
            <a:ext cx="4651692" cy="42190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B9F738-932F-4030-9F62-6251E6857588}"/>
              </a:ext>
            </a:extLst>
          </p:cNvPr>
          <p:cNvSpPr txBox="1"/>
          <p:nvPr/>
        </p:nvSpPr>
        <p:spPr>
          <a:xfrm>
            <a:off x="9877088" y="5899721"/>
            <a:ext cx="1974067" cy="276999"/>
          </a:xfrm>
          <a:prstGeom prst="rect">
            <a:avLst/>
          </a:prstGeom>
          <a:noFill/>
        </p:spPr>
        <p:txBody>
          <a:bodyPr wrap="none" rtlCol="0">
            <a:spAutoFit/>
          </a:bodyPr>
          <a:lstStyle/>
          <a:p>
            <a:r>
              <a:rPr lang="en-CA" sz="1200" dirty="0"/>
              <a:t>Source: World Bank, 2017</a:t>
            </a:r>
          </a:p>
        </p:txBody>
      </p:sp>
      <p:sp>
        <p:nvSpPr>
          <p:cNvPr id="10" name="Date Placeholder 3">
            <a:extLst>
              <a:ext uri="{FF2B5EF4-FFF2-40B4-BE49-F238E27FC236}">
                <a16:creationId xmlns:a16="http://schemas.microsoft.com/office/drawing/2014/main" id="{0CFC9E76-B5C1-C848-B6A0-15EE2EEEAF1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5" name="Slide Number Placeholder 4">
            <a:extLst>
              <a:ext uri="{FF2B5EF4-FFF2-40B4-BE49-F238E27FC236}">
                <a16:creationId xmlns:a16="http://schemas.microsoft.com/office/drawing/2014/main" id="{85810003-B00B-EA4D-8DDA-50AAB471E95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88</a:t>
            </a:fld>
            <a:endParaRPr lang="en-US" sz="1100" noProof="0" dirty="0"/>
          </a:p>
        </p:txBody>
      </p:sp>
    </p:spTree>
    <p:extLst>
      <p:ext uri="{BB962C8B-B14F-4D97-AF65-F5344CB8AC3E}">
        <p14:creationId xmlns:p14="http://schemas.microsoft.com/office/powerpoint/2010/main" val="206436786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6BD953-CAE2-5F44-AA34-007B41A82D44}"/>
              </a:ext>
            </a:extLst>
          </p:cNvPr>
          <p:cNvSpPr/>
          <p:nvPr/>
        </p:nvSpPr>
        <p:spPr>
          <a:xfrm>
            <a:off x="407987" y="4514376"/>
            <a:ext cx="3682750"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09D19F37-1AAD-E747-8F47-573DFF3D3698}"/>
              </a:ext>
            </a:extLst>
          </p:cNvPr>
          <p:cNvSpPr/>
          <p:nvPr/>
        </p:nvSpPr>
        <p:spPr>
          <a:xfrm>
            <a:off x="-4754" y="4502854"/>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92D63581-FCD4-B343-A914-9EFA18330E03}"/>
              </a:ext>
            </a:extLst>
          </p:cNvPr>
          <p:cNvSpPr/>
          <p:nvPr/>
        </p:nvSpPr>
        <p:spPr>
          <a:xfrm>
            <a:off x="407987" y="2953383"/>
            <a:ext cx="2017579"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493BE488-D766-4141-A9BC-DB008B0A6270}"/>
              </a:ext>
            </a:extLst>
          </p:cNvPr>
          <p:cNvSpPr/>
          <p:nvPr/>
        </p:nvSpPr>
        <p:spPr>
          <a:xfrm>
            <a:off x="-4754" y="2941861"/>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EA2B3CFE-9E5D-A449-A68B-4F75B55ACBF4}"/>
              </a:ext>
            </a:extLst>
          </p:cNvPr>
          <p:cNvSpPr/>
          <p:nvPr/>
        </p:nvSpPr>
        <p:spPr>
          <a:xfrm>
            <a:off x="407987" y="1773708"/>
            <a:ext cx="1882825"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55E80471-7E30-F649-B09E-29A9A266C4EC}"/>
              </a:ext>
            </a:extLst>
          </p:cNvPr>
          <p:cNvSpPr/>
          <p:nvPr/>
        </p:nvSpPr>
        <p:spPr>
          <a:xfrm>
            <a:off x="-4754" y="1762186"/>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407988" y="1063499"/>
            <a:ext cx="11412537" cy="486168"/>
          </a:xfrm>
        </p:spPr>
        <p:txBody>
          <a:bodyPr/>
          <a:lstStyle/>
          <a:p>
            <a:r>
              <a:rPr lang="en-GB" sz="2400" dirty="0"/>
              <a:t>SECTORAL INPUT-OUTPUT (I-O) TABLES</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533117" y="1695450"/>
            <a:ext cx="10112425" cy="4176713"/>
          </a:xfrm>
        </p:spPr>
        <p:txBody>
          <a:bodyPr/>
          <a:lstStyle/>
          <a:p>
            <a:pPr indent="0">
              <a:lnSpc>
                <a:spcPct val="150000"/>
              </a:lnSpc>
              <a:buNone/>
            </a:pPr>
            <a:r>
              <a:rPr lang="de-DE" sz="2000" dirty="0"/>
              <a:t>Data source(s)</a:t>
            </a:r>
          </a:p>
          <a:p>
            <a:pPr lvl="1">
              <a:lnSpc>
                <a:spcPct val="150000"/>
              </a:lnSpc>
            </a:pPr>
            <a:r>
              <a:rPr lang="en-GB" sz="1600" dirty="0"/>
              <a:t>National and sectoral statistics.</a:t>
            </a:r>
          </a:p>
          <a:p>
            <a:pPr lvl="1">
              <a:lnSpc>
                <a:spcPct val="150000"/>
              </a:lnSpc>
            </a:pPr>
            <a:endParaRPr lang="en-GB" sz="1600" dirty="0"/>
          </a:p>
          <a:p>
            <a:pPr indent="0">
              <a:lnSpc>
                <a:spcPct val="150000"/>
              </a:lnSpc>
              <a:buNone/>
            </a:pPr>
            <a:r>
              <a:rPr lang="en-GB" sz="2000" dirty="0"/>
              <a:t>Data Availability</a:t>
            </a:r>
          </a:p>
          <a:p>
            <a:pPr lvl="1">
              <a:lnSpc>
                <a:spcPct val="150000"/>
              </a:lnSpc>
            </a:pPr>
            <a:r>
              <a:rPr lang="en-US" sz="1600" dirty="0"/>
              <a:t>Data from national statistics (at the country level) is generally available. </a:t>
            </a:r>
          </a:p>
          <a:p>
            <a:pPr lvl="1">
              <a:lnSpc>
                <a:spcPct val="150000"/>
              </a:lnSpc>
            </a:pPr>
            <a:r>
              <a:rPr lang="en-US" sz="1600" dirty="0"/>
              <a:t>Sectoral data on material and energy flows may be lacking.</a:t>
            </a:r>
          </a:p>
          <a:p>
            <a:pPr lvl="1">
              <a:lnSpc>
                <a:spcPct val="150000"/>
              </a:lnSpc>
            </a:pPr>
            <a:endParaRPr lang="en-GB" sz="1600" dirty="0"/>
          </a:p>
          <a:p>
            <a:pPr indent="0">
              <a:lnSpc>
                <a:spcPct val="150000"/>
              </a:lnSpc>
              <a:buNone/>
            </a:pPr>
            <a:r>
              <a:rPr lang="en-GB" sz="2000" dirty="0"/>
              <a:t>Accessibility and Typical Users</a:t>
            </a:r>
          </a:p>
          <a:p>
            <a:pPr lvl="1">
              <a:lnSpc>
                <a:spcPct val="150000"/>
              </a:lnSpc>
            </a:pPr>
            <a:r>
              <a:rPr lang="en-US" sz="1600" dirty="0"/>
              <a:t>I-O tables are accessible, and developed and maintained by the Ministry of Finance, the Central Bank or the National Statistical Office (for economic I-O tables), sectoral ministries (for biophysical I-O tables) and universities (for integrated and multi-country I-O tables). </a:t>
            </a:r>
            <a:endParaRPr lang="en-GB" sz="1600" dirty="0"/>
          </a:p>
        </p:txBody>
      </p:sp>
      <p:sp>
        <p:nvSpPr>
          <p:cNvPr id="7" name="Date Placeholder 3">
            <a:extLst>
              <a:ext uri="{FF2B5EF4-FFF2-40B4-BE49-F238E27FC236}">
                <a16:creationId xmlns:a16="http://schemas.microsoft.com/office/drawing/2014/main" id="{A3AE337E-9DC9-CF45-AD5D-4FE5441AF4DF}"/>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4" name="Slide Number Placeholder 4">
            <a:extLst>
              <a:ext uri="{FF2B5EF4-FFF2-40B4-BE49-F238E27FC236}">
                <a16:creationId xmlns:a16="http://schemas.microsoft.com/office/drawing/2014/main" id="{9F17B48E-2286-A243-99B1-967A8A19BE1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89</a:t>
            </a:fld>
            <a:endParaRPr lang="en-US" sz="1100" noProof="0" dirty="0"/>
          </a:p>
        </p:txBody>
      </p:sp>
    </p:spTree>
    <p:extLst>
      <p:ext uri="{BB962C8B-B14F-4D97-AF65-F5344CB8AC3E}">
        <p14:creationId xmlns:p14="http://schemas.microsoft.com/office/powerpoint/2010/main" val="15513197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E9F9-2978-4C7C-B75C-2E115DD0560B}"/>
              </a:ext>
            </a:extLst>
          </p:cNvPr>
          <p:cNvSpPr>
            <a:spLocks noGrp="1"/>
          </p:cNvSpPr>
          <p:nvPr>
            <p:ph type="title"/>
          </p:nvPr>
        </p:nvSpPr>
        <p:spPr/>
        <p:txBody>
          <a:bodyPr/>
          <a:lstStyle/>
          <a:p>
            <a:r>
              <a:rPr lang="en-US" sz="2400" dirty="0"/>
              <a:t>POLL</a:t>
            </a:r>
            <a:endParaRPr lang="en-GB" sz="2400" dirty="0"/>
          </a:p>
        </p:txBody>
      </p:sp>
      <p:sp>
        <p:nvSpPr>
          <p:cNvPr id="3" name="Content Placeholder 2">
            <a:extLst>
              <a:ext uri="{FF2B5EF4-FFF2-40B4-BE49-F238E27FC236}">
                <a16:creationId xmlns:a16="http://schemas.microsoft.com/office/drawing/2014/main" id="{88EDA0AC-CCAA-49FE-9BFC-88E86B44E46F}"/>
              </a:ext>
            </a:extLst>
          </p:cNvPr>
          <p:cNvSpPr>
            <a:spLocks noGrp="1"/>
          </p:cNvSpPr>
          <p:nvPr>
            <p:ph sz="quarter" idx="10"/>
          </p:nvPr>
        </p:nvSpPr>
        <p:spPr>
          <a:xfrm>
            <a:off x="1321807" y="2024363"/>
            <a:ext cx="7288040" cy="4176713"/>
          </a:xfrm>
        </p:spPr>
        <p:txBody>
          <a:bodyPr/>
          <a:lstStyle/>
          <a:p>
            <a:pPr indent="0">
              <a:buNone/>
            </a:pPr>
            <a:r>
              <a:rPr lang="en-US" sz="2000" dirty="0"/>
              <a:t>What stage of the policymaking process can profit the most from the use of </a:t>
            </a:r>
            <a:r>
              <a:rPr lang="en-US" sz="2000" b="1" dirty="0"/>
              <a:t>econometric models</a:t>
            </a:r>
            <a:r>
              <a:rPr lang="en-US" sz="2000" dirty="0"/>
              <a:t>?</a:t>
            </a:r>
          </a:p>
          <a:p>
            <a:pPr indent="0">
              <a:buNone/>
            </a:pPr>
            <a:endParaRPr lang="en-US" sz="2000" b="1" dirty="0"/>
          </a:p>
          <a:p>
            <a:pPr indent="0">
              <a:buNone/>
            </a:pPr>
            <a:endParaRPr lang="en-US" sz="2000" dirty="0"/>
          </a:p>
          <a:p>
            <a:pPr marL="457200" indent="-457200">
              <a:buSzPct val="100000"/>
              <a:buFont typeface="+mj-lt"/>
              <a:buAutoNum type="alphaUcPeriod"/>
            </a:pPr>
            <a:r>
              <a:rPr lang="en-US" sz="2000" dirty="0"/>
              <a:t>Issue identification</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Policy formulation</a:t>
            </a:r>
          </a:p>
          <a:p>
            <a:pPr marL="457200" indent="-457200">
              <a:buSzPct val="100000"/>
              <a:buFont typeface="+mj-lt"/>
              <a:buAutoNum type="alphaUcPeriod"/>
            </a:pPr>
            <a:endParaRPr lang="en-US" sz="2000" dirty="0"/>
          </a:p>
          <a:p>
            <a:pPr marL="457200" indent="-457200">
              <a:buSzPct val="100000"/>
              <a:buFont typeface="+mj-lt"/>
              <a:buAutoNum type="alphaUcPeriod"/>
            </a:pPr>
            <a:r>
              <a:rPr lang="en-US" sz="2000" dirty="0"/>
              <a:t>Policy assessment</a:t>
            </a:r>
          </a:p>
          <a:p>
            <a:pPr indent="0">
              <a:buNone/>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GB" sz="2000" dirty="0"/>
          </a:p>
        </p:txBody>
      </p:sp>
      <p:pic>
        <p:nvPicPr>
          <p:cNvPr id="6" name="Picture 5">
            <a:extLst>
              <a:ext uri="{FF2B5EF4-FFF2-40B4-BE49-F238E27FC236}">
                <a16:creationId xmlns:a16="http://schemas.microsoft.com/office/drawing/2014/main" id="{0AD5262A-2829-974E-A03D-F2189BE01C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068" y="2127525"/>
            <a:ext cx="627328" cy="856976"/>
          </a:xfrm>
          <a:prstGeom prst="rect">
            <a:avLst/>
          </a:prstGeom>
        </p:spPr>
      </p:pic>
      <p:sp>
        <p:nvSpPr>
          <p:cNvPr id="7" name="Date Placeholder 3">
            <a:extLst>
              <a:ext uri="{FF2B5EF4-FFF2-40B4-BE49-F238E27FC236}">
                <a16:creationId xmlns:a16="http://schemas.microsoft.com/office/drawing/2014/main" id="{BC8BCA0E-AD7E-094A-AC6A-7F6C947199C5}"/>
              </a:ext>
            </a:extLst>
          </p:cNvPr>
          <p:cNvSpPr>
            <a:spLocks noGrp="1"/>
          </p:cNvSpPr>
          <p:nvPr>
            <p:ph type="dt" sz="half" idx="11"/>
          </p:nvPr>
        </p:nvSpPr>
        <p:spPr>
          <a:xfrm>
            <a:off x="418068" y="6356350"/>
            <a:ext cx="3664075" cy="365125"/>
          </a:xfrm>
        </p:spPr>
        <p:txBody>
          <a:bodyPr/>
          <a:lstStyle/>
          <a:p>
            <a:r>
              <a:rPr lang="en-US" sz="1100" dirty="0"/>
              <a:t>Module 3, Section 1: Overview of Methods</a:t>
            </a:r>
            <a:endParaRPr lang="en-US" sz="1050" noProof="0" dirty="0"/>
          </a:p>
        </p:txBody>
      </p:sp>
      <p:sp>
        <p:nvSpPr>
          <p:cNvPr id="8" name="Slide Number Placeholder 4">
            <a:extLst>
              <a:ext uri="{FF2B5EF4-FFF2-40B4-BE49-F238E27FC236}">
                <a16:creationId xmlns:a16="http://schemas.microsoft.com/office/drawing/2014/main" id="{DC8973CA-7609-B240-98C5-FC74580293BD}"/>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a:t>
            </a:fld>
            <a:endParaRPr lang="en-US" sz="1100" noProof="0" dirty="0"/>
          </a:p>
        </p:txBody>
      </p:sp>
    </p:spTree>
    <p:extLst>
      <p:ext uri="{BB962C8B-B14F-4D97-AF65-F5344CB8AC3E}">
        <p14:creationId xmlns:p14="http://schemas.microsoft.com/office/powerpoint/2010/main" val="35173613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24E206-F874-7D4B-B6B9-CC62AB3D6070}"/>
              </a:ext>
            </a:extLst>
          </p:cNvPr>
          <p:cNvSpPr/>
          <p:nvPr/>
        </p:nvSpPr>
        <p:spPr>
          <a:xfrm>
            <a:off x="407988" y="4144026"/>
            <a:ext cx="6127566"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a16="http://schemas.microsoft.com/office/drawing/2014/main" id="{2AC98DFC-DFE5-FD4F-A94A-1403A127A9F3}"/>
              </a:ext>
            </a:extLst>
          </p:cNvPr>
          <p:cNvSpPr/>
          <p:nvPr/>
        </p:nvSpPr>
        <p:spPr>
          <a:xfrm>
            <a:off x="407988" y="2216476"/>
            <a:ext cx="2450715"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a:xfrm>
            <a:off x="407988" y="1063499"/>
            <a:ext cx="11412537" cy="534295"/>
          </a:xfrm>
        </p:spPr>
        <p:txBody>
          <a:bodyPr/>
          <a:lstStyle/>
          <a:p>
            <a:r>
              <a:rPr lang="en-GB" sz="2400" dirty="0"/>
              <a:t>SECTORAL INPUT-OUTPUT (I-O) TABLES</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523493" y="2137579"/>
            <a:ext cx="8880391" cy="3300696"/>
          </a:xfrm>
        </p:spPr>
        <p:txBody>
          <a:bodyPr/>
          <a:lstStyle/>
          <a:p>
            <a:pPr indent="0">
              <a:lnSpc>
                <a:spcPct val="150000"/>
              </a:lnSpc>
              <a:buNone/>
            </a:pPr>
            <a:r>
              <a:rPr lang="en-US" sz="2000" dirty="0"/>
              <a:t>Resources required</a:t>
            </a:r>
          </a:p>
          <a:p>
            <a:pPr lvl="1">
              <a:lnSpc>
                <a:spcPct val="150000"/>
              </a:lnSpc>
            </a:pPr>
            <a:r>
              <a:rPr lang="en-GB" sz="1600" dirty="0"/>
              <a:t>Building a new I-O table is a labour- and resource- intensive process. </a:t>
            </a:r>
          </a:p>
          <a:p>
            <a:pPr lvl="1">
              <a:lnSpc>
                <a:spcPct val="150000"/>
              </a:lnSpc>
            </a:pPr>
            <a:r>
              <a:rPr lang="en-GB" sz="1600" dirty="0"/>
              <a:t>The time required to develop a new model depends on the number of sectors considered and can take between two months and a year.</a:t>
            </a:r>
          </a:p>
          <a:p>
            <a:pPr lvl="1">
              <a:lnSpc>
                <a:spcPct val="150000"/>
              </a:lnSpc>
            </a:pPr>
            <a:endParaRPr lang="en-GB" sz="1600" dirty="0"/>
          </a:p>
          <a:p>
            <a:pPr indent="0">
              <a:lnSpc>
                <a:spcPct val="150000"/>
              </a:lnSpc>
              <a:buNone/>
            </a:pPr>
            <a:r>
              <a:rPr lang="en-GB" sz="2000" dirty="0"/>
              <a:t>Potential for integration with other methods and tools</a:t>
            </a:r>
          </a:p>
          <a:p>
            <a:pPr lvl="1">
              <a:lnSpc>
                <a:spcPct val="150000"/>
              </a:lnSpc>
            </a:pPr>
            <a:r>
              <a:rPr lang="en-GB" sz="1600" dirty="0"/>
              <a:t>Can be used to parameterise and initialise other quantitative models.</a:t>
            </a:r>
          </a:p>
          <a:p>
            <a:pPr lvl="1">
              <a:lnSpc>
                <a:spcPct val="150000"/>
              </a:lnSpc>
            </a:pPr>
            <a:r>
              <a:rPr lang="en-GB" sz="1600" dirty="0"/>
              <a:t>Provides an indication of ripple effects across sectors for possible short-term policy impacts.</a:t>
            </a:r>
            <a:endParaRPr lang="en-US" sz="1600" dirty="0"/>
          </a:p>
        </p:txBody>
      </p:sp>
      <p:sp>
        <p:nvSpPr>
          <p:cNvPr id="7" name="Date Placeholder 3">
            <a:extLst>
              <a:ext uri="{FF2B5EF4-FFF2-40B4-BE49-F238E27FC236}">
                <a16:creationId xmlns:a16="http://schemas.microsoft.com/office/drawing/2014/main" id="{CC68AFE0-9ECD-FF45-A3D6-373706105017}"/>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9" name="Rectangle 8">
            <a:extLst>
              <a:ext uri="{FF2B5EF4-FFF2-40B4-BE49-F238E27FC236}">
                <a16:creationId xmlns:a16="http://schemas.microsoft.com/office/drawing/2014/main" id="{FCDC719E-D7DC-9E44-9089-7267CA90BC52}"/>
              </a:ext>
            </a:extLst>
          </p:cNvPr>
          <p:cNvSpPr/>
          <p:nvPr/>
        </p:nvSpPr>
        <p:spPr>
          <a:xfrm>
            <a:off x="-4753" y="2204954"/>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id="{25DF0FBC-9544-DE4A-B83B-3EE959D52C96}"/>
              </a:ext>
            </a:extLst>
          </p:cNvPr>
          <p:cNvSpPr/>
          <p:nvPr/>
        </p:nvSpPr>
        <p:spPr>
          <a:xfrm>
            <a:off x="-4753" y="4132504"/>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Slide Number Placeholder 4">
            <a:extLst>
              <a:ext uri="{FF2B5EF4-FFF2-40B4-BE49-F238E27FC236}">
                <a16:creationId xmlns:a16="http://schemas.microsoft.com/office/drawing/2014/main" id="{486E782A-A548-5347-A8C6-D1BC78528107}"/>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90</a:t>
            </a:fld>
            <a:endParaRPr lang="en-US" sz="1100" noProof="0" dirty="0"/>
          </a:p>
        </p:txBody>
      </p:sp>
    </p:spTree>
    <p:extLst>
      <p:ext uri="{BB962C8B-B14F-4D97-AF65-F5344CB8AC3E}">
        <p14:creationId xmlns:p14="http://schemas.microsoft.com/office/powerpoint/2010/main" val="2103633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B9D05B-F6A3-C042-80A9-22AD9BF3BAC2}"/>
              </a:ext>
            </a:extLst>
          </p:cNvPr>
          <p:cNvSpPr/>
          <p:nvPr/>
        </p:nvSpPr>
        <p:spPr>
          <a:xfrm>
            <a:off x="412743" y="3704093"/>
            <a:ext cx="1656689"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3488A020-8769-5A47-AD68-AD108899BBB9}"/>
              </a:ext>
            </a:extLst>
          </p:cNvPr>
          <p:cNvSpPr/>
          <p:nvPr/>
        </p:nvSpPr>
        <p:spPr>
          <a:xfrm>
            <a:off x="0" y="3692571"/>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8AED2AC4-BF63-7241-A25A-1C0FD2D89671}"/>
              </a:ext>
            </a:extLst>
          </p:cNvPr>
          <p:cNvSpPr/>
          <p:nvPr/>
        </p:nvSpPr>
        <p:spPr>
          <a:xfrm>
            <a:off x="407989" y="2139474"/>
            <a:ext cx="1295684"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91B63195-D208-DB4F-BD73-37D4793BD3BC}"/>
              </a:ext>
            </a:extLst>
          </p:cNvPr>
          <p:cNvSpPr/>
          <p:nvPr/>
        </p:nvSpPr>
        <p:spPr>
          <a:xfrm>
            <a:off x="-4754" y="2127952"/>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8" y="1063499"/>
            <a:ext cx="11412537" cy="524669"/>
          </a:xfrm>
        </p:spPr>
        <p:txBody>
          <a:bodyPr/>
          <a:lstStyle/>
          <a:p>
            <a:r>
              <a:rPr lang="en-GB" sz="2400" dirty="0"/>
              <a:t>SECTORAL INPUT-OUTPUT (I-O) TABLES</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504241" y="2060575"/>
            <a:ext cx="8459787" cy="4176713"/>
          </a:xfrm>
        </p:spPr>
        <p:txBody>
          <a:bodyPr/>
          <a:lstStyle/>
          <a:p>
            <a:pPr indent="0">
              <a:lnSpc>
                <a:spcPct val="150000"/>
              </a:lnSpc>
              <a:buNone/>
            </a:pPr>
            <a:r>
              <a:rPr lang="de-DE" sz="2000" dirty="0"/>
              <a:t>Strengths</a:t>
            </a:r>
          </a:p>
          <a:p>
            <a:pPr lvl="1">
              <a:lnSpc>
                <a:spcPct val="150000"/>
              </a:lnSpc>
            </a:pPr>
            <a:r>
              <a:rPr lang="en-GB" sz="1600" dirty="0"/>
              <a:t>I-O models capture ripple effects (upstream and downstream) across the value chain.</a:t>
            </a:r>
            <a:endParaRPr lang="de-DE" sz="1600" dirty="0"/>
          </a:p>
          <a:p>
            <a:pPr lvl="1">
              <a:lnSpc>
                <a:spcPct val="150000"/>
              </a:lnSpc>
            </a:pPr>
            <a:r>
              <a:rPr lang="en-GB" sz="1600" dirty="0"/>
              <a:t>Used as input for more complex and sophisticated national and/or sectoral models.</a:t>
            </a:r>
          </a:p>
          <a:p>
            <a:pPr lvl="1">
              <a:lnSpc>
                <a:spcPct val="150000"/>
              </a:lnSpc>
            </a:pPr>
            <a:endParaRPr lang="en-GB" sz="1600" dirty="0"/>
          </a:p>
          <a:p>
            <a:pPr indent="0">
              <a:lnSpc>
                <a:spcPct val="150000"/>
              </a:lnSpc>
              <a:buNone/>
            </a:pPr>
            <a:r>
              <a:rPr lang="de-DE" sz="2000" dirty="0"/>
              <a:t>Weaknesses</a:t>
            </a:r>
          </a:p>
          <a:p>
            <a:pPr lvl="1">
              <a:lnSpc>
                <a:spcPct val="150000"/>
              </a:lnSpc>
            </a:pPr>
            <a:r>
              <a:rPr lang="en-US" sz="1600" dirty="0"/>
              <a:t>The effort required to create an I-O table can be regarded as a limitation.</a:t>
            </a:r>
          </a:p>
          <a:p>
            <a:pPr lvl="1">
              <a:lnSpc>
                <a:spcPct val="150000"/>
              </a:lnSpc>
            </a:pPr>
            <a:r>
              <a:rPr lang="en-GB" sz="1600" dirty="0"/>
              <a:t>Strong focus on the interdependence between industries but lack of other interdependences.</a:t>
            </a:r>
          </a:p>
          <a:p>
            <a:pPr lvl="1">
              <a:lnSpc>
                <a:spcPct val="150000"/>
              </a:lnSpc>
            </a:pPr>
            <a:r>
              <a:rPr lang="en-GB" sz="1600" dirty="0"/>
              <a:t>Generally assumes fixed prices and fixed I-O multipliers (or ratios).</a:t>
            </a:r>
            <a:endParaRPr lang="en-US" sz="1600" dirty="0"/>
          </a:p>
        </p:txBody>
      </p:sp>
      <p:sp>
        <p:nvSpPr>
          <p:cNvPr id="7" name="Date Placeholder 3">
            <a:extLst>
              <a:ext uri="{FF2B5EF4-FFF2-40B4-BE49-F238E27FC236}">
                <a16:creationId xmlns:a16="http://schemas.microsoft.com/office/drawing/2014/main" id="{D78E5732-8D70-3245-8B4B-89027CADCF03}"/>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D1B6D7B2-8890-4442-94B4-4EB595F3D000}"/>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91</a:t>
            </a:fld>
            <a:endParaRPr lang="en-US" sz="1100" noProof="0" dirty="0"/>
          </a:p>
        </p:txBody>
      </p:sp>
    </p:spTree>
    <p:extLst>
      <p:ext uri="{BB962C8B-B14F-4D97-AF65-F5344CB8AC3E}">
        <p14:creationId xmlns:p14="http://schemas.microsoft.com/office/powerpoint/2010/main" val="243982937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251284" y="1169378"/>
            <a:ext cx="10569241" cy="365125"/>
          </a:xfrm>
        </p:spPr>
        <p:txBody>
          <a:bodyPr/>
          <a:lstStyle/>
          <a:p>
            <a:r>
              <a:rPr lang="en-GB" sz="2400" dirty="0"/>
              <a:t>QUANTITATIVE MODEL: Social Accounting Matrix (SAM)</a:t>
            </a:r>
            <a:endParaRPr lang="en-US" sz="2400" dirty="0"/>
          </a:p>
        </p:txBody>
      </p:sp>
      <p:sp>
        <p:nvSpPr>
          <p:cNvPr id="6" name="Content Placeholder 5"/>
          <p:cNvSpPr>
            <a:spLocks noGrp="1"/>
          </p:cNvSpPr>
          <p:nvPr>
            <p:ph sz="quarter" idx="10"/>
          </p:nvPr>
        </p:nvSpPr>
        <p:spPr>
          <a:xfrm>
            <a:off x="407987" y="2806400"/>
            <a:ext cx="8659009" cy="2319053"/>
          </a:xfrm>
        </p:spPr>
        <p:txBody>
          <a:bodyPr/>
          <a:lstStyle/>
          <a:p>
            <a:pPr marL="342900" indent="-342900"/>
            <a:r>
              <a:rPr lang="en-US" sz="1800" dirty="0"/>
              <a:t>A comprehensive, economy-wide input-output table with details of all transactions that have taken place between economic agents in an economy. </a:t>
            </a:r>
          </a:p>
          <a:p>
            <a:pPr marL="342900" indent="-342900"/>
            <a:endParaRPr lang="en-US" sz="1800" dirty="0"/>
          </a:p>
          <a:p>
            <a:pPr marL="342900" indent="-342900"/>
            <a:r>
              <a:rPr lang="en-US" sz="1800" dirty="0"/>
              <a:t>A SAM displays the macro- and meso-economic accounts of a socio-economic system in a square matrix, ensuring that all inflows equal the sum of the outflows. </a:t>
            </a:r>
          </a:p>
          <a:p>
            <a:pPr marL="342900" indent="-342900"/>
            <a:endParaRPr lang="en-US" sz="1800" dirty="0"/>
          </a:p>
          <a:p>
            <a:pPr marL="342900" indent="-342900"/>
            <a:r>
              <a:rPr lang="en-US" sz="1800" dirty="0"/>
              <a:t>The SAM can be regarded as an extension of an I-O table. </a:t>
            </a:r>
          </a:p>
        </p:txBody>
      </p:sp>
      <p:sp>
        <p:nvSpPr>
          <p:cNvPr id="8" name="Date Placeholder 3">
            <a:extLst>
              <a:ext uri="{FF2B5EF4-FFF2-40B4-BE49-F238E27FC236}">
                <a16:creationId xmlns:a16="http://schemas.microsoft.com/office/drawing/2014/main" id="{98876A01-D851-AD44-9FFB-A874D5CD343F}"/>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pic>
        <p:nvPicPr>
          <p:cNvPr id="9" name="Picture 8">
            <a:extLst>
              <a:ext uri="{FF2B5EF4-FFF2-40B4-BE49-F238E27FC236}">
                <a16:creationId xmlns:a16="http://schemas.microsoft.com/office/drawing/2014/main" id="{AFDD8AE8-4FA9-034E-97F6-A46652926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987" y="1063500"/>
            <a:ext cx="666876" cy="669048"/>
          </a:xfrm>
          <a:prstGeom prst="rect">
            <a:avLst/>
          </a:prstGeom>
        </p:spPr>
      </p:pic>
      <p:sp>
        <p:nvSpPr>
          <p:cNvPr id="10" name="Slide Number Placeholder 4">
            <a:extLst>
              <a:ext uri="{FF2B5EF4-FFF2-40B4-BE49-F238E27FC236}">
                <a16:creationId xmlns:a16="http://schemas.microsoft.com/office/drawing/2014/main" id="{1057620B-E543-AA40-8573-8A9C68C991BA}"/>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92</a:t>
            </a:fld>
            <a:endParaRPr lang="en-US" sz="1100" noProof="0" dirty="0"/>
          </a:p>
        </p:txBody>
      </p:sp>
    </p:spTree>
    <p:extLst>
      <p:ext uri="{BB962C8B-B14F-4D97-AF65-F5344CB8AC3E}">
        <p14:creationId xmlns:p14="http://schemas.microsoft.com/office/powerpoint/2010/main" val="13670500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4406" y="2560507"/>
            <a:ext cx="6974221" cy="2171998"/>
          </a:xfrm>
          <a:prstGeom prst="rect">
            <a:avLst/>
          </a:prstGeom>
        </p:spPr>
      </p:pic>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9" y="1063499"/>
            <a:ext cx="2104206" cy="438042"/>
          </a:xfrm>
        </p:spPr>
        <p:txBody>
          <a:bodyPr/>
          <a:lstStyle/>
          <a:p>
            <a:r>
              <a:rPr lang="de-DE" sz="2400" dirty="0"/>
              <a:t>EXAMPLE</a:t>
            </a:r>
            <a:endParaRPr lang="en-US" sz="2400" dirty="0"/>
          </a:p>
        </p:txBody>
      </p:sp>
      <p:sp>
        <p:nvSpPr>
          <p:cNvPr id="6" name="Content Placeholder 2">
            <a:extLst>
              <a:ext uri="{FF2B5EF4-FFF2-40B4-BE49-F238E27FC236}">
                <a16:creationId xmlns:a16="http://schemas.microsoft.com/office/drawing/2014/main" id="{2C47FEA7-FE37-4C4E-A02A-D543EAE9F7E6}"/>
              </a:ext>
            </a:extLst>
          </p:cNvPr>
          <p:cNvSpPr txBox="1">
            <a:spLocks/>
          </p:cNvSpPr>
          <p:nvPr/>
        </p:nvSpPr>
        <p:spPr>
          <a:xfrm>
            <a:off x="407988" y="2483853"/>
            <a:ext cx="3211112" cy="2809808"/>
          </a:xfrm>
          <a:prstGeom prst="rect">
            <a:avLst/>
          </a:prstGeom>
        </p:spPr>
        <p:txBody>
          <a:bodyPr vert="horz" lIns="0" tIns="46800" rIns="0" bIns="45720" rtlCol="0">
            <a:noAutofit/>
          </a:bodyPr>
          <a:lstStyle>
            <a:lvl1pPr marL="0" indent="-180000" algn="l" defTabSz="914400" rtl="0" eaLnBrk="1" latinLnBrk="0" hangingPunct="1">
              <a:lnSpc>
                <a:spcPct val="110000"/>
              </a:lnSpc>
              <a:spcBef>
                <a:spcPts val="0"/>
              </a:spcBef>
              <a:buClr>
                <a:schemeClr val="accent6"/>
              </a:buClr>
              <a:buSzPct val="80000"/>
              <a:buFont typeface="Arial" charset="0"/>
              <a:buChar char="•"/>
              <a:defRPr sz="2400" kern="1200">
                <a:solidFill>
                  <a:schemeClr val="tx1"/>
                </a:solidFill>
                <a:latin typeface="+mn-lt"/>
                <a:ea typeface="+mn-ea"/>
                <a:cs typeface="+mn-cs"/>
              </a:defRPr>
            </a:lvl1pPr>
            <a:lvl2pPr marL="720000" marR="0" indent="-180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800" b="0" i="0" kern="1200" baseline="0">
                <a:solidFill>
                  <a:schemeClr val="tx1"/>
                </a:solidFill>
                <a:latin typeface="+mn-lt"/>
                <a:ea typeface="Arial" charset="0"/>
                <a:cs typeface="Arial" charset="0"/>
              </a:defRPr>
            </a:lvl2pPr>
            <a:lvl3pPr marL="0" marR="0" indent="-180000" algn="l" defTabSz="914400" rtl="0" eaLnBrk="1" fontAlgn="auto" latinLnBrk="0" hangingPunct="1">
              <a:lnSpc>
                <a:spcPct val="110000"/>
              </a:lnSpc>
              <a:spcBef>
                <a:spcPts val="0"/>
              </a:spcBef>
              <a:spcAft>
                <a:spcPts val="0"/>
              </a:spcAft>
              <a:buClr>
                <a:srgbClr val="71A522"/>
              </a:buClr>
              <a:buSzPct val="100000"/>
              <a:buFont typeface="Arial-BoldMT" charset="0"/>
              <a:buChar char="“"/>
              <a:tabLst/>
              <a:defRPr sz="2800" b="1" kern="1200">
                <a:solidFill>
                  <a:srgbClr val="71A522"/>
                </a:solidFill>
                <a:latin typeface="+mn-lt"/>
                <a:ea typeface="+mn-ea"/>
                <a:cs typeface="+mn-cs"/>
              </a:defRPr>
            </a:lvl3pPr>
            <a:lvl4pPr marL="216000" indent="-216000" algn="l" defTabSz="914400" rtl="0" eaLnBrk="1" latinLnBrk="0" hangingPunct="1">
              <a:lnSpc>
                <a:spcPct val="110000"/>
              </a:lnSpc>
              <a:spcBef>
                <a:spcPts val="500"/>
              </a:spcBef>
              <a:buClr>
                <a:srgbClr val="71A522"/>
              </a:buClr>
              <a:buSzPct val="80000"/>
              <a:buFont typeface="Arial" charset="0"/>
              <a:buChar char="•"/>
              <a:defRPr sz="1800" b="1" kern="1200">
                <a:solidFill>
                  <a:srgbClr val="71A522"/>
                </a:solidFill>
                <a:latin typeface="+mn-lt"/>
                <a:ea typeface="+mn-ea"/>
                <a:cs typeface="+mn-cs"/>
              </a:defRPr>
            </a:lvl4pPr>
            <a:lvl5pPr marL="216000" marR="0" indent="-216000" algn="l" defTabSz="914400" rtl="0" eaLnBrk="1" fontAlgn="auto" latinLnBrk="0" hangingPunct="1">
              <a:lnSpc>
                <a:spcPct val="110000"/>
              </a:lnSpc>
              <a:spcBef>
                <a:spcPts val="0"/>
              </a:spcBef>
              <a:spcAft>
                <a:spcPts val="0"/>
              </a:spcAft>
              <a:buClr>
                <a:srgbClr val="71A522"/>
              </a:buClr>
              <a:buSzPct val="100000"/>
              <a:buFont typeface="Arial" charset="0"/>
              <a:buChar char="•"/>
              <a:tabLst/>
              <a:defRPr sz="1200" b="0" kern="1200" baseline="0">
                <a:solidFill>
                  <a:srgbClr val="71A522"/>
                </a:solidFill>
                <a:latin typeface="+mn-lt"/>
                <a:ea typeface="+mn-ea"/>
                <a:cs typeface="+mn-cs"/>
              </a:defRPr>
            </a:lvl5pPr>
            <a:lvl6pPr marL="171450" indent="-180000" algn="l" defTabSz="914400" rtl="0" eaLnBrk="1" latinLnBrk="0" hangingPunct="1">
              <a:lnSpc>
                <a:spcPct val="90000"/>
              </a:lnSpc>
              <a:spcBef>
                <a:spcPts val="500"/>
              </a:spcBef>
              <a:buClr>
                <a:srgbClr val="71A522"/>
              </a:buClr>
              <a:buSzPct val="80000"/>
              <a:buFont typeface="Arial" charset="0"/>
              <a:buChar char="•"/>
              <a:defRPr sz="1200" b="0" kern="1200" baseline="0">
                <a:solidFill>
                  <a:srgbClr val="71A522"/>
                </a:solidFill>
                <a:latin typeface="+mn-lt"/>
                <a:ea typeface="+mn-ea"/>
                <a:cs typeface="+mn-cs"/>
              </a:defRPr>
            </a:lvl6pPr>
            <a:lvl7pPr marL="555750" indent="-285750" algn="l" defTabSz="914400" rtl="0" eaLnBrk="1" latinLnBrk="0" hangingPunct="1">
              <a:lnSpc>
                <a:spcPct val="90000"/>
              </a:lnSpc>
              <a:spcBef>
                <a:spcPts val="500"/>
              </a:spcBef>
              <a:buClr>
                <a:srgbClr val="71A522"/>
              </a:buClr>
              <a:buSzPct val="80000"/>
              <a:buFont typeface="Arial" charset="0"/>
              <a:buChar char="•"/>
              <a:defRPr sz="16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r>
              <a:rPr lang="en-GB" sz="1800" dirty="0"/>
              <a:t>SAM analysis for evaluating renewable energy initiatives in Egypt.</a:t>
            </a:r>
          </a:p>
          <a:p>
            <a:pPr marL="342900" indent="-342900"/>
            <a:endParaRPr lang="en-GB" sz="1800" dirty="0"/>
          </a:p>
          <a:p>
            <a:pPr marL="342900" indent="-342900"/>
            <a:r>
              <a:rPr lang="en-GB" sz="1800" dirty="0"/>
              <a:t>The analysis aimed at examining what initiatives would yield the highest benefits for Egypt, for GDP and household income.</a:t>
            </a:r>
          </a:p>
          <a:p>
            <a:pPr lvl="1"/>
            <a:endParaRPr lang="en-US" sz="1400" dirty="0"/>
          </a:p>
        </p:txBody>
      </p:sp>
      <p:sp>
        <p:nvSpPr>
          <p:cNvPr id="8" name="TextBox 7">
            <a:extLst>
              <a:ext uri="{FF2B5EF4-FFF2-40B4-BE49-F238E27FC236}">
                <a16:creationId xmlns:a16="http://schemas.microsoft.com/office/drawing/2014/main" id="{B86673A0-1305-4A9D-BB78-9882CBE6FAAB}"/>
              </a:ext>
            </a:extLst>
          </p:cNvPr>
          <p:cNvSpPr txBox="1"/>
          <p:nvPr/>
        </p:nvSpPr>
        <p:spPr>
          <a:xfrm>
            <a:off x="8529372" y="4758675"/>
            <a:ext cx="2956259" cy="276999"/>
          </a:xfrm>
          <a:prstGeom prst="rect">
            <a:avLst/>
          </a:prstGeom>
          <a:noFill/>
        </p:spPr>
        <p:txBody>
          <a:bodyPr wrap="none" rtlCol="0">
            <a:spAutoFit/>
          </a:bodyPr>
          <a:lstStyle/>
          <a:p>
            <a:r>
              <a:rPr lang="it-IT" sz="1200" dirty="0"/>
              <a:t>Source: </a:t>
            </a:r>
            <a:r>
              <a:rPr lang="en-GB" sz="1200" dirty="0" err="1"/>
              <a:t>Farag</a:t>
            </a:r>
            <a:r>
              <a:rPr lang="en-GB" sz="1200" dirty="0"/>
              <a:t> and </a:t>
            </a:r>
            <a:r>
              <a:rPr lang="en-GB" sz="1200" dirty="0" err="1"/>
              <a:t>Komendantova</a:t>
            </a:r>
            <a:r>
              <a:rPr lang="en-GB" sz="1200" dirty="0"/>
              <a:t>, </a:t>
            </a:r>
            <a:r>
              <a:rPr lang="en-US" sz="1200" dirty="0"/>
              <a:t>2014</a:t>
            </a:r>
          </a:p>
        </p:txBody>
      </p:sp>
      <p:sp>
        <p:nvSpPr>
          <p:cNvPr id="11" name="Date Placeholder 3">
            <a:extLst>
              <a:ext uri="{FF2B5EF4-FFF2-40B4-BE49-F238E27FC236}">
                <a16:creationId xmlns:a16="http://schemas.microsoft.com/office/drawing/2014/main" id="{B8DA67E4-9288-0F4C-9005-29E726AFF9F8}"/>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A935D1A2-565A-B14D-87ED-82626255E7FA}"/>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93</a:t>
            </a:fld>
            <a:endParaRPr lang="en-US" sz="1100" noProof="0" dirty="0"/>
          </a:p>
        </p:txBody>
      </p:sp>
    </p:spTree>
    <p:extLst>
      <p:ext uri="{BB962C8B-B14F-4D97-AF65-F5344CB8AC3E}">
        <p14:creationId xmlns:p14="http://schemas.microsoft.com/office/powerpoint/2010/main" val="3620816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30F05C-B1FE-4647-9D3F-18FD792AF859}"/>
              </a:ext>
            </a:extLst>
          </p:cNvPr>
          <p:cNvSpPr/>
          <p:nvPr/>
        </p:nvSpPr>
        <p:spPr>
          <a:xfrm>
            <a:off x="412741" y="4866849"/>
            <a:ext cx="3716497"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7F256D7C-1378-204F-8938-9FBF916C858E}"/>
              </a:ext>
            </a:extLst>
          </p:cNvPr>
          <p:cNvSpPr/>
          <p:nvPr/>
        </p:nvSpPr>
        <p:spPr>
          <a:xfrm>
            <a:off x="0" y="4855327"/>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B0A64C1E-1247-394B-B4B5-4C7C29630BD3}"/>
              </a:ext>
            </a:extLst>
          </p:cNvPr>
          <p:cNvSpPr/>
          <p:nvPr/>
        </p:nvSpPr>
        <p:spPr>
          <a:xfrm>
            <a:off x="407987" y="3300997"/>
            <a:ext cx="1998329"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CD584C91-6AFD-3D4A-BD71-DE034FC589AF}"/>
              </a:ext>
            </a:extLst>
          </p:cNvPr>
          <p:cNvSpPr/>
          <p:nvPr/>
        </p:nvSpPr>
        <p:spPr>
          <a:xfrm>
            <a:off x="-4754" y="3289475"/>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3175E44F-9D00-034C-B300-F4F41630D82F}"/>
              </a:ext>
            </a:extLst>
          </p:cNvPr>
          <p:cNvSpPr/>
          <p:nvPr/>
        </p:nvSpPr>
        <p:spPr>
          <a:xfrm>
            <a:off x="407987" y="1764083"/>
            <a:ext cx="1882825"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7214AAF3-9B3A-6445-BE45-3E4C80548861}"/>
              </a:ext>
            </a:extLst>
          </p:cNvPr>
          <p:cNvSpPr/>
          <p:nvPr/>
        </p:nvSpPr>
        <p:spPr>
          <a:xfrm>
            <a:off x="-4754" y="1752561"/>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407989" y="1063499"/>
            <a:ext cx="6329696" cy="457293"/>
          </a:xfrm>
        </p:spPr>
        <p:txBody>
          <a:bodyPr/>
          <a:lstStyle/>
          <a:p>
            <a:r>
              <a:rPr lang="en-GB" sz="2400" dirty="0"/>
              <a:t>SOCIAL ACCOUNTING MATRIX (SAM)</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523492" y="1680140"/>
            <a:ext cx="11296332" cy="4176713"/>
          </a:xfrm>
        </p:spPr>
        <p:txBody>
          <a:bodyPr/>
          <a:lstStyle/>
          <a:p>
            <a:pPr indent="0">
              <a:lnSpc>
                <a:spcPct val="150000"/>
              </a:lnSpc>
              <a:buNone/>
            </a:pPr>
            <a:r>
              <a:rPr lang="de-DE" sz="2000" dirty="0"/>
              <a:t>Data source(s)</a:t>
            </a:r>
          </a:p>
          <a:p>
            <a:pPr lvl="1">
              <a:lnSpc>
                <a:spcPct val="150000"/>
              </a:lnSpc>
            </a:pPr>
            <a:r>
              <a:rPr lang="en-GB" sz="1600" dirty="0"/>
              <a:t>Input-output tables, System of National Accounts (SNA), industrial statistics, consumption </a:t>
            </a:r>
            <a:br>
              <a:rPr lang="en-GB" sz="1600" dirty="0"/>
            </a:br>
            <a:r>
              <a:rPr lang="en-GB" sz="1600" dirty="0"/>
              <a:t>expenditure surveys and foreign trade statistics.</a:t>
            </a:r>
          </a:p>
          <a:p>
            <a:pPr lvl="1">
              <a:lnSpc>
                <a:spcPct val="150000"/>
              </a:lnSpc>
            </a:pPr>
            <a:endParaRPr lang="en-GB" sz="1600" dirty="0"/>
          </a:p>
          <a:p>
            <a:pPr indent="0">
              <a:lnSpc>
                <a:spcPct val="150000"/>
              </a:lnSpc>
              <a:buNone/>
            </a:pPr>
            <a:r>
              <a:rPr lang="en-GB" sz="2000" dirty="0"/>
              <a:t>Data Availability</a:t>
            </a:r>
          </a:p>
          <a:p>
            <a:pPr lvl="1">
              <a:lnSpc>
                <a:spcPct val="150000"/>
              </a:lnSpc>
            </a:pPr>
            <a:r>
              <a:rPr lang="en-GB" sz="1600" dirty="0"/>
              <a:t>High data requirements but data is generally available (e.g. GTAP database). </a:t>
            </a:r>
          </a:p>
          <a:p>
            <a:pPr lvl="1">
              <a:lnSpc>
                <a:spcPct val="150000"/>
              </a:lnSpc>
            </a:pPr>
            <a:r>
              <a:rPr lang="en-GB" sz="1600" dirty="0"/>
              <a:t>Multipliers need to be derived ad hoc.</a:t>
            </a:r>
          </a:p>
          <a:p>
            <a:pPr lvl="1">
              <a:lnSpc>
                <a:spcPct val="150000"/>
              </a:lnSpc>
            </a:pPr>
            <a:endParaRPr lang="en-GB" sz="1600" dirty="0"/>
          </a:p>
          <a:p>
            <a:pPr indent="0">
              <a:lnSpc>
                <a:spcPct val="150000"/>
              </a:lnSpc>
              <a:buNone/>
            </a:pPr>
            <a:r>
              <a:rPr lang="en-GB" sz="2000" dirty="0"/>
              <a:t>Accessibility and Typical Users</a:t>
            </a:r>
          </a:p>
          <a:p>
            <a:pPr lvl="1">
              <a:lnSpc>
                <a:spcPct val="150000"/>
              </a:lnSpc>
            </a:pPr>
            <a:r>
              <a:rPr lang="en-GB" sz="1600" dirty="0"/>
              <a:t>Access is generally constrained to trained personnel but most SAMs are developed in Excel, which reduces barriers. </a:t>
            </a:r>
          </a:p>
          <a:p>
            <a:pPr lvl="1">
              <a:lnSpc>
                <a:spcPct val="150000"/>
              </a:lnSpc>
            </a:pPr>
            <a:r>
              <a:rPr lang="en-GB" sz="1600" dirty="0"/>
              <a:t>Commonly used for analysing how policy impacts are distributed over economic actors.</a:t>
            </a:r>
          </a:p>
        </p:txBody>
      </p:sp>
      <p:sp>
        <p:nvSpPr>
          <p:cNvPr id="7" name="Date Placeholder 3">
            <a:extLst>
              <a:ext uri="{FF2B5EF4-FFF2-40B4-BE49-F238E27FC236}">
                <a16:creationId xmlns:a16="http://schemas.microsoft.com/office/drawing/2014/main" id="{EEB1B47A-983C-EF43-A5E1-80461C8899F8}"/>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4" name="Slide Number Placeholder 4">
            <a:extLst>
              <a:ext uri="{FF2B5EF4-FFF2-40B4-BE49-F238E27FC236}">
                <a16:creationId xmlns:a16="http://schemas.microsoft.com/office/drawing/2014/main" id="{D190AABB-9DE0-2242-BC4C-B8259BED4C2F}"/>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94</a:t>
            </a:fld>
            <a:endParaRPr lang="en-US" sz="1100" noProof="0" dirty="0"/>
          </a:p>
        </p:txBody>
      </p:sp>
    </p:spTree>
    <p:extLst>
      <p:ext uri="{BB962C8B-B14F-4D97-AF65-F5344CB8AC3E}">
        <p14:creationId xmlns:p14="http://schemas.microsoft.com/office/powerpoint/2010/main" val="154035599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61132A-AD8B-C64E-8606-0EF38EB2E4DB}"/>
              </a:ext>
            </a:extLst>
          </p:cNvPr>
          <p:cNvSpPr/>
          <p:nvPr/>
        </p:nvSpPr>
        <p:spPr>
          <a:xfrm>
            <a:off x="407987" y="3799309"/>
            <a:ext cx="3105234" cy="6764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a16="http://schemas.microsoft.com/office/drawing/2014/main" id="{0CE75FA3-8096-7041-95FF-1F7ED7A4DCEC}"/>
              </a:ext>
            </a:extLst>
          </p:cNvPr>
          <p:cNvSpPr/>
          <p:nvPr/>
        </p:nvSpPr>
        <p:spPr>
          <a:xfrm>
            <a:off x="407987" y="1850711"/>
            <a:ext cx="2258211"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a16="http://schemas.microsoft.com/office/drawing/2014/main" id="{48B18D13-5E85-1E47-8E8F-B8C61A799F39}"/>
              </a:ext>
            </a:extLst>
          </p:cNvPr>
          <p:cNvSpPr/>
          <p:nvPr/>
        </p:nvSpPr>
        <p:spPr>
          <a:xfrm>
            <a:off x="-4754" y="1839189"/>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ectangle 9">
            <a:extLst>
              <a:ext uri="{FF2B5EF4-FFF2-40B4-BE49-F238E27FC236}">
                <a16:creationId xmlns:a16="http://schemas.microsoft.com/office/drawing/2014/main" id="{9529FEA3-09B1-854C-9FE5-B603C438BE33}"/>
              </a:ext>
            </a:extLst>
          </p:cNvPr>
          <p:cNvSpPr/>
          <p:nvPr/>
        </p:nvSpPr>
        <p:spPr>
          <a:xfrm>
            <a:off x="5896935" y="1540743"/>
            <a:ext cx="4289957" cy="338554"/>
          </a:xfrm>
          <a:prstGeom prst="rect">
            <a:avLst/>
          </a:prstGeom>
        </p:spPr>
        <p:txBody>
          <a:bodyPr wrap="none">
            <a:spAutoFit/>
          </a:bodyPr>
          <a:lstStyle/>
          <a:p>
            <a:pPr indent="0">
              <a:buNone/>
            </a:pPr>
            <a:r>
              <a:rPr lang="en-GB" sz="1600" dirty="0"/>
              <a:t>Social accounting matrix structure in symbols</a:t>
            </a:r>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a:xfrm>
            <a:off x="407988" y="1063499"/>
            <a:ext cx="11412537" cy="365125"/>
          </a:xfrm>
        </p:spPr>
        <p:txBody>
          <a:bodyPr/>
          <a:lstStyle/>
          <a:p>
            <a:r>
              <a:rPr lang="en-GB" sz="2400" dirty="0"/>
              <a:t>SOCIAL ACCOUNTING MATRIX (SAM)</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507941" y="1807961"/>
            <a:ext cx="4497196" cy="4444711"/>
          </a:xfrm>
        </p:spPr>
        <p:txBody>
          <a:bodyPr/>
          <a:lstStyle/>
          <a:p>
            <a:pPr indent="0">
              <a:lnSpc>
                <a:spcPct val="150000"/>
              </a:lnSpc>
              <a:buNone/>
            </a:pPr>
            <a:r>
              <a:rPr lang="en-US" sz="1800" dirty="0"/>
              <a:t>Resources required</a:t>
            </a:r>
          </a:p>
          <a:p>
            <a:pPr lvl="1">
              <a:lnSpc>
                <a:spcPct val="150000"/>
              </a:lnSpc>
            </a:pPr>
            <a:r>
              <a:rPr lang="en-US" sz="1400" dirty="0"/>
              <a:t>Creating a simple SAM from the SNA may take a month, a detailed SAM up to a year. </a:t>
            </a:r>
          </a:p>
          <a:p>
            <a:pPr lvl="1">
              <a:lnSpc>
                <a:spcPct val="150000"/>
              </a:lnSpc>
            </a:pPr>
            <a:r>
              <a:rPr lang="en-US" sz="1400" dirty="0"/>
              <a:t>Modifications can be performed in the range of two to four months. </a:t>
            </a:r>
          </a:p>
          <a:p>
            <a:pPr lvl="1">
              <a:lnSpc>
                <a:spcPct val="150000"/>
              </a:lnSpc>
            </a:pPr>
            <a:endParaRPr lang="en-GB" sz="1400" dirty="0"/>
          </a:p>
          <a:p>
            <a:pPr indent="0">
              <a:lnSpc>
                <a:spcPct val="100000"/>
              </a:lnSpc>
              <a:buNone/>
            </a:pPr>
            <a:r>
              <a:rPr lang="en-GB" sz="1800" dirty="0"/>
              <a:t>Potential for integration with </a:t>
            </a:r>
            <a:br>
              <a:rPr lang="en-GB" sz="1800" dirty="0"/>
            </a:br>
            <a:r>
              <a:rPr lang="en-GB" sz="1800" dirty="0"/>
              <a:t>other methods and tools</a:t>
            </a:r>
          </a:p>
          <a:p>
            <a:pPr lvl="1">
              <a:lnSpc>
                <a:spcPct val="150000"/>
              </a:lnSpc>
            </a:pPr>
            <a:r>
              <a:rPr lang="en-GB" sz="1400" dirty="0"/>
              <a:t>Can be used to parameterise and initialise other quantitative models.</a:t>
            </a:r>
          </a:p>
          <a:p>
            <a:pPr lvl="1">
              <a:lnSpc>
                <a:spcPct val="150000"/>
              </a:lnSpc>
            </a:pPr>
            <a:r>
              <a:rPr lang="en-GB" sz="1400" dirty="0"/>
              <a:t>Provides an indication of ripple effects across sectors for possible short-term policy impacts.</a:t>
            </a:r>
            <a:endParaRPr lang="en-US" sz="1400" dirty="0"/>
          </a:p>
        </p:txBody>
      </p:sp>
      <p:sp>
        <p:nvSpPr>
          <p:cNvPr id="7" name="TextBox 6"/>
          <p:cNvSpPr txBox="1"/>
          <p:nvPr/>
        </p:nvSpPr>
        <p:spPr>
          <a:xfrm>
            <a:off x="10487115" y="6303088"/>
            <a:ext cx="1431802" cy="276999"/>
          </a:xfrm>
          <a:prstGeom prst="rect">
            <a:avLst/>
          </a:prstGeom>
          <a:noFill/>
        </p:spPr>
        <p:txBody>
          <a:bodyPr wrap="none" rtlCol="0">
            <a:spAutoFit/>
          </a:bodyPr>
          <a:lstStyle/>
          <a:p>
            <a:r>
              <a:rPr lang="en-US" sz="1200" dirty="0"/>
              <a:t>Source: ILO, 2017</a:t>
            </a:r>
          </a:p>
        </p:txBody>
      </p:sp>
      <p:sp>
        <p:nvSpPr>
          <p:cNvPr id="9" name="Date Placeholder 3">
            <a:extLst>
              <a:ext uri="{FF2B5EF4-FFF2-40B4-BE49-F238E27FC236}">
                <a16:creationId xmlns:a16="http://schemas.microsoft.com/office/drawing/2014/main" id="{902EDB99-10B6-D344-8974-51AE4E6B2F8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pic>
        <p:nvPicPr>
          <p:cNvPr id="12" name="Picture 11" descr="A screenshot of a cell phone&#10;&#10;Description automatically generated">
            <a:extLst>
              <a:ext uri="{FF2B5EF4-FFF2-40B4-BE49-F238E27FC236}">
                <a16:creationId xmlns:a16="http://schemas.microsoft.com/office/drawing/2014/main" id="{E82F164B-6FA0-ED43-8A5E-77D7308BE1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5566" y="1858377"/>
            <a:ext cx="5904720" cy="4444711"/>
          </a:xfrm>
          <a:prstGeom prst="rect">
            <a:avLst/>
          </a:prstGeom>
        </p:spPr>
      </p:pic>
      <p:sp>
        <p:nvSpPr>
          <p:cNvPr id="16" name="Rectangle 15">
            <a:extLst>
              <a:ext uri="{FF2B5EF4-FFF2-40B4-BE49-F238E27FC236}">
                <a16:creationId xmlns:a16="http://schemas.microsoft.com/office/drawing/2014/main" id="{5857C313-0067-8346-ACB1-9B370A241EFE}"/>
              </a:ext>
            </a:extLst>
          </p:cNvPr>
          <p:cNvSpPr/>
          <p:nvPr/>
        </p:nvSpPr>
        <p:spPr>
          <a:xfrm>
            <a:off x="-4754" y="3787787"/>
            <a:ext cx="99588" cy="676439"/>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80531759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471E87-53E9-2340-BC3D-EDA34E662FA5}"/>
              </a:ext>
            </a:extLst>
          </p:cNvPr>
          <p:cNvSpPr/>
          <p:nvPr/>
        </p:nvSpPr>
        <p:spPr>
          <a:xfrm>
            <a:off x="407987" y="3948987"/>
            <a:ext cx="1680695"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E9F640F0-F8A8-164F-BF71-B895F0CAFBE3}"/>
              </a:ext>
            </a:extLst>
          </p:cNvPr>
          <p:cNvSpPr/>
          <p:nvPr/>
        </p:nvSpPr>
        <p:spPr>
          <a:xfrm>
            <a:off x="-4754" y="3937465"/>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AF028DEA-534E-DA46-A6FF-3C203E0A978B}"/>
              </a:ext>
            </a:extLst>
          </p:cNvPr>
          <p:cNvSpPr/>
          <p:nvPr/>
        </p:nvSpPr>
        <p:spPr>
          <a:xfrm>
            <a:off x="407987" y="2043215"/>
            <a:ext cx="1314935" cy="439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9E73EADB-E4E0-5749-B282-F2749CFA4331}"/>
              </a:ext>
            </a:extLst>
          </p:cNvPr>
          <p:cNvSpPr/>
          <p:nvPr/>
        </p:nvSpPr>
        <p:spPr>
          <a:xfrm>
            <a:off x="-4754" y="2031693"/>
            <a:ext cx="99588" cy="439333"/>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570F931B-944D-4F64-B0F8-C04FCDE9D646}"/>
              </a:ext>
            </a:extLst>
          </p:cNvPr>
          <p:cNvSpPr>
            <a:spLocks noGrp="1"/>
          </p:cNvSpPr>
          <p:nvPr>
            <p:ph type="title"/>
          </p:nvPr>
        </p:nvSpPr>
        <p:spPr>
          <a:xfrm>
            <a:off x="407988" y="1063499"/>
            <a:ext cx="6743583" cy="620922"/>
          </a:xfrm>
        </p:spPr>
        <p:txBody>
          <a:bodyPr/>
          <a:lstStyle/>
          <a:p>
            <a:r>
              <a:rPr lang="en-GB" sz="2400" dirty="0"/>
              <a:t>SOCIAL ACCOUNTING MATRIX (SAM)</a:t>
            </a:r>
            <a:endParaRPr lang="en-US" sz="2400" dirty="0"/>
          </a:p>
        </p:txBody>
      </p:sp>
      <p:sp>
        <p:nvSpPr>
          <p:cNvPr id="3" name="Content Placeholder 2">
            <a:extLst>
              <a:ext uri="{FF2B5EF4-FFF2-40B4-BE49-F238E27FC236}">
                <a16:creationId xmlns:a16="http://schemas.microsoft.com/office/drawing/2014/main" id="{15523800-5F55-451A-8484-22ECFEF86251}"/>
              </a:ext>
            </a:extLst>
          </p:cNvPr>
          <p:cNvSpPr>
            <a:spLocks noGrp="1"/>
          </p:cNvSpPr>
          <p:nvPr>
            <p:ph sz="quarter" idx="10"/>
          </p:nvPr>
        </p:nvSpPr>
        <p:spPr>
          <a:xfrm>
            <a:off x="513866" y="1954698"/>
            <a:ext cx="8841890" cy="4176713"/>
          </a:xfrm>
        </p:spPr>
        <p:txBody>
          <a:bodyPr/>
          <a:lstStyle/>
          <a:p>
            <a:pPr indent="0">
              <a:lnSpc>
                <a:spcPct val="150000"/>
              </a:lnSpc>
              <a:buNone/>
            </a:pPr>
            <a:r>
              <a:rPr lang="de-DE" sz="2000" dirty="0"/>
              <a:t>Strengths</a:t>
            </a:r>
          </a:p>
          <a:p>
            <a:pPr lvl="1">
              <a:lnSpc>
                <a:spcPct val="150000"/>
              </a:lnSpc>
            </a:pPr>
            <a:r>
              <a:rPr lang="en-GB" sz="1600" dirty="0"/>
              <a:t>Extension of an I-O table, with an emphasis on private households and their socioeconomic relations. </a:t>
            </a:r>
            <a:endParaRPr lang="de-DE" sz="1600" dirty="0"/>
          </a:p>
          <a:p>
            <a:pPr lvl="1">
              <a:lnSpc>
                <a:spcPct val="150000"/>
              </a:lnSpc>
            </a:pPr>
            <a:r>
              <a:rPr lang="en-GB" sz="1600" dirty="0"/>
              <a:t>Large degree of flexibility regarding the disaggregation of the displayed information.</a:t>
            </a:r>
          </a:p>
          <a:p>
            <a:pPr lvl="1">
              <a:lnSpc>
                <a:spcPct val="150000"/>
              </a:lnSpc>
            </a:pPr>
            <a:endParaRPr lang="de-DE" sz="1600" dirty="0"/>
          </a:p>
          <a:p>
            <a:pPr indent="0">
              <a:lnSpc>
                <a:spcPct val="150000"/>
              </a:lnSpc>
              <a:buNone/>
            </a:pPr>
            <a:r>
              <a:rPr lang="de-DE" sz="2000" dirty="0"/>
              <a:t>Weaknesses</a:t>
            </a:r>
          </a:p>
          <a:p>
            <a:pPr lvl="1">
              <a:lnSpc>
                <a:spcPct val="150000"/>
              </a:lnSpc>
            </a:pPr>
            <a:r>
              <a:rPr lang="en-GB" sz="1600" dirty="0"/>
              <a:t>Might miss important policy outcomes due to a lack of data for the base year.</a:t>
            </a:r>
          </a:p>
          <a:p>
            <a:pPr lvl="1">
              <a:lnSpc>
                <a:spcPct val="150000"/>
              </a:lnSpc>
            </a:pPr>
            <a:r>
              <a:rPr lang="en-GB" sz="1600" dirty="0"/>
              <a:t>Not suitable for investigating the medium- and long-term impacts of policy implementation.</a:t>
            </a:r>
          </a:p>
          <a:p>
            <a:pPr lvl="1">
              <a:lnSpc>
                <a:spcPct val="150000"/>
              </a:lnSpc>
            </a:pPr>
            <a:r>
              <a:rPr lang="en-GB" sz="1600" dirty="0"/>
              <a:t>SAMs typically do not include physical flows.</a:t>
            </a:r>
          </a:p>
          <a:p>
            <a:pPr lvl="1">
              <a:lnSpc>
                <a:spcPct val="150000"/>
              </a:lnSpc>
            </a:pPr>
            <a:endParaRPr lang="en-GB" sz="1600" dirty="0"/>
          </a:p>
          <a:p>
            <a:pPr lvl="1">
              <a:lnSpc>
                <a:spcPct val="150000"/>
              </a:lnSpc>
            </a:pPr>
            <a:endParaRPr lang="en-US" sz="1600" dirty="0"/>
          </a:p>
        </p:txBody>
      </p:sp>
      <p:sp>
        <p:nvSpPr>
          <p:cNvPr id="7" name="Date Placeholder 3">
            <a:extLst>
              <a:ext uri="{FF2B5EF4-FFF2-40B4-BE49-F238E27FC236}">
                <a16:creationId xmlns:a16="http://schemas.microsoft.com/office/drawing/2014/main" id="{9B99A4D1-E486-A24E-9730-D91D13414FC4}"/>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2" name="Slide Number Placeholder 4">
            <a:extLst>
              <a:ext uri="{FF2B5EF4-FFF2-40B4-BE49-F238E27FC236}">
                <a16:creationId xmlns:a16="http://schemas.microsoft.com/office/drawing/2014/main" id="{B3D56EA0-0F49-FF4A-8DDB-D9A92DF5607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96</a:t>
            </a:fld>
            <a:endParaRPr lang="en-US" sz="1100" noProof="0" dirty="0"/>
          </a:p>
        </p:txBody>
      </p:sp>
    </p:spTree>
    <p:extLst>
      <p:ext uri="{BB962C8B-B14F-4D97-AF65-F5344CB8AC3E}">
        <p14:creationId xmlns:p14="http://schemas.microsoft.com/office/powerpoint/2010/main" val="38124797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426694-E9B5-44E1-BBFB-27BB7EEAE079}"/>
              </a:ext>
            </a:extLst>
          </p:cNvPr>
          <p:cNvPicPr/>
          <p:nvPr/>
        </p:nvPicPr>
        <p:blipFill>
          <a:blip r:embed="rId3" cstate="email">
            <a:extLst>
              <a:ext uri="{28A0092B-C50C-407E-A947-70E740481C1C}">
                <a14:useLocalDpi xmlns:a14="http://schemas.microsoft.com/office/drawing/2010/main"/>
              </a:ext>
            </a:extLst>
          </a:blip>
          <a:stretch>
            <a:fillRect/>
          </a:stretch>
        </p:blipFill>
        <p:spPr>
          <a:xfrm>
            <a:off x="4880009" y="1877255"/>
            <a:ext cx="6682974" cy="4214801"/>
          </a:xfrm>
          <a:prstGeom prst="rect">
            <a:avLst/>
          </a:prstGeom>
        </p:spPr>
      </p:pic>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1232034" y="1179003"/>
            <a:ext cx="10588491" cy="433958"/>
          </a:xfrm>
        </p:spPr>
        <p:txBody>
          <a:bodyPr/>
          <a:lstStyle/>
          <a:p>
            <a:r>
              <a:rPr lang="en-GB" sz="2400" dirty="0"/>
              <a:t>QUANTITATIVE MODEL: Partial Equilibrium models</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407987" y="2469092"/>
            <a:ext cx="3923381" cy="3209905"/>
          </a:xfrm>
        </p:spPr>
        <p:txBody>
          <a:bodyPr/>
          <a:lstStyle/>
          <a:p>
            <a:pPr marL="342900" indent="-342900"/>
            <a:r>
              <a:rPr lang="en-GB" sz="1800" dirty="0"/>
              <a:t>A family of models that covers a single sector, generally at a high- level of detail. </a:t>
            </a:r>
          </a:p>
          <a:p>
            <a:pPr marL="342900" indent="-342900"/>
            <a:endParaRPr lang="en-GB" sz="1800" dirty="0"/>
          </a:p>
          <a:p>
            <a:pPr marL="342900" indent="-342900"/>
            <a:r>
              <a:rPr lang="en-GB" sz="1800" dirty="0"/>
              <a:t>PE models typically use a “bottom-up” approach, placing emphasis on individual technologies. </a:t>
            </a:r>
          </a:p>
          <a:p>
            <a:pPr marL="342900" indent="-342900"/>
            <a:endParaRPr lang="en-GB" sz="1800" dirty="0"/>
          </a:p>
          <a:p>
            <a:pPr marL="342900" indent="-342900"/>
            <a:r>
              <a:rPr lang="en-US" sz="1800" dirty="0"/>
              <a:t>PE models primarily use optimization and simulation. </a:t>
            </a:r>
            <a:endParaRPr lang="en-GB" sz="1800" dirty="0"/>
          </a:p>
        </p:txBody>
      </p:sp>
      <p:sp>
        <p:nvSpPr>
          <p:cNvPr id="7" name="TextBox 6"/>
          <p:cNvSpPr txBox="1"/>
          <p:nvPr/>
        </p:nvSpPr>
        <p:spPr>
          <a:xfrm>
            <a:off x="9394254" y="5966454"/>
            <a:ext cx="2097049" cy="276999"/>
          </a:xfrm>
          <a:prstGeom prst="rect">
            <a:avLst/>
          </a:prstGeom>
          <a:noFill/>
        </p:spPr>
        <p:txBody>
          <a:bodyPr wrap="none" rtlCol="0">
            <a:spAutoFit/>
          </a:bodyPr>
          <a:lstStyle/>
          <a:p>
            <a:r>
              <a:rPr lang="en-US" sz="1200" dirty="0"/>
              <a:t>Source: </a:t>
            </a:r>
            <a:r>
              <a:rPr lang="en-US" sz="1200" dirty="0" err="1"/>
              <a:t>Remme</a:t>
            </a:r>
            <a:r>
              <a:rPr lang="en-US" sz="1200" dirty="0"/>
              <a:t> et al., 2001</a:t>
            </a:r>
          </a:p>
        </p:txBody>
      </p:sp>
      <p:pic>
        <p:nvPicPr>
          <p:cNvPr id="8" name="Picture 7">
            <a:extLst>
              <a:ext uri="{FF2B5EF4-FFF2-40B4-BE49-F238E27FC236}">
                <a16:creationId xmlns:a16="http://schemas.microsoft.com/office/drawing/2014/main" id="{82CB543E-82B2-DF43-8FA7-C5A1AA4806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987" y="1063500"/>
            <a:ext cx="666876" cy="669048"/>
          </a:xfrm>
          <a:prstGeom prst="rect">
            <a:avLst/>
          </a:prstGeom>
        </p:spPr>
      </p:pic>
      <p:sp>
        <p:nvSpPr>
          <p:cNvPr id="12" name="Date Placeholder 3">
            <a:extLst>
              <a:ext uri="{FF2B5EF4-FFF2-40B4-BE49-F238E27FC236}">
                <a16:creationId xmlns:a16="http://schemas.microsoft.com/office/drawing/2014/main" id="{B3C566D8-8FF2-1E4C-9EF4-E01A1863C166}"/>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9" name="Slide Number Placeholder 4">
            <a:extLst>
              <a:ext uri="{FF2B5EF4-FFF2-40B4-BE49-F238E27FC236}">
                <a16:creationId xmlns:a16="http://schemas.microsoft.com/office/drawing/2014/main" id="{2DB06EFB-5D21-CD42-8F27-A81184F7E77A}"/>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97</a:t>
            </a:fld>
            <a:endParaRPr lang="en-US" sz="1100" noProof="0" dirty="0"/>
          </a:p>
        </p:txBody>
      </p:sp>
    </p:spTree>
    <p:extLst>
      <p:ext uri="{BB962C8B-B14F-4D97-AF65-F5344CB8AC3E}">
        <p14:creationId xmlns:p14="http://schemas.microsoft.com/office/powerpoint/2010/main" val="71739882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733884-3A7D-AE47-952D-4FFB8C33D848}"/>
              </a:ext>
            </a:extLst>
          </p:cNvPr>
          <p:cNvSpPr/>
          <p:nvPr/>
        </p:nvSpPr>
        <p:spPr>
          <a:xfrm>
            <a:off x="407987" y="3310425"/>
            <a:ext cx="1853950"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a16="http://schemas.microsoft.com/office/drawing/2014/main" id="{506550D2-D6B8-DB48-9D7D-66716D544FD7}"/>
              </a:ext>
            </a:extLst>
          </p:cNvPr>
          <p:cNvSpPr/>
          <p:nvPr/>
        </p:nvSpPr>
        <p:spPr>
          <a:xfrm>
            <a:off x="407987" y="4368129"/>
            <a:ext cx="3384367"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a16="http://schemas.microsoft.com/office/drawing/2014/main" id="{EB3C71A5-C827-2741-9B06-EDCDEB7B0CB0}"/>
              </a:ext>
            </a:extLst>
          </p:cNvPr>
          <p:cNvSpPr/>
          <p:nvPr/>
        </p:nvSpPr>
        <p:spPr>
          <a:xfrm>
            <a:off x="407987" y="1937336"/>
            <a:ext cx="1738447" cy="362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55949E98-B5BA-614D-A02D-38F1BB629F1D}"/>
              </a:ext>
            </a:extLst>
          </p:cNvPr>
          <p:cNvSpPr/>
          <p:nvPr/>
        </p:nvSpPr>
        <p:spPr>
          <a:xfrm>
            <a:off x="-4754" y="1925814"/>
            <a:ext cx="99588" cy="362662"/>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CAA9278D-9770-4A79-960C-7FA3C8F12BEA}"/>
              </a:ext>
            </a:extLst>
          </p:cNvPr>
          <p:cNvSpPr>
            <a:spLocks noGrp="1"/>
          </p:cNvSpPr>
          <p:nvPr>
            <p:ph type="title"/>
          </p:nvPr>
        </p:nvSpPr>
        <p:spPr>
          <a:xfrm>
            <a:off x="407988" y="1063499"/>
            <a:ext cx="11412537" cy="457293"/>
          </a:xfrm>
        </p:spPr>
        <p:txBody>
          <a:bodyPr/>
          <a:lstStyle/>
          <a:p>
            <a:r>
              <a:rPr lang="en-GB" sz="2400" dirty="0"/>
              <a:t>PARTIAL EQUILIBRIUM MODELS</a:t>
            </a:r>
            <a:endParaRPr lang="en-US" sz="2400" dirty="0"/>
          </a:p>
        </p:txBody>
      </p:sp>
      <p:sp>
        <p:nvSpPr>
          <p:cNvPr id="3" name="Content Placeholder 2">
            <a:extLst>
              <a:ext uri="{FF2B5EF4-FFF2-40B4-BE49-F238E27FC236}">
                <a16:creationId xmlns:a16="http://schemas.microsoft.com/office/drawing/2014/main" id="{0B1D9A29-E14A-4712-8D82-D645E9279FB7}"/>
              </a:ext>
            </a:extLst>
          </p:cNvPr>
          <p:cNvSpPr>
            <a:spLocks noGrp="1"/>
          </p:cNvSpPr>
          <p:nvPr>
            <p:ph sz="quarter" idx="10"/>
          </p:nvPr>
        </p:nvSpPr>
        <p:spPr>
          <a:xfrm>
            <a:off x="533118" y="1853506"/>
            <a:ext cx="6098690" cy="4176713"/>
          </a:xfrm>
        </p:spPr>
        <p:txBody>
          <a:bodyPr/>
          <a:lstStyle/>
          <a:p>
            <a:pPr indent="0">
              <a:lnSpc>
                <a:spcPct val="150000"/>
              </a:lnSpc>
              <a:buNone/>
            </a:pPr>
            <a:r>
              <a:rPr lang="de-DE" sz="1800" dirty="0"/>
              <a:t>Data source(s)</a:t>
            </a:r>
          </a:p>
          <a:p>
            <a:pPr lvl="1">
              <a:lnSpc>
                <a:spcPct val="150000"/>
              </a:lnSpc>
            </a:pPr>
            <a:r>
              <a:rPr lang="en-US" sz="1400" dirty="0"/>
              <a:t>Sectoral data, databases with technology parameters, such as   cost, lifetime and efficiency, and potential adoption rates.</a:t>
            </a:r>
          </a:p>
          <a:p>
            <a:pPr lvl="1">
              <a:lnSpc>
                <a:spcPct val="150000"/>
              </a:lnSpc>
            </a:pPr>
            <a:endParaRPr lang="en-GB" sz="1400" dirty="0"/>
          </a:p>
          <a:p>
            <a:pPr indent="0">
              <a:lnSpc>
                <a:spcPct val="150000"/>
              </a:lnSpc>
              <a:buNone/>
            </a:pPr>
            <a:r>
              <a:rPr lang="en-GB" sz="1800" dirty="0"/>
              <a:t>Data Availability</a:t>
            </a:r>
          </a:p>
          <a:p>
            <a:pPr lvl="1">
              <a:lnSpc>
                <a:spcPct val="150000"/>
              </a:lnSpc>
            </a:pPr>
            <a:r>
              <a:rPr lang="en-GB" sz="1400" dirty="0"/>
              <a:t>Available from national and international databases.</a:t>
            </a:r>
          </a:p>
          <a:p>
            <a:pPr lvl="1">
              <a:lnSpc>
                <a:spcPct val="150000"/>
              </a:lnSpc>
            </a:pPr>
            <a:endParaRPr lang="en-GB" sz="1400" dirty="0"/>
          </a:p>
          <a:p>
            <a:pPr indent="0">
              <a:lnSpc>
                <a:spcPct val="150000"/>
              </a:lnSpc>
              <a:buNone/>
            </a:pPr>
            <a:r>
              <a:rPr lang="en-GB" sz="1800" dirty="0"/>
              <a:t>Accessibility and Typical Users</a:t>
            </a:r>
          </a:p>
          <a:p>
            <a:pPr lvl="1">
              <a:lnSpc>
                <a:spcPct val="150000"/>
              </a:lnSpc>
            </a:pPr>
            <a:r>
              <a:rPr lang="en-GB" sz="1400" dirty="0"/>
              <a:t>Specialised users, with depth of knowledge of the sector.</a:t>
            </a:r>
          </a:p>
          <a:p>
            <a:pPr lvl="1">
              <a:lnSpc>
                <a:spcPct val="150000"/>
              </a:lnSpc>
            </a:pPr>
            <a:r>
              <a:rPr lang="en-GB" sz="1400" dirty="0"/>
              <a:t>Commonly used in sectoral analysis (country and regional).</a:t>
            </a:r>
          </a:p>
          <a:p>
            <a:pPr lvl="1">
              <a:lnSpc>
                <a:spcPct val="150000"/>
              </a:lnSpc>
            </a:pPr>
            <a:r>
              <a:rPr lang="en-GB" sz="1400" dirty="0"/>
              <a:t>Typically developed and maintained by line ministries </a:t>
            </a:r>
            <a:br>
              <a:rPr lang="en-GB" sz="1400" dirty="0"/>
            </a:br>
            <a:r>
              <a:rPr lang="en-GB" sz="1400" dirty="0"/>
              <a:t>and academia.</a:t>
            </a:r>
          </a:p>
        </p:txBody>
      </p:sp>
      <p:pic>
        <p:nvPicPr>
          <p:cNvPr id="6" name="Picture 5">
            <a:extLst>
              <a:ext uri="{FF2B5EF4-FFF2-40B4-BE49-F238E27FC236}">
                <a16:creationId xmlns:a16="http://schemas.microsoft.com/office/drawing/2014/main" id="{882595D3-A0EE-41A8-80C8-A0207D4C08AF}"/>
              </a:ext>
            </a:extLst>
          </p:cNvPr>
          <p:cNvPicPr/>
          <p:nvPr/>
        </p:nvPicPr>
        <p:blipFill>
          <a:blip r:embed="rId3"/>
          <a:stretch>
            <a:fillRect/>
          </a:stretch>
        </p:blipFill>
        <p:spPr>
          <a:xfrm>
            <a:off x="6506678" y="1049162"/>
            <a:ext cx="5387930" cy="5292851"/>
          </a:xfrm>
          <a:prstGeom prst="rect">
            <a:avLst/>
          </a:prstGeom>
        </p:spPr>
      </p:pic>
      <p:sp>
        <p:nvSpPr>
          <p:cNvPr id="7" name="TextBox 6"/>
          <p:cNvSpPr txBox="1"/>
          <p:nvPr/>
        </p:nvSpPr>
        <p:spPr>
          <a:xfrm>
            <a:off x="6726989" y="6261913"/>
            <a:ext cx="1431802" cy="276999"/>
          </a:xfrm>
          <a:prstGeom prst="rect">
            <a:avLst/>
          </a:prstGeom>
          <a:noFill/>
        </p:spPr>
        <p:txBody>
          <a:bodyPr wrap="none" rtlCol="0">
            <a:spAutoFit/>
          </a:bodyPr>
          <a:lstStyle/>
          <a:p>
            <a:r>
              <a:rPr lang="en-US" sz="1200" dirty="0"/>
              <a:t>Source: SEI, 2019</a:t>
            </a:r>
          </a:p>
        </p:txBody>
      </p:sp>
      <p:sp>
        <p:nvSpPr>
          <p:cNvPr id="11" name="Rectangle 10">
            <a:extLst>
              <a:ext uri="{FF2B5EF4-FFF2-40B4-BE49-F238E27FC236}">
                <a16:creationId xmlns:a16="http://schemas.microsoft.com/office/drawing/2014/main" id="{EFC434E5-D9C4-1141-B18D-BF6063E352CE}"/>
              </a:ext>
            </a:extLst>
          </p:cNvPr>
          <p:cNvSpPr/>
          <p:nvPr/>
        </p:nvSpPr>
        <p:spPr>
          <a:xfrm>
            <a:off x="-4754" y="3298903"/>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le 12">
            <a:extLst>
              <a:ext uri="{FF2B5EF4-FFF2-40B4-BE49-F238E27FC236}">
                <a16:creationId xmlns:a16="http://schemas.microsoft.com/office/drawing/2014/main" id="{2238C440-5433-074E-857E-1C1D649DB5FE}"/>
              </a:ext>
            </a:extLst>
          </p:cNvPr>
          <p:cNvSpPr/>
          <p:nvPr/>
        </p:nvSpPr>
        <p:spPr>
          <a:xfrm>
            <a:off x="-4754" y="4356607"/>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Date Placeholder 3">
            <a:extLst>
              <a:ext uri="{FF2B5EF4-FFF2-40B4-BE49-F238E27FC236}">
                <a16:creationId xmlns:a16="http://schemas.microsoft.com/office/drawing/2014/main" id="{B8526389-1892-B74C-B63C-E37E496A37AC}"/>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16" name="Slide Number Placeholder 4">
            <a:extLst>
              <a:ext uri="{FF2B5EF4-FFF2-40B4-BE49-F238E27FC236}">
                <a16:creationId xmlns:a16="http://schemas.microsoft.com/office/drawing/2014/main" id="{63C3083D-69B7-3F4C-86BC-D646DFE076F4}"/>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98</a:t>
            </a:fld>
            <a:endParaRPr lang="en-US" sz="1100" noProof="0" dirty="0"/>
          </a:p>
        </p:txBody>
      </p:sp>
    </p:spTree>
    <p:extLst>
      <p:ext uri="{BB962C8B-B14F-4D97-AF65-F5344CB8AC3E}">
        <p14:creationId xmlns:p14="http://schemas.microsoft.com/office/powerpoint/2010/main" val="40630945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070DDC-AFE5-E44C-B7EB-778A1E34FDC8}"/>
              </a:ext>
            </a:extLst>
          </p:cNvPr>
          <p:cNvSpPr/>
          <p:nvPr/>
        </p:nvSpPr>
        <p:spPr>
          <a:xfrm>
            <a:off x="412741" y="3906135"/>
            <a:ext cx="6161314"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id="{9EC8766F-57D1-F049-A12B-E1A4C4946162}"/>
              </a:ext>
            </a:extLst>
          </p:cNvPr>
          <p:cNvSpPr/>
          <p:nvPr/>
        </p:nvSpPr>
        <p:spPr>
          <a:xfrm>
            <a:off x="0" y="3894613"/>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AB4BB7FD-A71C-F04B-BE2E-F2C4B5019406}"/>
              </a:ext>
            </a:extLst>
          </p:cNvPr>
          <p:cNvSpPr/>
          <p:nvPr/>
        </p:nvSpPr>
        <p:spPr>
          <a:xfrm>
            <a:off x="407987" y="2368011"/>
            <a:ext cx="2421840" cy="36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a:extLst>
              <a:ext uri="{FF2B5EF4-FFF2-40B4-BE49-F238E27FC236}">
                <a16:creationId xmlns:a16="http://schemas.microsoft.com/office/drawing/2014/main" id="{BC0FB049-3E76-4B5A-8BF1-6FA60E30E380}"/>
              </a:ext>
            </a:extLst>
          </p:cNvPr>
          <p:cNvSpPr>
            <a:spLocks noGrp="1"/>
          </p:cNvSpPr>
          <p:nvPr>
            <p:ph type="title"/>
          </p:nvPr>
        </p:nvSpPr>
        <p:spPr>
          <a:xfrm>
            <a:off x="407989" y="1063499"/>
            <a:ext cx="5367170" cy="515044"/>
          </a:xfrm>
        </p:spPr>
        <p:txBody>
          <a:bodyPr/>
          <a:lstStyle/>
          <a:p>
            <a:r>
              <a:rPr lang="en-GB" sz="2400" dirty="0"/>
              <a:t>PARTIAL EQUILIBRIUM MODELS</a:t>
            </a:r>
            <a:endParaRPr lang="en-US" sz="2400" dirty="0"/>
          </a:p>
        </p:txBody>
      </p:sp>
      <p:sp>
        <p:nvSpPr>
          <p:cNvPr id="3" name="Content Placeholder 2">
            <a:extLst>
              <a:ext uri="{FF2B5EF4-FFF2-40B4-BE49-F238E27FC236}">
                <a16:creationId xmlns:a16="http://schemas.microsoft.com/office/drawing/2014/main" id="{7469B1DE-AB88-4A4B-B45A-14F8503D827E}"/>
              </a:ext>
            </a:extLst>
          </p:cNvPr>
          <p:cNvSpPr>
            <a:spLocks noGrp="1"/>
          </p:cNvSpPr>
          <p:nvPr>
            <p:ph sz="quarter" idx="10"/>
          </p:nvPr>
        </p:nvSpPr>
        <p:spPr>
          <a:xfrm>
            <a:off x="513869" y="2243457"/>
            <a:ext cx="6618452" cy="2963812"/>
          </a:xfrm>
        </p:spPr>
        <p:txBody>
          <a:bodyPr/>
          <a:lstStyle/>
          <a:p>
            <a:pPr indent="0">
              <a:lnSpc>
                <a:spcPct val="150000"/>
              </a:lnSpc>
              <a:buNone/>
            </a:pPr>
            <a:r>
              <a:rPr lang="en-US" sz="2000" dirty="0"/>
              <a:t>Resources required</a:t>
            </a:r>
          </a:p>
          <a:p>
            <a:pPr lvl="1">
              <a:lnSpc>
                <a:spcPct val="150000"/>
              </a:lnSpc>
            </a:pPr>
            <a:r>
              <a:rPr lang="en-GB" sz="1600" dirty="0"/>
              <a:t>Building and calibrating a new PE model requires two to six months, depending on the level of detail represented.</a:t>
            </a:r>
          </a:p>
          <a:p>
            <a:pPr lvl="1">
              <a:lnSpc>
                <a:spcPct val="150000"/>
              </a:lnSpc>
            </a:pPr>
            <a:endParaRPr lang="en-GB" sz="1600" dirty="0"/>
          </a:p>
          <a:p>
            <a:pPr indent="0">
              <a:lnSpc>
                <a:spcPct val="150000"/>
              </a:lnSpc>
              <a:buNone/>
            </a:pPr>
            <a:r>
              <a:rPr lang="en-GB" sz="2000" dirty="0"/>
              <a:t>Potential for integration with other methods and tools</a:t>
            </a:r>
          </a:p>
          <a:p>
            <a:pPr lvl="1">
              <a:lnSpc>
                <a:spcPct val="150000"/>
              </a:lnSpc>
            </a:pPr>
            <a:r>
              <a:rPr lang="en-GB" sz="1600" dirty="0"/>
              <a:t>Can be used in combination with macroeconomic models, to provide more realism using a bottom-up approach.</a:t>
            </a:r>
            <a:endParaRPr lang="en-US" sz="1600" dirty="0"/>
          </a:p>
        </p:txBody>
      </p:sp>
      <p:sp>
        <p:nvSpPr>
          <p:cNvPr id="7" name="Date Placeholder 3">
            <a:extLst>
              <a:ext uri="{FF2B5EF4-FFF2-40B4-BE49-F238E27FC236}">
                <a16:creationId xmlns:a16="http://schemas.microsoft.com/office/drawing/2014/main" id="{50B0D7D0-38D9-E746-9A5C-B895AD373AB2}"/>
              </a:ext>
            </a:extLst>
          </p:cNvPr>
          <p:cNvSpPr txBox="1">
            <a:spLocks/>
          </p:cNvSpPr>
          <p:nvPr/>
        </p:nvSpPr>
        <p:spPr>
          <a:xfrm>
            <a:off x="330287" y="6410722"/>
            <a:ext cx="741805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71A547"/>
                </a:solidFill>
              </a:rPr>
              <a:t>Module 3, Annex A: Additional Information About Different Models </a:t>
            </a:r>
            <a:endParaRPr lang="en-US" sz="1050" dirty="0">
              <a:solidFill>
                <a:srgbClr val="71A547"/>
              </a:solidFill>
            </a:endParaRPr>
          </a:p>
        </p:txBody>
      </p:sp>
      <p:sp>
        <p:nvSpPr>
          <p:cNvPr id="9" name="Rectangle 8">
            <a:extLst>
              <a:ext uri="{FF2B5EF4-FFF2-40B4-BE49-F238E27FC236}">
                <a16:creationId xmlns:a16="http://schemas.microsoft.com/office/drawing/2014/main" id="{43882425-97DF-A94A-925D-75A6F729BBAF}"/>
              </a:ext>
            </a:extLst>
          </p:cNvPr>
          <p:cNvSpPr/>
          <p:nvPr/>
        </p:nvSpPr>
        <p:spPr>
          <a:xfrm>
            <a:off x="-4754" y="2356489"/>
            <a:ext cx="99588" cy="365125"/>
          </a:xfrm>
          <a:prstGeom prst="rect">
            <a:avLst/>
          </a:prstGeom>
          <a:solidFill>
            <a:srgbClr val="71A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Slide Number Placeholder 4">
            <a:extLst>
              <a:ext uri="{FF2B5EF4-FFF2-40B4-BE49-F238E27FC236}">
                <a16:creationId xmlns:a16="http://schemas.microsoft.com/office/drawing/2014/main" id="{ACD1955E-169D-2B44-A797-40007A0193DC}"/>
              </a:ext>
            </a:extLst>
          </p:cNvPr>
          <p:cNvSpPr>
            <a:spLocks noGrp="1"/>
          </p:cNvSpPr>
          <p:nvPr>
            <p:ph type="sldNum" sz="quarter" idx="12"/>
          </p:nvPr>
        </p:nvSpPr>
        <p:spPr>
          <a:xfrm>
            <a:off x="10809248" y="6356350"/>
            <a:ext cx="1011275" cy="365125"/>
          </a:xfrm>
        </p:spPr>
        <p:txBody>
          <a:bodyPr/>
          <a:lstStyle/>
          <a:p>
            <a:fld id="{84059D9C-83B2-9046-9FF6-87A09DB9F967}" type="slidenum">
              <a:rPr lang="en-US" sz="1100" noProof="0" smtClean="0"/>
              <a:pPr/>
              <a:t>99</a:t>
            </a:fld>
            <a:endParaRPr lang="en-US" sz="1100" noProof="0" dirty="0"/>
          </a:p>
        </p:txBody>
      </p:sp>
    </p:spTree>
    <p:extLst>
      <p:ext uri="{BB962C8B-B14F-4D97-AF65-F5344CB8AC3E}">
        <p14:creationId xmlns:p14="http://schemas.microsoft.com/office/powerpoint/2010/main" val="378469942"/>
      </p:ext>
    </p:extLst>
  </p:cSld>
  <p:clrMapOvr>
    <a:masterClrMapping/>
  </p:clrMapOvr>
  <p:transition/>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19658</Words>
  <Application>Microsoft Macintosh PowerPoint</Application>
  <PresentationFormat>Widescreen</PresentationFormat>
  <Paragraphs>1827</Paragraphs>
  <Slides>130</Slides>
  <Notes>106</Notes>
  <HiddenSlides>56</HiddenSlides>
  <MMClips>0</MMClips>
  <ScaleCrop>false</ScaleCrop>
  <HeadingPairs>
    <vt:vector size="8" baseType="variant">
      <vt:variant>
        <vt:lpstr>Fonts Used</vt:lpstr>
      </vt:variant>
      <vt:variant>
        <vt:i4>7</vt:i4>
      </vt:variant>
      <vt:variant>
        <vt:lpstr>Theme</vt:lpstr>
      </vt:variant>
      <vt:variant>
        <vt:i4>1</vt:i4>
      </vt:variant>
      <vt:variant>
        <vt:lpstr>Links</vt:lpstr>
      </vt:variant>
      <vt:variant>
        <vt:i4>1</vt:i4>
      </vt:variant>
      <vt:variant>
        <vt:lpstr>Slide Titles</vt:lpstr>
      </vt:variant>
      <vt:variant>
        <vt:i4>130</vt:i4>
      </vt:variant>
    </vt:vector>
  </HeadingPairs>
  <TitlesOfParts>
    <vt:vector size="139" baseType="lpstr">
      <vt:lpstr>Arial</vt:lpstr>
      <vt:lpstr>Arial-BoldMT</vt:lpstr>
      <vt:lpstr>Courier New</vt:lpstr>
      <vt:lpstr>Menlo-Regular</vt:lpstr>
      <vt:lpstr>Roboto-Light</vt:lpstr>
      <vt:lpstr>Segoe UI</vt:lpstr>
      <vt:lpstr>Wingdings</vt:lpstr>
      <vt:lpstr>Office-Design</vt:lpstr>
      <vt:lpstr>file:///\\Users\andreabassi\Documents\AAA%20Work\Millennium%20Institute\MI%20Projects\UNEP%20GER\ZZZ_Meetings\Document1!OLE_LINK1</vt:lpstr>
      <vt:lpstr>Module 3 – Overview of modeling  approaches and models</vt:lpstr>
      <vt:lpstr>OVERVIEW</vt:lpstr>
      <vt:lpstr>PowerPoint Presentation</vt:lpstr>
      <vt:lpstr>UNDERSTANDING SIMULATION MODELS</vt:lpstr>
      <vt:lpstr>PowerPoint Presentation</vt:lpstr>
      <vt:lpstr>METHODOLOGIES: OPTIMIZATION</vt:lpstr>
      <vt:lpstr>POLL</vt:lpstr>
      <vt:lpstr>METHODOLOGIES: ECONOMETRICS</vt:lpstr>
      <vt:lpstr>POLL</vt:lpstr>
      <vt:lpstr>METHODOLOGIES: SIMULATION</vt:lpstr>
      <vt:lpstr>POLL</vt:lpstr>
      <vt:lpstr>SUMMARY OF METHODOLOGIES</vt:lpstr>
      <vt:lpstr>TYPES OF ASSESSMENT</vt:lpstr>
      <vt:lpstr>ECONOMIC ASSESSMENT</vt:lpstr>
      <vt:lpstr>SOCIAL ASSESSMENT</vt:lpstr>
      <vt:lpstr>ENVIRONMENTAL ASSESSMENT</vt:lpstr>
      <vt:lpstr>GOVERNANCE ASSESSMENT</vt:lpstr>
      <vt:lpstr>INTEGRATED ASSESSMENT</vt:lpstr>
      <vt:lpstr>PowerPoint Presentation</vt:lpstr>
      <vt:lpstr>OVERVIEW OF MODELS</vt:lpstr>
      <vt:lpstr>OVERVIEW OF MODELLING APPROACHES</vt:lpstr>
      <vt:lpstr>MODELLING USEFULNESS DEPENDS ON THEIR SUPPORT OF THE POLICYMAKING PROCESS</vt:lpstr>
      <vt:lpstr>QUALITATIVE MODEL: Delphi Analysis</vt:lpstr>
      <vt:lpstr>EXAMPLE </vt:lpstr>
      <vt:lpstr>DELPHI ANALYSIS</vt:lpstr>
      <vt:lpstr>PowerPoint Presentation</vt:lpstr>
      <vt:lpstr>QUALITATIVE MODEL: Causal Loop Diagram (CLD)</vt:lpstr>
      <vt:lpstr>CAUSAL LOOP DIAGRAMS</vt:lpstr>
      <vt:lpstr>EXAMPLE</vt:lpstr>
      <vt:lpstr>PowerPoint Presentation</vt:lpstr>
      <vt:lpstr>QUANTITATIVE MODEL: Sectoral Input-Output (I-O) Tables</vt:lpstr>
      <vt:lpstr>EXAMPLE</vt:lpstr>
      <vt:lpstr>PowerPoint Presentation</vt:lpstr>
      <vt:lpstr>QUANTITATIVE MODEL: Computable General Equilibrium (CGE)</vt:lpstr>
      <vt:lpstr>EXAMPLE</vt:lpstr>
      <vt:lpstr>PowerPoint Presentation</vt:lpstr>
      <vt:lpstr>QUANTITATIVE MODEL:  System Dynamics</vt:lpstr>
      <vt:lpstr>EXAMPLE</vt:lpstr>
      <vt:lpstr>GLOBAL GREEN ECONOMY MODELLING WITH SYSTEM DYNAMICS</vt:lpstr>
      <vt:lpstr>POLL</vt:lpstr>
      <vt:lpstr>COMPLEMENTARITY IS CRITICAL FOR MODELLING USEFULNESS</vt:lpstr>
      <vt:lpstr>PowerPoint Presentation</vt:lpstr>
      <vt:lpstr>PowerPoint Presentation</vt:lpstr>
      <vt:lpstr>HOW THE UNDERLYING METHOD INFLUENCES MODEL RESULTS</vt:lpstr>
      <vt:lpstr>EXAMPLE: MODELLING THE IMPACTS OF SUBSIDY REFORM</vt:lpstr>
      <vt:lpstr>EXAMPLE: MODELLING THE IMPACTS OF SUBSIDY REFORM</vt:lpstr>
      <vt:lpstr>MODELLING APPROACH</vt:lpstr>
      <vt:lpstr>PowerPoint Presentation</vt:lpstr>
      <vt:lpstr>PowerPoint Presentation</vt:lpstr>
      <vt:lpstr>PowerPoint Presentation</vt:lpstr>
      <vt:lpstr>PowerPoint Presentation</vt:lpstr>
      <vt:lpstr>PowerPoint Presentation</vt:lpstr>
      <vt:lpstr>MAIN CHARACTERISTICS OF THE MODELS CHOSEN – INDIA EXAMPLE</vt:lpstr>
      <vt:lpstr>MAIN CHARACTERISTICS OF THE MODELS CHOSEN</vt:lpstr>
      <vt:lpstr>Comparative assessment of results</vt:lpstr>
      <vt:lpstr>Comparative assessment of results</vt:lpstr>
      <vt:lpstr>PowerPoint Presentation</vt:lpstr>
      <vt:lpstr>PowerPoint Presentation</vt:lpstr>
      <vt:lpstr>BACKGROUND</vt:lpstr>
      <vt:lpstr>WHAT IS THE IGEM FRAMEWORK?</vt:lpstr>
      <vt:lpstr>DIAGRAM OF THE IGEM FRAMEWORK SHOWING THE LINKAGES BETWEEN THE SD, CGE AND I-O SAM MODELS </vt:lpstr>
      <vt:lpstr>STEP 1: CREATE AN EXPANDED (OR GREEN) I-O</vt:lpstr>
      <vt:lpstr>STEP 2: CREATE AN EXPANDED (OR GREEN) SAM</vt:lpstr>
      <vt:lpstr>GREEN CGE AND GREEN I-O SAM</vt:lpstr>
      <vt:lpstr>DIAGRAM OF IGEM FRAMEWORK INFORMATION STRUCTURE </vt:lpstr>
      <vt:lpstr>TARGETS VERSUS INVESTMENT DRIVEN</vt:lpstr>
      <vt:lpstr>TARGET-DRIVEN APPROACH</vt:lpstr>
      <vt:lpstr>INVESTMENT- (OR PRICE-) DRIVEN APPROACH</vt:lpstr>
      <vt:lpstr>CARBON TAX SCENARIOS TESTED BY THE IGEM FRAMEWORK</vt:lpstr>
      <vt:lpstr>CONCLUSIONS – on Greening</vt:lpstr>
      <vt:lpstr>CONCLUSIONS – on Coupling</vt:lpstr>
      <vt:lpstr>PowerPoint Presentation</vt:lpstr>
      <vt:lpstr>Annex A Additional Information About Different Models </vt:lpstr>
      <vt:lpstr>DELPHI ANALYSIS</vt:lpstr>
      <vt:lpstr>DELPHI ANALYSIS</vt:lpstr>
      <vt:lpstr>QUALITATIVE MODEL: Decision Tree (DT)</vt:lpstr>
      <vt:lpstr>DECISION TREE (EXAMPLE)</vt:lpstr>
      <vt:lpstr>DECISION TREE</vt:lpstr>
      <vt:lpstr>DECISION TREE</vt:lpstr>
      <vt:lpstr>DECISION TREE</vt:lpstr>
      <vt:lpstr>EXAMPLE</vt:lpstr>
      <vt:lpstr>CAUSAL LOOP DIAGRAMS (CLD)</vt:lpstr>
      <vt:lpstr>CAUSAL LOOP DIAGRAMS</vt:lpstr>
      <vt:lpstr>CAUSAL LOOP DIAGRAMS</vt:lpstr>
      <vt:lpstr>QUANTITATIVE MODEL: Household Income &amp; Expenditure Survey (HIES)</vt:lpstr>
      <vt:lpstr>HOUSEHOLD INCOME AND EXPENDITURE SURVEY</vt:lpstr>
      <vt:lpstr>HOUSEHOLD INCOME AND EXPENDITURE SURVEY</vt:lpstr>
      <vt:lpstr>HOUSEHOLD INCOME AND EXPENDITURE SURVEY</vt:lpstr>
      <vt:lpstr>SECTORAL INPUT-OUTPUT (I-O) TABLES</vt:lpstr>
      <vt:lpstr>SECTORAL INPUT-OUTPUT (I-O) TABLES</vt:lpstr>
      <vt:lpstr>SECTORAL INPUT-OUTPUT (I-O) TABLES</vt:lpstr>
      <vt:lpstr>QUANTITATIVE MODEL: Social Accounting Matrix (SAM)</vt:lpstr>
      <vt:lpstr>EXAMPLE</vt:lpstr>
      <vt:lpstr>SOCIAL ACCOUNTING MATRIX (SAM)</vt:lpstr>
      <vt:lpstr>SOCIAL ACCOUNTING MATRIX (SAM)</vt:lpstr>
      <vt:lpstr>SOCIAL ACCOUNTING MATRIX (SAM)</vt:lpstr>
      <vt:lpstr>QUANTITATIVE MODEL: Partial Equilibrium models</vt:lpstr>
      <vt:lpstr>PARTIAL EQUILIBRIUM MODELS</vt:lpstr>
      <vt:lpstr>PARTIAL EQUILIBRIUM MODELS</vt:lpstr>
      <vt:lpstr>PARTIAL EQUILIBRIUM MODELS</vt:lpstr>
      <vt:lpstr>EXAMPLE</vt:lpstr>
      <vt:lpstr>COMPUTABLE GENERAL EQUILIBRIUM (CGE)</vt:lpstr>
      <vt:lpstr>COMPUTABLE GENERAL EQUILIBRIUM (CGE)</vt:lpstr>
      <vt:lpstr>COMPUTABLE GENERAL EQUILIBRIUM (CGE)</vt:lpstr>
      <vt:lpstr>QUANTITATIVE MODEL: Macroeconometrics</vt:lpstr>
      <vt:lpstr>MACROECONOMETRICS</vt:lpstr>
      <vt:lpstr>MACROECONOMETRICS</vt:lpstr>
      <vt:lpstr>MACROECONOMETRICS</vt:lpstr>
      <vt:lpstr>EXAMPLE</vt:lpstr>
      <vt:lpstr>SYSTEM DYNAMICS</vt:lpstr>
      <vt:lpstr>SYSTEM DYNAMICS</vt:lpstr>
      <vt:lpstr>SYSTEM DYNAMICS</vt:lpstr>
      <vt:lpstr>GLOBAL GREEN ECONOMY MODELLING</vt:lpstr>
      <vt:lpstr>COMPARISON OF SCENARIOS FOR SELECTED SECTORS AND ACTIONS </vt:lpstr>
      <vt:lpstr>RESULTS: Growth and Sustainability</vt:lpstr>
      <vt:lpstr>RESULTS: IN A NUTSHELL (GREEN VS. BROWN) – VARIOUS INDICATORS</vt:lpstr>
      <vt:lpstr>RESULTS: IN A NUTSHELL (GREEN VS. BROWN) - GDP GROWTH</vt:lpstr>
      <vt:lpstr>PowerPoint Presentation</vt:lpstr>
      <vt:lpstr>PowerPoint Presentation</vt:lpstr>
      <vt:lpstr>PowerPoint Presentation</vt:lpstr>
      <vt:lpstr>PowerPoint Presentation</vt:lpstr>
      <vt:lpstr>Annex B:  Additional information about IGEM</vt:lpstr>
      <vt:lpstr>RESULTS FROM THE CGE – SCENARIO 1 (LEFT) AND 2 (RIGHT) </vt:lpstr>
      <vt:lpstr>RESULTS FROM THE SD – BAU SIMULATION  </vt:lpstr>
      <vt:lpstr>RESULTS FROM THE SD – FEEBATE SCENARIO </vt:lpstr>
      <vt:lpstr>RESULTS FROM THE SD – REBATE SCENARIO</vt:lpstr>
      <vt:lpstr>EVOLUTION OF THE SHARE OF RENEWABLE ENERGY CAPACITY FOLLOWING BAU, FBL, RL, FBH AND RH SCENARIOS</vt:lpstr>
      <vt:lpstr>EXAMPLE OF RESULTS FROM THE IGEM</vt:lpstr>
      <vt:lpstr>RESULTS FROM THE IGEM    </vt:lpstr>
      <vt:lpstr>SUMMARY OF RESULTS FROM THE IGEM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2020-09-01T07:17:55Z</dcterms:created>
  <dcterms:modified xsi:type="dcterms:W3CDTF">2020-09-14T01:50:09Z</dcterms:modified>
</cp:coreProperties>
</file>