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96" r:id="rId12"/>
    <p:sldId id="297" r:id="rId13"/>
    <p:sldId id="298" r:id="rId14"/>
    <p:sldId id="299" r:id="rId15"/>
    <p:sldId id="300" r:id="rId16"/>
    <p:sldId id="286" r:id="rId17"/>
    <p:sldId id="288" r:id="rId18"/>
    <p:sldId id="290" r:id="rId19"/>
    <p:sldId id="292" r:id="rId20"/>
    <p:sldId id="293" r:id="rId21"/>
    <p:sldId id="294" r:id="rId22"/>
    <p:sldId id="295" r:id="rId23"/>
    <p:sldId id="276" r:id="rId24"/>
    <p:sldId id="279" r:id="rId25"/>
    <p:sldId id="280" r:id="rId26"/>
    <p:sldId id="285" r:id="rId27"/>
    <p:sldId id="282" r:id="rId28"/>
    <p:sldId id="283" r:id="rId29"/>
    <p:sldId id="284" r:id="rId30"/>
    <p:sldId id="278"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9" d="100"/>
          <a:sy n="89" d="100"/>
        </p:scale>
        <p:origin x="360"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497EF-1020-402F-80CD-A7C9BA5FAE62}" type="datetimeFigureOut">
              <a:rPr lang="ru-RU" smtClean="0"/>
              <a:t>26.02.2026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8D0EE-314D-4200-A11B-809C5BE47669}" type="slidenum">
              <a:rPr lang="ru-RU" smtClean="0"/>
              <a:t>‹#›</a:t>
            </a:fld>
            <a:endParaRPr lang="ru-RU"/>
          </a:p>
        </p:txBody>
      </p:sp>
    </p:spTree>
    <p:extLst>
      <p:ext uri="{BB962C8B-B14F-4D97-AF65-F5344CB8AC3E}">
        <p14:creationId xmlns:p14="http://schemas.microsoft.com/office/powerpoint/2010/main" val="290060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isd.org/sites/default/files/publications/savi-contournement-morocco-e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environment.org/events/workshop/strengthening-leadership-circular-econom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definitions similar to the IGE.</a:t>
            </a:r>
            <a:r>
              <a:rPr lang="en-US" baseline="0" dirty="0"/>
              <a:t> This and the next slides provide a few examples. The underlying concept is very similar to the one of the IGE (see text in quotes), but different terms are used by different organizations. This is to create ownership and to stress specific aspects of the IGE, those aspects that are key to the mission of each organization that works on sustainable development, such as environment, economic growth, industrial development and jobs. </a:t>
            </a:r>
            <a:endParaRPr lang="en-US" dirty="0"/>
          </a:p>
          <a:p>
            <a:endParaRPr lang="en-US" dirty="0"/>
          </a:p>
          <a:p>
            <a:r>
              <a:rPr lang="en-US" dirty="0"/>
              <a:t>“Economic progress that fosters environmentally sustainable, low-carbon and socially inclusive development” (UN-ESCAP et al., 2010).</a:t>
            </a:r>
          </a:p>
          <a:p>
            <a:endParaRPr lang="en-US" dirty="0"/>
          </a:p>
          <a:p>
            <a:r>
              <a:rPr lang="en-US" dirty="0"/>
              <a:t>“Green growth means fostering economic growth and development, while ensuring that natural assets continue to provide the resources and environmental services on which our well-being relies” (OECD, 2011).</a:t>
            </a:r>
          </a:p>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11</a:t>
            </a:fld>
            <a:endParaRPr lang="de-DE"/>
          </a:p>
        </p:txBody>
      </p:sp>
    </p:spTree>
    <p:extLst>
      <p:ext uri="{BB962C8B-B14F-4D97-AF65-F5344CB8AC3E}">
        <p14:creationId xmlns:p14="http://schemas.microsoft.com/office/powerpoint/2010/main" val="78792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Approaches exist to conduct a more comprehensive (or integrated) IGE assessment. As an example, by integrating multiple data and tools in a unique assessment framework, Decision Support Systems (DSS) provide valuable guidance to decision makers for the integrated evaluation of IGE policies.</a:t>
            </a:r>
          </a:p>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20</a:t>
            </a:fld>
            <a:endParaRPr lang="de-DE"/>
          </a:p>
        </p:txBody>
      </p:sp>
    </p:spTree>
    <p:extLst>
      <p:ext uri="{BB962C8B-B14F-4D97-AF65-F5344CB8AC3E}">
        <p14:creationId xmlns:p14="http://schemas.microsoft.com/office/powerpoint/2010/main" val="428162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de-DE" dirty="0"/>
              <a:t>An assessment of the economic, social and environmental outcomes of various road management strategies. </a:t>
            </a:r>
          </a:p>
          <a:p>
            <a:pPr marL="342900" indent="-342900"/>
            <a:r>
              <a:rPr lang="de-DE" dirty="0"/>
              <a:t>The assessment focused on road infrastructcure. The analysis covers multiple dimensions (i.e. actors and sectors) over time:</a:t>
            </a:r>
          </a:p>
          <a:p>
            <a:pPr marL="0" lvl="1" indent="-171450">
              <a:buFont typeface="Arial" panose="020B0604020202020204" pitchFamily="34" charset="0"/>
              <a:buChar char="•"/>
            </a:pPr>
            <a:r>
              <a:rPr lang="de-DE" dirty="0"/>
              <a:t>Financial impact of management decisions. </a:t>
            </a:r>
          </a:p>
          <a:p>
            <a:pPr marL="0" lvl="1" indent="-171450">
              <a:buFont typeface="Arial" panose="020B0604020202020204" pitchFamily="34" charset="0"/>
              <a:buChar char="•"/>
            </a:pPr>
            <a:r>
              <a:rPr lang="de-DE" dirty="0"/>
              <a:t>Environmental impacts in terms of material use and emissions.</a:t>
            </a:r>
          </a:p>
          <a:p>
            <a:pPr marL="0" lvl="1" indent="-171450">
              <a:buFont typeface="Arial" panose="020B0604020202020204" pitchFamily="34" charset="0"/>
              <a:buChar char="•"/>
            </a:pPr>
            <a:r>
              <a:rPr lang="de-DE" dirty="0"/>
              <a:t>Social impacts in terms of income generation, travel time and accidents.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Source: IISD, 2019: </a:t>
            </a:r>
            <a:r>
              <a:rPr lang="en-US" sz="1200" b="0" i="0" u="none" strike="noStrike" kern="1200" baseline="0" dirty="0">
                <a:solidFill>
                  <a:schemeClr val="tx1"/>
                </a:solidFill>
                <a:latin typeface="+mn-lt"/>
                <a:ea typeface="+mn-ea"/>
                <a:cs typeface="+mn-cs"/>
              </a:rPr>
              <a:t>Sustainable Asset Valuation (SAVi) of the Contournement de Rabat, Morocco: A focus on road infrastructure. Bassi, A.M.; Casier, L.; Perera, O.; Pallaske, G. &amp; Uzsoki, D. Geneva: International Institute for Sustainable Development (IISD).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https://www.iisd.org/sites/default/files/publications/savi-contournement-morocco-en.pdf</a:t>
            </a:r>
            <a:endParaRPr lang="en-US" b="0" dirty="0"/>
          </a:p>
          <a:p>
            <a:endParaRPr lang="en-US" dirty="0"/>
          </a:p>
        </p:txBody>
      </p:sp>
      <p:sp>
        <p:nvSpPr>
          <p:cNvPr id="4" name="Slide Number Placeholder 3"/>
          <p:cNvSpPr>
            <a:spLocks noGrp="1"/>
          </p:cNvSpPr>
          <p:nvPr>
            <p:ph type="sldNum" sz="quarter" idx="5"/>
          </p:nvPr>
        </p:nvSpPr>
        <p:spPr/>
        <p:txBody>
          <a:bodyPr/>
          <a:lstStyle/>
          <a:p>
            <a:fld id="{46CB1BC0-3BBB-5148-866E-5F72B0D631B6}" type="slidenum">
              <a:rPr lang="de-DE" smtClean="0"/>
              <a:t>21</a:t>
            </a:fld>
            <a:endParaRPr lang="de-DE"/>
          </a:p>
        </p:txBody>
      </p:sp>
    </p:spTree>
    <p:extLst>
      <p:ext uri="{BB962C8B-B14F-4D97-AF65-F5344CB8AC3E}">
        <p14:creationId xmlns:p14="http://schemas.microsoft.com/office/powerpoint/2010/main" val="311122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main groups of tools, which are complementary to one another. The diagram shows that indicators can be used in all assessments and are an integral part of simulation models. Furthermore, scenario creation tools can support the creation of scenario forecasting tools. For example, a qualitative model and causal-descriptive</a:t>
            </a:r>
            <a:r>
              <a:rPr lang="en-US" baseline="0" dirty="0"/>
              <a:t> can be used as a blueprint for the creation of quantitative models</a:t>
            </a:r>
            <a:r>
              <a:rPr lang="en-US" dirty="0"/>
              <a:t>. Policy and project assessment tools do not necessarily need forecasts</a:t>
            </a:r>
            <a:r>
              <a:rPr lang="en-US" baseline="0" dirty="0"/>
              <a:t> and can make use of indicators.</a:t>
            </a:r>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22</a:t>
            </a:fld>
            <a:endParaRPr lang="de-DE"/>
          </a:p>
        </p:txBody>
      </p:sp>
    </p:spTree>
    <p:extLst>
      <p:ext uri="{BB962C8B-B14F-4D97-AF65-F5344CB8AC3E}">
        <p14:creationId xmlns:p14="http://schemas.microsoft.com/office/powerpoint/2010/main" val="43054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Delphi Analysis is a method to elicit knowledge through the use of surveys. Delphi was developed in the early 1960’s by the RAND Corporation (European Commission, 2006). It has since been applied in many foresight activities at the national level, as well as in numerous industrial/commercial strategic assessments. The core of the Delphi method is a multi-round survey. The underlying hypothesis of this method is that experts in a field have expectations for the likely future development (expert knowledge) of their field, and it is possible to identify outliers by involving a large enough group of participants and sharing the result of each survey. Practically, at every round following the first one, the participating experts are given the results of the previous rounds. Thus, the participants are asked to reconsider their judgments based on the opinions of their peers. As a result, Delphi could be considered an anonymous group discussion. While introducing some of the advantages of a discussion into the survey, the anonymity of the process ensures that the opinions of influential individuals do not dominate the findings. Instead the most likely or convincing developments are identified based on rational arguments (European Commission, 2006).</a:t>
            </a:r>
            <a:endParaRPr lang="en-US" sz="1200" kern="1200" dirty="0">
              <a:solidFill>
                <a:schemeClr val="tx1"/>
              </a:solidFill>
              <a:effectLst/>
              <a:ea typeface="+mn-ea"/>
              <a:cs typeface="+mn-cs"/>
            </a:endParaRPr>
          </a:p>
          <a:p>
            <a:endParaRPr lang="it-IT" dirty="0"/>
          </a:p>
          <a:p>
            <a:r>
              <a:rPr lang="it-IT" dirty="0"/>
              <a:t>Source: </a:t>
            </a:r>
            <a:r>
              <a:rPr lang="en-US" dirty="0"/>
              <a:t>Rivière, M., 2018: What is the Delphi method and what is it used for? Last accessed: Dec 12, 2019 https://blog.mesydel.com/what-is-the-delphi-method-and-what-is-it-used-for-feb2d26f917a</a:t>
            </a:r>
          </a:p>
        </p:txBody>
      </p:sp>
      <p:sp>
        <p:nvSpPr>
          <p:cNvPr id="4" name="Slide Number Placeholder 3"/>
          <p:cNvSpPr>
            <a:spLocks noGrp="1"/>
          </p:cNvSpPr>
          <p:nvPr>
            <p:ph type="sldNum" sz="quarter" idx="10"/>
          </p:nvPr>
        </p:nvSpPr>
        <p:spPr/>
        <p:txBody>
          <a:bodyPr/>
          <a:lstStyle/>
          <a:p>
            <a:fld id="{46CB1BC0-3BBB-5148-866E-5F72B0D631B6}" type="slidenum">
              <a:rPr lang="de-DE" smtClean="0"/>
              <a:pPr/>
              <a:t>24</a:t>
            </a:fld>
            <a:endParaRPr lang="de-DE"/>
          </a:p>
        </p:txBody>
      </p:sp>
    </p:spTree>
    <p:extLst>
      <p:ext uri="{BB962C8B-B14F-4D97-AF65-F5344CB8AC3E}">
        <p14:creationId xmlns:p14="http://schemas.microsoft.com/office/powerpoint/2010/main" val="155533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UN Environment has also used CLDs to map the complexity of the eco-agri-food system in their </a:t>
            </a:r>
            <a:r>
              <a:rPr lang="en-US" sz="1200" u="none" kern="1200" dirty="0">
                <a:solidFill>
                  <a:schemeClr val="tx1"/>
                </a:solidFill>
                <a:effectLst/>
                <a:ea typeface="+mn-ea"/>
                <a:cs typeface="+mn-cs"/>
              </a:rPr>
              <a:t>latest TEEB report for agriculture and food (Zhang, 2018). The CLD highlights several reinforcing loops, such as demand driving production, production leading to income creation and income stimulating demand, as well as various balancing loops, such as the more agricultural land there is, the more deforestation, the lower biodiversity and land productivity, leading to a greater need for agricultural land. Further, it shows how human health is central to the realization of a sustainable eco-agri-food system.</a:t>
            </a:r>
            <a:endParaRPr lang="en-US" u="none" dirty="0"/>
          </a:p>
          <a:p>
            <a:endParaRPr lang="en-US" dirty="0"/>
          </a:p>
          <a:p>
            <a:r>
              <a:rPr lang="en-US" dirty="0"/>
              <a:t>Source: TEEB, 2018: </a:t>
            </a:r>
            <a:r>
              <a:rPr lang="en-US" sz="1200" u="none" strike="noStrike" kern="1200" baseline="0" dirty="0">
                <a:solidFill>
                  <a:schemeClr val="tx1"/>
                </a:solidFill>
                <a:ea typeface="+mn-ea"/>
                <a:cs typeface="+mn-cs"/>
              </a:rPr>
              <a:t>Measuring what matters in agriculture and food systems. A synthesis of the results and recommendations of TEEB for Agriculture and Food’s Scientific and Economic Foundations Report.</a:t>
            </a:r>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pPr/>
              <a:t>25</a:t>
            </a:fld>
            <a:endParaRPr lang="de-DE"/>
          </a:p>
        </p:txBody>
      </p:sp>
    </p:spTree>
    <p:extLst>
      <p:ext uri="{BB962C8B-B14F-4D97-AF65-F5344CB8AC3E}">
        <p14:creationId xmlns:p14="http://schemas.microsoft.com/office/powerpoint/2010/main" val="119310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ea typeface="+mn-ea"/>
                <a:cs typeface="+mn-cs"/>
              </a:rPr>
              <a:t>Input-output tables (Leontief, 1951) represent inputs and outputs of several economic activities. These inputs and outputs can be physical and/or monetary. Input-output tables are frequently used to estimate physical and monetary flows across value chains.</a:t>
            </a:r>
            <a:endParaRPr lang="en-US" sz="1200" kern="1200" dirty="0">
              <a:solidFill>
                <a:schemeClr val="tx1"/>
              </a:solidFill>
              <a:effectLst/>
              <a:ea typeface="+mn-ea"/>
              <a:cs typeface="+mn-cs"/>
            </a:endParaRPr>
          </a:p>
          <a:p>
            <a:r>
              <a:rPr lang="en-GB" sz="1200" kern="1200" dirty="0">
                <a:solidFill>
                  <a:schemeClr val="tx1"/>
                </a:solidFill>
                <a:effectLst/>
                <a:ea typeface="+mn-ea"/>
                <a:cs typeface="+mn-cs"/>
              </a:rPr>
              <a:t>An input-output model of production and distribution of goods and services replaces the data in an input-output table with equations. These equations explain the relationship between inputs and outputs of a given process. In other words, the model uses productivity multipliers that serve for the calculation of the output values given a specific set and quantity of inputs, or it estimates the required inputs for a given value of output (</a:t>
            </a:r>
            <a:r>
              <a:rPr lang="en-GB" sz="1200" kern="1200" dirty="0" err="1">
                <a:solidFill>
                  <a:schemeClr val="tx1"/>
                </a:solidFill>
                <a:effectLst/>
                <a:ea typeface="+mn-ea"/>
                <a:cs typeface="+mn-cs"/>
              </a:rPr>
              <a:t>Tcheremnykh</a:t>
            </a:r>
            <a:r>
              <a:rPr lang="en-GB" sz="1200" kern="1200" dirty="0">
                <a:solidFill>
                  <a:schemeClr val="tx1"/>
                </a:solidFill>
                <a:effectLst/>
                <a:ea typeface="+mn-ea"/>
                <a:cs typeface="+mn-cs"/>
              </a:rPr>
              <a:t>, 2003).</a:t>
            </a:r>
          </a:p>
          <a:p>
            <a:pPr marL="1062900" lvl="1" indent="-342900"/>
            <a:endParaRPr lang="en-GB" sz="1200" kern="1200" dirty="0">
              <a:solidFill>
                <a:schemeClr val="tx1"/>
              </a:solidFill>
              <a:effectLst/>
              <a:ea typeface="+mn-ea"/>
              <a:cs typeface="+mn-cs"/>
            </a:endParaRPr>
          </a:p>
          <a:p>
            <a:pPr marL="180000" lvl="1" indent="-180000">
              <a:buFont typeface="Arial" panose="020B0604020202020204" pitchFamily="34" charset="0"/>
              <a:buChar char="•"/>
            </a:pPr>
            <a:r>
              <a:rPr lang="en-US" dirty="0"/>
              <a:t>Descriptive I-O models generate information about the current state of the economy (production, employment, imports/exports and gross value added). </a:t>
            </a:r>
          </a:p>
          <a:p>
            <a:pPr marL="180000" lvl="1" indent="-180000">
              <a:buFont typeface="Arial" panose="020B0604020202020204" pitchFamily="34" charset="0"/>
              <a:buChar char="•"/>
            </a:pPr>
            <a:r>
              <a:rPr lang="en-US" dirty="0"/>
              <a:t>Predictive I-O models look forward to evaluate policy impacts.</a:t>
            </a:r>
          </a:p>
          <a:p>
            <a:endParaRPr lang="en-US" dirty="0"/>
          </a:p>
          <a:p>
            <a:r>
              <a:rPr lang="en-US" dirty="0"/>
              <a:t>Source:</a:t>
            </a:r>
            <a:r>
              <a:rPr lang="en-US" baseline="0" dirty="0"/>
              <a:t> </a:t>
            </a:r>
            <a:r>
              <a:rPr lang="en-US" dirty="0"/>
              <a:t>ILO, 2017: How to measure and model social and employment outcomes of climate and sustainable development policies. Training guidebook.</a:t>
            </a:r>
          </a:p>
        </p:txBody>
      </p:sp>
      <p:sp>
        <p:nvSpPr>
          <p:cNvPr id="4" name="Slide Number Placeholder 3"/>
          <p:cNvSpPr>
            <a:spLocks noGrp="1"/>
          </p:cNvSpPr>
          <p:nvPr>
            <p:ph type="sldNum" sz="quarter" idx="10"/>
          </p:nvPr>
        </p:nvSpPr>
        <p:spPr/>
        <p:txBody>
          <a:bodyPr/>
          <a:lstStyle/>
          <a:p>
            <a:fld id="{46CB1BC0-3BBB-5148-866E-5F72B0D631B6}" type="slidenum">
              <a:rPr lang="de-DE" smtClean="0"/>
              <a:pPr/>
              <a:t>26</a:t>
            </a:fld>
            <a:endParaRPr lang="de-DE"/>
          </a:p>
        </p:txBody>
      </p:sp>
    </p:spTree>
    <p:extLst>
      <p:ext uri="{BB962C8B-B14F-4D97-AF65-F5344CB8AC3E}">
        <p14:creationId xmlns:p14="http://schemas.microsoft.com/office/powerpoint/2010/main" val="356429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ea typeface="+mn-ea"/>
                <a:cs typeface="+mn-cs"/>
              </a:rPr>
              <a:t>A general equilibrium approach models supply and demand behaviour across all markets in an economy. Analysis is typically conducted using computable general equilibrium (CGE) models (see, for instance, Lofgren &amp; Diaz-Bonilla (2010)). CGE models are a standard tool of empirical analysis, and are widely used to analyse the aggregate welfare and distributional impacts of policies whose effects may be transmitted through multiple markets, or contain menus of different tax, subsidy, quota or transfer instruments (Sue Wing, 2004).</a:t>
            </a:r>
            <a:endParaRPr lang="en-US" sz="1200" kern="1200" dirty="0">
              <a:solidFill>
                <a:schemeClr val="tx1"/>
              </a:solidFill>
              <a:effectLst/>
              <a:ea typeface="+mn-ea"/>
              <a:cs typeface="+mn-cs"/>
            </a:endParaRPr>
          </a:p>
          <a:p>
            <a:r>
              <a:rPr lang="en-GB" sz="1200" kern="1200" dirty="0">
                <a:solidFill>
                  <a:schemeClr val="tx1"/>
                </a:solidFill>
                <a:effectLst/>
                <a:ea typeface="+mn-ea"/>
                <a:cs typeface="+mn-cs"/>
              </a:rPr>
              <a:t> </a:t>
            </a:r>
            <a:endParaRPr lang="en-US" sz="1200" kern="1200" dirty="0">
              <a:solidFill>
                <a:schemeClr val="tx1"/>
              </a:solidFill>
              <a:effectLst/>
              <a:ea typeface="+mn-ea"/>
              <a:cs typeface="+mn-cs"/>
            </a:endParaRPr>
          </a:p>
          <a:p>
            <a:r>
              <a:rPr lang="en-GB" sz="1200" kern="1200" dirty="0">
                <a:solidFill>
                  <a:schemeClr val="tx1"/>
                </a:solidFill>
                <a:effectLst/>
                <a:ea typeface="+mn-ea"/>
                <a:cs typeface="+mn-cs"/>
              </a:rPr>
              <a:t>CGE models optimize utility for economic actors. The three conditions of market clearance, zero profit and income balance are employed to simultaneously solve the setting of prices and the allocation of goods and factors that support general equilibrium. </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Source: Sue Wing, I., 2004: Computable General Equilibrium Models  and Their Use in Economy-Wide Policy Analysis: Everything You Ever Wanted to Know (But Were Afraid to Ask). Joint Program on the Science and Policy of Global Change MIT. </a:t>
            </a:r>
            <a:r>
              <a:rPr lang="it-IT" sz="1200" kern="1200" dirty="0">
                <a:solidFill>
                  <a:schemeClr val="tx1"/>
                </a:solidFill>
                <a:effectLst/>
                <a:ea typeface="+mn-ea"/>
                <a:cs typeface="+mn-cs"/>
              </a:rPr>
              <a:t>Cambridge, MA, USA.</a:t>
            </a:r>
            <a:endParaRPr lang="en-US" sz="1200" kern="1200" dirty="0">
              <a:solidFill>
                <a:schemeClr val="tx1"/>
              </a:solidFill>
              <a:effectLst/>
              <a:ea typeface="+mn-ea"/>
              <a:cs typeface="+mn-cs"/>
            </a:endParaRPr>
          </a:p>
          <a:p>
            <a:endParaRPr lang="en-US" dirty="0"/>
          </a:p>
          <a:p>
            <a:r>
              <a:rPr lang="en-US" dirty="0"/>
              <a:t>Source: Banerjee, </a:t>
            </a:r>
            <a:r>
              <a:rPr lang="en-US" dirty="0" err="1"/>
              <a:t>Onil</a:t>
            </a:r>
            <a:r>
              <a:rPr lang="en-US" dirty="0"/>
              <a:t> &amp; </a:t>
            </a:r>
            <a:r>
              <a:rPr lang="en-US" dirty="0" err="1"/>
              <a:t>Cicowiez</a:t>
            </a:r>
            <a:r>
              <a:rPr lang="en-US" dirty="0"/>
              <a:t>, Martin &amp; Horridge, Jonathan &amp; Vargas, Renato, 2016: A Conceptual Framework for Integrated Economic–Environmental Modeling. The Journal of Environment &amp; Development. </a:t>
            </a:r>
          </a:p>
        </p:txBody>
      </p:sp>
      <p:sp>
        <p:nvSpPr>
          <p:cNvPr id="4" name="Slide Number Placeholder 3"/>
          <p:cNvSpPr>
            <a:spLocks noGrp="1"/>
          </p:cNvSpPr>
          <p:nvPr>
            <p:ph type="sldNum" sz="quarter" idx="10"/>
          </p:nvPr>
        </p:nvSpPr>
        <p:spPr/>
        <p:txBody>
          <a:bodyPr/>
          <a:lstStyle/>
          <a:p>
            <a:fld id="{46CB1BC0-3BBB-5148-866E-5F72B0D631B6}" type="slidenum">
              <a:rPr lang="de-DE" smtClean="0"/>
              <a:pPr/>
              <a:t>27</a:t>
            </a:fld>
            <a:endParaRPr lang="de-DE"/>
          </a:p>
        </p:txBody>
      </p:sp>
    </p:spTree>
    <p:extLst>
      <p:ext uri="{BB962C8B-B14F-4D97-AF65-F5344CB8AC3E}">
        <p14:creationId xmlns:p14="http://schemas.microsoft.com/office/powerpoint/2010/main" val="276730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The OECD model is a multi-sectoral and multi-regional dynamic CGE model, based on microeconomic foundations. ENV-Linkages is the successor to the OECD GREEN model, and is used to generate the results for the OECD Environment Outlook to 2050 (OECD, 2012), which examines likely future economic, environmental and social developments up to 2050, given the current state of policy. In the context of response measures, the greater disaggregation is useful for analysing existing policies that are sector-specific. For example, the model can be used to simulate sector-, region- and pollutant-specific taxes. It is also useful for looking at policies of emission permit trading.</a:t>
            </a:r>
            <a:endParaRPr lang="en-US" sz="1200" kern="1200" dirty="0">
              <a:solidFill>
                <a:schemeClr val="tx1"/>
              </a:solidFill>
              <a:effectLst/>
              <a:ea typeface="+mn-ea"/>
              <a:cs typeface="+mn-cs"/>
            </a:endParaRPr>
          </a:p>
          <a:p>
            <a:endParaRPr lang="en-US" dirty="0"/>
          </a:p>
          <a:p>
            <a:r>
              <a:rPr lang="en-US" dirty="0"/>
              <a:t>Source: OECD, 2012: OECD Environmental Outlook to 2050: The Consequences of Inaction. Paris.</a:t>
            </a:r>
          </a:p>
        </p:txBody>
      </p:sp>
      <p:sp>
        <p:nvSpPr>
          <p:cNvPr id="4" name="Slide Number Placeholder 3"/>
          <p:cNvSpPr>
            <a:spLocks noGrp="1"/>
          </p:cNvSpPr>
          <p:nvPr>
            <p:ph type="sldNum" sz="quarter" idx="10"/>
          </p:nvPr>
        </p:nvSpPr>
        <p:spPr/>
        <p:txBody>
          <a:bodyPr/>
          <a:lstStyle/>
          <a:p>
            <a:fld id="{46CB1BC0-3BBB-5148-866E-5F72B0D631B6}" type="slidenum">
              <a:rPr lang="de-DE" smtClean="0"/>
              <a:pPr/>
              <a:t>28</a:t>
            </a:fld>
            <a:endParaRPr lang="de-DE"/>
          </a:p>
        </p:txBody>
      </p:sp>
    </p:spTree>
    <p:extLst>
      <p:ext uri="{BB962C8B-B14F-4D97-AF65-F5344CB8AC3E}">
        <p14:creationId xmlns:p14="http://schemas.microsoft.com/office/powerpoint/2010/main" val="229308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System Dynamics (SD) is an integrated quantitative (modelling) approach (causal descriptive) utilized to understand situations for complex issues.  SD is a flexible methodology that allows the integration of social, economic and environmental indicators in a single framework of analysis.  </a:t>
            </a:r>
          </a:p>
          <a:p>
            <a:pPr marL="0" indent="0"/>
            <a:endParaRPr lang="en-GB" dirty="0"/>
          </a:p>
          <a:p>
            <a:pPr marL="0" indent="0"/>
            <a:r>
              <a:rPr lang="en-GB" dirty="0"/>
              <a:t>SD models are based on the assumption that structure drives behaviour and use causal relationships to link variables. </a:t>
            </a:r>
          </a:p>
          <a:p>
            <a:pPr marL="0" indent="0"/>
            <a:r>
              <a:rPr lang="en-GB" dirty="0"/>
              <a:t>The pillars of SD models are feedback, delays and non-linearity. Models can be customized to analyse the socioeconomic implications of actions across sectors (social, economic and environmental) and actors, such as households, the private sector and the government, within and across countries. </a:t>
            </a:r>
          </a:p>
          <a:p>
            <a:pPr marL="0" indent="0"/>
            <a:endParaRPr lang="en-GB" dirty="0"/>
          </a:p>
          <a:p>
            <a:pPr marL="0" indent="0"/>
            <a:r>
              <a:rPr lang="en-GB" dirty="0"/>
              <a:t>SD models can be top-down or bottom-up, general or partial equilibrium. </a:t>
            </a:r>
          </a:p>
          <a:p>
            <a:pPr marL="0" indent="0"/>
            <a:endParaRPr lang="en-GB" dirty="0"/>
          </a:p>
          <a:p>
            <a:pPr marL="0" indent="0"/>
            <a:r>
              <a:rPr lang="en-GB" dirty="0"/>
              <a:t>The image shows the underlying structure of the Green Economy Model (GEM),</a:t>
            </a:r>
            <a:r>
              <a:rPr lang="en-GB" baseline="0" dirty="0"/>
              <a:t> which captures built, human, social and natural capital.</a:t>
            </a:r>
            <a:endParaRPr lang="en-GB" dirty="0"/>
          </a:p>
          <a:p>
            <a:pPr marL="0" indent="0"/>
            <a:endParaRPr lang="en-GB" dirty="0"/>
          </a:p>
          <a:p>
            <a:pPr marL="0" indent="0"/>
            <a:r>
              <a:rPr lang="en-GB" dirty="0"/>
              <a:t>Source: </a:t>
            </a:r>
            <a:r>
              <a:rPr lang="en-US" sz="1200" kern="1200" dirty="0">
                <a:solidFill>
                  <a:schemeClr val="tx1"/>
                </a:solidFill>
                <a:effectLst/>
                <a:ea typeface="+mn-ea"/>
                <a:cs typeface="+mn-cs"/>
              </a:rPr>
              <a:t>Bassi, A.M., 2015: Moving towards integrated policy formulation and evaluation: the Green Economy Model (GEM). Environmental and Climate Technologies, Volume 16, Issue 1.</a:t>
            </a:r>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pPr/>
              <a:t>29</a:t>
            </a:fld>
            <a:endParaRPr lang="de-DE"/>
          </a:p>
        </p:txBody>
      </p:sp>
    </p:spTree>
    <p:extLst>
      <p:ext uri="{BB962C8B-B14F-4D97-AF65-F5344CB8AC3E}">
        <p14:creationId xmlns:p14="http://schemas.microsoft.com/office/powerpoint/2010/main" val="426826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 is also very similar to the IGE. The CE</a:t>
            </a:r>
            <a:r>
              <a:rPr lang="en-US" baseline="0" dirty="0"/>
              <a:t> is a</a:t>
            </a:r>
            <a:r>
              <a:rPr lang="en-US" dirty="0"/>
              <a:t>n economy that reduces the consumption of resources and the generation of waste, and reuses and recycles waste throughout the production, distribution and consumption processes. As a result, it could be said that the CE is</a:t>
            </a:r>
            <a:r>
              <a:rPr lang="en-US" baseline="0" dirty="0"/>
              <a:t> a strategy that is a subset of the broader concept of IGE that is consistent but narrower in scope.</a:t>
            </a:r>
            <a:endParaRPr lang="en-US" dirty="0"/>
          </a:p>
          <a:p>
            <a:endParaRPr lang="en-US" dirty="0"/>
          </a:p>
          <a:p>
            <a:r>
              <a:rPr lang="en-US" dirty="0"/>
              <a:t>Source: UN Environment, 2018: </a:t>
            </a:r>
            <a:r>
              <a:rPr lang="en-CA" dirty="0">
                <a:hlinkClick r:id="rId3"/>
              </a:rPr>
              <a:t>https://www.unenvironment.org/events/workshop/strengthening-leadership-circular-economy</a:t>
            </a:r>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12</a:t>
            </a:fld>
            <a:endParaRPr lang="de-DE"/>
          </a:p>
        </p:txBody>
      </p:sp>
    </p:spTree>
    <p:extLst>
      <p:ext uri="{BB962C8B-B14F-4D97-AF65-F5344CB8AC3E}">
        <p14:creationId xmlns:p14="http://schemas.microsoft.com/office/powerpoint/2010/main" val="363117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13</a:t>
            </a:fld>
            <a:endParaRPr lang="de-DE"/>
          </a:p>
        </p:txBody>
      </p:sp>
    </p:spTree>
    <p:extLst>
      <p:ext uri="{BB962C8B-B14F-4D97-AF65-F5344CB8AC3E}">
        <p14:creationId xmlns:p14="http://schemas.microsoft.com/office/powerpoint/2010/main" val="114535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Simulation models can be used to create various types of assessments.  This slides provides a brief overview.</a:t>
            </a:r>
            <a:r>
              <a:rPr lang="en-US" baseline="0" dirty="0"/>
              <a:t> More details and examples are to follow. </a:t>
            </a:r>
          </a:p>
          <a:p>
            <a:r>
              <a:rPr lang="en-US" baseline="0" dirty="0"/>
              <a:t>It is important to note that these assessments may or may not use simulation models, but the use of models supports (with quantified estimates) the conclusions of the assessments.</a:t>
            </a:r>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14</a:t>
            </a:fld>
            <a:endParaRPr lang="de-DE"/>
          </a:p>
        </p:txBody>
      </p:sp>
    </p:spTree>
    <p:extLst>
      <p:ext uri="{BB962C8B-B14F-4D97-AF65-F5344CB8AC3E}">
        <p14:creationId xmlns:p14="http://schemas.microsoft.com/office/powerpoint/2010/main" val="191463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Agenda setting, policy formulation, decision-making and policy evaluation are all steps of the policymaking process that can be supported by simulation</a:t>
            </a:r>
            <a:r>
              <a:rPr lang="en-US" baseline="0" dirty="0"/>
              <a:t> models. Each step has a different goal and provides a different input to the decision-making process. As a result, different models are needed to support different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342900" indent="-342900"/>
            <a:r>
              <a:rPr lang="en-US" dirty="0"/>
              <a:t>Issue identification and agenda setting, supported by the use of scenario creation tools.</a:t>
            </a:r>
          </a:p>
          <a:p>
            <a:pPr marL="342900" indent="-342900"/>
            <a:r>
              <a:rPr lang="en-US" dirty="0"/>
              <a:t>Policy formulation and assessment: supported by simulation models, sectoral and integrated.</a:t>
            </a:r>
          </a:p>
          <a:p>
            <a:pPr marL="342900" indent="-342900"/>
            <a:r>
              <a:rPr lang="en-US" dirty="0"/>
              <a:t>All models can be useful for monitoring and evaluation.</a:t>
            </a:r>
          </a:p>
          <a:p>
            <a:endParaRPr lang="en-US" dirty="0"/>
          </a:p>
          <a:p>
            <a:r>
              <a:rPr lang="en-US" dirty="0"/>
              <a:t>This figure </a:t>
            </a:r>
            <a:r>
              <a:rPr lang="en-US" baseline="0" dirty="0"/>
              <a:t>provides the example of UNEP, how have they used simulation models in the early years of the Green Economy Advisory Services.</a:t>
            </a:r>
            <a:endParaRPr lang="en-US" dirty="0"/>
          </a:p>
          <a:p>
            <a:endParaRPr lang="en-US" dirty="0"/>
          </a:p>
          <a:p>
            <a:r>
              <a:rPr lang="en-US" dirty="0"/>
              <a:t>Source: UNEP, 2014: Using models for Green Economy policymaking.</a:t>
            </a:r>
          </a:p>
        </p:txBody>
      </p:sp>
      <p:sp>
        <p:nvSpPr>
          <p:cNvPr id="4" name="Slide Number Placeholder 3"/>
          <p:cNvSpPr>
            <a:spLocks noGrp="1"/>
          </p:cNvSpPr>
          <p:nvPr>
            <p:ph type="sldNum" sz="quarter" idx="10"/>
          </p:nvPr>
        </p:nvSpPr>
        <p:spPr/>
        <p:txBody>
          <a:bodyPr/>
          <a:lstStyle/>
          <a:p>
            <a:fld id="{46CB1BC0-3BBB-5148-866E-5F72B0D631B6}" type="slidenum">
              <a:rPr lang="de-DE" smtClean="0"/>
              <a:t>15</a:t>
            </a:fld>
            <a:endParaRPr lang="de-DE"/>
          </a:p>
        </p:txBody>
      </p:sp>
    </p:spTree>
    <p:extLst>
      <p:ext uri="{BB962C8B-B14F-4D97-AF65-F5344CB8AC3E}">
        <p14:creationId xmlns:p14="http://schemas.microsoft.com/office/powerpoint/2010/main" val="27496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assessments provide information on whether a policy or investment is economically viable/attractive.</a:t>
            </a:r>
          </a:p>
          <a:p>
            <a:endParaRPr lang="en-US" dirty="0"/>
          </a:p>
          <a:p>
            <a:r>
              <a:rPr lang="en-US" dirty="0"/>
              <a:t>Source: GCA, 2019: Adapt now: A global call for leadership on climate resilience. Global Center on Adaptation &amp; World Resources Institute.</a:t>
            </a:r>
          </a:p>
        </p:txBody>
      </p:sp>
      <p:sp>
        <p:nvSpPr>
          <p:cNvPr id="4" name="Slide Number Placeholder 3"/>
          <p:cNvSpPr>
            <a:spLocks noGrp="1"/>
          </p:cNvSpPr>
          <p:nvPr>
            <p:ph type="sldNum" sz="quarter" idx="10"/>
          </p:nvPr>
        </p:nvSpPr>
        <p:spPr/>
        <p:txBody>
          <a:bodyPr/>
          <a:lstStyle/>
          <a:p>
            <a:fld id="{46CB1BC0-3BBB-5148-866E-5F72B0D631B6}" type="slidenum">
              <a:rPr lang="de-DE" smtClean="0"/>
              <a:t>16</a:t>
            </a:fld>
            <a:endParaRPr lang="de-DE"/>
          </a:p>
        </p:txBody>
      </p:sp>
    </p:spTree>
    <p:extLst>
      <p:ext uri="{BB962C8B-B14F-4D97-AF65-F5344CB8AC3E}">
        <p14:creationId xmlns:p14="http://schemas.microsoft.com/office/powerpoint/2010/main" val="412701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dirty="0"/>
              <a:t>Social assessments provide guidance on policy impacts for different social groups, supporting inclusiveness assessments. Social assessments are completed for a variety of</a:t>
            </a:r>
            <a:r>
              <a:rPr lang="en-US" baseline="0" dirty="0"/>
              <a:t> topics/sectors, such as fossil fuel subsidies and deforestation. </a:t>
            </a:r>
            <a:endParaRPr lang="en-US" dirty="0"/>
          </a:p>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17</a:t>
            </a:fld>
            <a:endParaRPr lang="de-DE"/>
          </a:p>
        </p:txBody>
      </p:sp>
    </p:spTree>
    <p:extLst>
      <p:ext uri="{BB962C8B-B14F-4D97-AF65-F5344CB8AC3E}">
        <p14:creationId xmlns:p14="http://schemas.microsoft.com/office/powerpoint/2010/main" val="173118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Environmental assessments include</a:t>
            </a:r>
            <a:r>
              <a:rPr lang="en-US" baseline="0" dirty="0"/>
              <a:t> </a:t>
            </a:r>
            <a:r>
              <a:rPr lang="en-US" dirty="0"/>
              <a:t>methodological frameworks that combine tools for the evaluation of the environmental impacts of development strategies, policies, projects and investments. They include: (1) Strategic Environmental Assessment (SEA), for policies; and (2) Environmental Impact Assessments (EIA), for projects.</a:t>
            </a:r>
          </a:p>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18</a:t>
            </a:fld>
            <a:endParaRPr lang="de-DE"/>
          </a:p>
        </p:txBody>
      </p:sp>
    </p:spTree>
    <p:extLst>
      <p:ext uri="{BB962C8B-B14F-4D97-AF65-F5344CB8AC3E}">
        <p14:creationId xmlns:p14="http://schemas.microsoft.com/office/powerpoint/2010/main" val="118293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formulation, implementation, monitoring and evaluation of integrated IGE policies requires efficient and transparent institutional frameworks and processes at both the national and local levels. In order to conduct governance assessments, decision makers can adopt specific methodological frameworks, such as UNDP’s governance assessment.</a:t>
            </a:r>
          </a:p>
          <a:p>
            <a:endParaRPr lang="en-US" dirty="0"/>
          </a:p>
        </p:txBody>
      </p:sp>
      <p:sp>
        <p:nvSpPr>
          <p:cNvPr id="4" name="Slide Number Placeholder 3"/>
          <p:cNvSpPr>
            <a:spLocks noGrp="1"/>
          </p:cNvSpPr>
          <p:nvPr>
            <p:ph type="sldNum" sz="quarter" idx="10"/>
          </p:nvPr>
        </p:nvSpPr>
        <p:spPr/>
        <p:txBody>
          <a:bodyPr/>
          <a:lstStyle/>
          <a:p>
            <a:fld id="{46CB1BC0-3BBB-5148-866E-5F72B0D631B6}" type="slidenum">
              <a:rPr lang="de-DE" smtClean="0"/>
              <a:t>19</a:t>
            </a:fld>
            <a:endParaRPr lang="de-DE"/>
          </a:p>
        </p:txBody>
      </p:sp>
    </p:spTree>
    <p:extLst>
      <p:ext uri="{BB962C8B-B14F-4D97-AF65-F5344CB8AC3E}">
        <p14:creationId xmlns:p14="http://schemas.microsoft.com/office/powerpoint/2010/main" val="9298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42614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280585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156271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07988" y="1063499"/>
            <a:ext cx="11412537" cy="954488"/>
          </a:xfrm>
        </p:spPr>
        <p:txBody>
          <a:bodyPr/>
          <a:lstStyle>
            <a:lvl1pPr>
              <a:defRPr baseline="0"/>
            </a:lvl1pPr>
          </a:lstStyle>
          <a:p>
            <a:r>
              <a:rPr lang="en-US" noProof="0" dirty="0"/>
              <a:t>Add title</a:t>
            </a:r>
            <a:br>
              <a:rPr lang="en-US" noProof="0" dirty="0"/>
            </a:br>
            <a:r>
              <a:rPr lang="en-US" noProof="0" dirty="0"/>
              <a:t>up to two lines</a:t>
            </a:r>
          </a:p>
        </p:txBody>
      </p:sp>
      <p:sp>
        <p:nvSpPr>
          <p:cNvPr id="14" name="Inhaltsplatzhalter 13"/>
          <p:cNvSpPr>
            <a:spLocks noGrp="1"/>
          </p:cNvSpPr>
          <p:nvPr>
            <p:ph sz="quarter" idx="10" hasCustomPrompt="1"/>
          </p:nvPr>
        </p:nvSpPr>
        <p:spPr>
          <a:xfrm>
            <a:off x="407988" y="2060575"/>
            <a:ext cx="8459787" cy="4176713"/>
          </a:xfrm>
        </p:spPr>
        <p:txBody>
          <a:bodyPr/>
          <a:lstStyle/>
          <a:p>
            <a:pPr lvl="0"/>
            <a:r>
              <a:rPr lang="en-US" noProof="0" dirty="0"/>
              <a:t>Click to edit text</a:t>
            </a:r>
          </a:p>
          <a:p>
            <a:pPr lvl="1"/>
            <a:r>
              <a:rPr lang="en-US" noProof="0" dirty="0"/>
              <a:t>Layer 2</a:t>
            </a:r>
          </a:p>
          <a:p>
            <a:pPr lvl="2"/>
            <a:r>
              <a:rPr lang="en-US" noProof="0" dirty="0"/>
              <a:t>Quote (Layer 3)</a:t>
            </a:r>
          </a:p>
          <a:p>
            <a:pPr lvl="3"/>
            <a:r>
              <a:rPr lang="en-US" noProof="0" dirty="0"/>
              <a:t>Layer 4</a:t>
            </a:r>
          </a:p>
          <a:p>
            <a:pPr lvl="4"/>
            <a:r>
              <a:rPr lang="en-US" noProof="0" dirty="0"/>
              <a:t>Captions (Layer 5)</a:t>
            </a:r>
          </a:p>
        </p:txBody>
      </p:sp>
      <p:sp>
        <p:nvSpPr>
          <p:cNvPr id="3" name="Datumsplatzhalter 2"/>
          <p:cNvSpPr>
            <a:spLocks noGrp="1"/>
          </p:cNvSpPr>
          <p:nvPr>
            <p:ph type="dt" sz="half" idx="11"/>
          </p:nvPr>
        </p:nvSpPr>
        <p:spPr/>
        <p:txBody>
          <a:bodyPr/>
          <a:lstStyle/>
          <a:p>
            <a:fld id="{2E73CFC1-5776-F241-8185-B2DAE2DB4A87}" type="datetime1">
              <a:rPr lang="en-US" noProof="0" smtClean="0"/>
              <a:pPr/>
              <a:t>2/26/2026</a:t>
            </a:fld>
            <a:endParaRPr lang="en-US" noProof="0" dirty="0"/>
          </a:p>
        </p:txBody>
      </p:sp>
      <p:sp>
        <p:nvSpPr>
          <p:cNvPr id="4" name="Foliennummernplatzhalter 3"/>
          <p:cNvSpPr>
            <a:spLocks noGrp="1"/>
          </p:cNvSpPr>
          <p:nvPr>
            <p:ph type="sldNum" sz="quarter" idx="12"/>
          </p:nvPr>
        </p:nvSpPr>
        <p:spPr/>
        <p:txBody>
          <a:bodyPr/>
          <a:lstStyle/>
          <a:p>
            <a:fld id="{84059D9C-83B2-9046-9FF6-87A09DB9F967}" type="slidenum">
              <a:rPr lang="en-US" noProof="0" smtClean="0"/>
              <a:pPr/>
              <a:t>‹#›</a:t>
            </a:fld>
            <a:endParaRPr lang="en-US" noProof="0" dirty="0"/>
          </a:p>
        </p:txBody>
      </p:sp>
    </p:spTree>
    <p:extLst>
      <p:ext uri="{BB962C8B-B14F-4D97-AF65-F5344CB8AC3E}">
        <p14:creationId xmlns:p14="http://schemas.microsoft.com/office/powerpoint/2010/main" val="185443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330908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94995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F2EADA-7D11-4608-BB93-2BD7B058CA75}" type="datetimeFigureOut">
              <a:rPr lang="ru-RU" smtClean="0"/>
              <a:t>26.02.2026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128510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F2EADA-7D11-4608-BB93-2BD7B058CA75}" type="datetimeFigureOut">
              <a:rPr lang="ru-RU" smtClean="0"/>
              <a:t>26.02.2026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364739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F2EADA-7D11-4608-BB93-2BD7B058CA75}" type="datetimeFigureOut">
              <a:rPr lang="ru-RU" smtClean="0"/>
              <a:t>26.02.2026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79579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F2EADA-7D11-4608-BB93-2BD7B058CA75}" type="datetimeFigureOut">
              <a:rPr lang="ru-RU" smtClean="0"/>
              <a:t>26.02.2026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385136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F2EADA-7D11-4608-BB93-2BD7B058CA75}" type="datetimeFigureOut">
              <a:rPr lang="ru-RU" smtClean="0"/>
              <a:t>26.02.2026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127334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F2EADA-7D11-4608-BB93-2BD7B058CA75}" type="datetimeFigureOut">
              <a:rPr lang="ru-RU" smtClean="0"/>
              <a:t>26.02.2026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273E4-D8D1-4CF5-97A9-6C0F18A711B4}" type="slidenum">
              <a:rPr lang="ru-RU" smtClean="0"/>
              <a:t>‹#›</a:t>
            </a:fld>
            <a:endParaRPr lang="ru-RU"/>
          </a:p>
        </p:txBody>
      </p:sp>
    </p:spTree>
    <p:extLst>
      <p:ext uri="{BB962C8B-B14F-4D97-AF65-F5344CB8AC3E}">
        <p14:creationId xmlns:p14="http://schemas.microsoft.com/office/powerpoint/2010/main" val="242684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2EADA-7D11-4608-BB93-2BD7B058CA75}" type="datetimeFigureOut">
              <a:rPr lang="ru-RU" smtClean="0"/>
              <a:t>26.02.2026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273E4-D8D1-4CF5-97A9-6C0F18A711B4}" type="slidenum">
              <a:rPr lang="ru-RU" smtClean="0"/>
              <a:t>‹#›</a:t>
            </a:fld>
            <a:endParaRPr lang="ru-RU"/>
          </a:p>
        </p:txBody>
      </p:sp>
    </p:spTree>
    <p:extLst>
      <p:ext uri="{BB962C8B-B14F-4D97-AF65-F5344CB8AC3E}">
        <p14:creationId xmlns:p14="http://schemas.microsoft.com/office/powerpoint/2010/main" val="258712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kobzev@dku.k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3510022"/>
          </a:xfrm>
          <a:solidFill>
            <a:srgbClr val="009999"/>
          </a:solidFill>
        </p:spPr>
        <p:txBody>
          <a:bodyPr>
            <a:normAutofit fontScale="90000"/>
          </a:bodyPr>
          <a:lstStyle/>
          <a:p>
            <a:r>
              <a:rPr lang="ru-RU" b="1" dirty="0" smtClean="0">
                <a:solidFill>
                  <a:schemeClr val="bg1"/>
                </a:solidFill>
              </a:rPr>
              <a:t>УЧЕБНЫЙ КУРС</a:t>
            </a:r>
            <a:br>
              <a:rPr lang="ru-RU" b="1" dirty="0" smtClean="0">
                <a:solidFill>
                  <a:schemeClr val="bg1"/>
                </a:solidFill>
              </a:rPr>
            </a:br>
            <a:r>
              <a:rPr lang="ru-RU" sz="3600" b="1" dirty="0" smtClean="0">
                <a:solidFill>
                  <a:schemeClr val="bg1"/>
                </a:solidFill>
              </a:rPr>
              <a:t>______________________________</a:t>
            </a:r>
            <a:r>
              <a:rPr lang="ru-RU" b="1" dirty="0" smtClean="0">
                <a:solidFill>
                  <a:schemeClr val="bg1"/>
                </a:solidFill>
              </a:rPr>
              <a:t/>
            </a:r>
            <a:br>
              <a:rPr lang="ru-RU" b="1" dirty="0" smtClean="0">
                <a:solidFill>
                  <a:schemeClr val="bg1"/>
                </a:solidFill>
              </a:rPr>
            </a:br>
            <a:r>
              <a:rPr lang="ru-RU" b="1" dirty="0" smtClean="0">
                <a:solidFill>
                  <a:schemeClr val="bg1"/>
                </a:solidFill>
              </a:rPr>
              <a:t>«Модел</a:t>
            </a:r>
            <a:r>
              <a:rPr lang="ru-RU" b="1" dirty="0">
                <a:solidFill>
                  <a:schemeClr val="bg1"/>
                </a:solidFill>
              </a:rPr>
              <a:t>и</a:t>
            </a:r>
            <a:r>
              <a:rPr lang="ru-RU" b="1" dirty="0" smtClean="0">
                <a:solidFill>
                  <a:schemeClr val="bg1"/>
                </a:solidFill>
              </a:rPr>
              <a:t>рование для инклюзивной «зеленой» экономики»</a:t>
            </a:r>
            <a:endParaRPr lang="ru-RU" b="1" dirty="0">
              <a:solidFill>
                <a:schemeClr val="bg1"/>
              </a:solidFill>
            </a:endParaRPr>
          </a:p>
        </p:txBody>
      </p:sp>
    </p:spTree>
    <p:extLst>
      <p:ext uri="{BB962C8B-B14F-4D97-AF65-F5344CB8AC3E}">
        <p14:creationId xmlns:p14="http://schemas.microsoft.com/office/powerpoint/2010/main" val="205738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40000"/>
              <a:lumOff val="60000"/>
            </a:schemeClr>
          </a:solidFill>
        </p:spPr>
        <p:txBody>
          <a:bodyPr/>
          <a:lstStyle/>
          <a:p>
            <a:r>
              <a:rPr lang="en-US" b="1" dirty="0" smtClean="0"/>
              <a:t>Module 4 – Final exercise</a:t>
            </a:r>
            <a:br>
              <a:rPr lang="en-US" b="1" dirty="0" smtClean="0"/>
            </a:br>
            <a:endParaRPr lang="ru-RU" dirty="0"/>
          </a:p>
        </p:txBody>
      </p:sp>
      <p:sp>
        <p:nvSpPr>
          <p:cNvPr id="3" name="Объект 2"/>
          <p:cNvSpPr>
            <a:spLocks noGrp="1"/>
          </p:cNvSpPr>
          <p:nvPr>
            <p:ph idx="1"/>
          </p:nvPr>
        </p:nvSpPr>
        <p:spPr>
          <a:xfrm>
            <a:off x="838200" y="1825624"/>
            <a:ext cx="10515600" cy="4773583"/>
          </a:xfrm>
        </p:spPr>
        <p:txBody>
          <a:bodyPr>
            <a:normAutofit fontScale="85000" lnSpcReduction="10000"/>
          </a:bodyPr>
          <a:lstStyle/>
          <a:p>
            <a:r>
              <a:rPr lang="ru-RU" dirty="0" smtClean="0">
                <a:effectLst/>
              </a:rPr>
              <a:t>Модуль 4 является заключительным упражнением курса. В рамках этого модуля студенты работают в небольших группах по два-четыре человека над реальной моделью, применяя полученные знания об интеграции социальных, экономических и экологических показателей в традиционное моделирование.</a:t>
            </a:r>
          </a:p>
          <a:p>
            <a:pPr marL="0" indent="0">
              <a:buNone/>
            </a:pPr>
            <a:r>
              <a:rPr lang="ru-RU" dirty="0" smtClean="0"/>
              <a:t>Например:</a:t>
            </a:r>
          </a:p>
          <a:p>
            <a:r>
              <a:rPr lang="ru-RU" dirty="0" smtClean="0">
                <a:effectLst/>
              </a:rPr>
              <a:t>Определите актуальную проблему на отраслевом или национальном уровне: o Выберите проблему для анализа, например, увеличение загрязнения воздуха и воды . o Определите соответствующие показатели для анализа этой проблемы. o Составьте список показателей, которые вызывают проблему, а также список показателей, на которые влияет проблема, с учетом социальных, экономических и экологических показателей. o Определите переменные, которые следует включить в оценку проблемы с помощью моделирования. </a:t>
            </a:r>
            <a:r>
              <a:rPr lang="en-US" dirty="0" err="1" smtClean="0"/>
              <a:t>nvironmental</a:t>
            </a:r>
            <a:r>
              <a:rPr lang="en-US" dirty="0" smtClean="0"/>
              <a:t> </a:t>
            </a:r>
            <a:r>
              <a:rPr lang="en-US" dirty="0"/>
              <a:t>indicators into </a:t>
            </a:r>
            <a:r>
              <a:rPr lang="en-US" dirty="0" smtClean="0"/>
              <a:t>their</a:t>
            </a:r>
            <a:r>
              <a:rPr lang="ru-RU" dirty="0" smtClean="0"/>
              <a:t> </a:t>
            </a:r>
            <a:r>
              <a:rPr lang="en-US" dirty="0" smtClean="0"/>
              <a:t>traditional </a:t>
            </a:r>
            <a:r>
              <a:rPr lang="en-US" dirty="0"/>
              <a:t>modelling.</a:t>
            </a:r>
            <a:endParaRPr lang="ru-RU" dirty="0"/>
          </a:p>
        </p:txBody>
      </p:sp>
    </p:spTree>
    <p:extLst>
      <p:ext uri="{BB962C8B-B14F-4D97-AF65-F5344CB8AC3E}">
        <p14:creationId xmlns:p14="http://schemas.microsoft.com/office/powerpoint/2010/main" val="344229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IGE and Green Growth</a:t>
            </a:r>
          </a:p>
        </p:txBody>
      </p:sp>
      <p:sp>
        <p:nvSpPr>
          <p:cNvPr id="3" name="Content Placeholder 2"/>
          <p:cNvSpPr>
            <a:spLocks noGrp="1"/>
          </p:cNvSpPr>
          <p:nvPr>
            <p:ph sz="quarter" idx="10"/>
          </p:nvPr>
        </p:nvSpPr>
        <p:spPr>
          <a:xfrm>
            <a:off x="1333615" y="4211675"/>
            <a:ext cx="4368685" cy="824948"/>
          </a:xfrm>
        </p:spPr>
        <p:txBody>
          <a:bodyPr>
            <a:normAutofit fontScale="85000" lnSpcReduction="10000"/>
          </a:bodyPr>
          <a:lstStyle/>
          <a:p>
            <a:pPr indent="0">
              <a:buNone/>
            </a:pPr>
            <a:r>
              <a:rPr lang="en-US" sz="1600" i="1" dirty="0"/>
              <a:t>Green growth means fostering </a:t>
            </a:r>
            <a:r>
              <a:rPr lang="en-US" sz="1600" b="1" i="1" dirty="0"/>
              <a:t>economic growth </a:t>
            </a:r>
            <a:r>
              <a:rPr lang="en-US" sz="1600" i="1" dirty="0"/>
              <a:t>and development, while ensuring that </a:t>
            </a:r>
            <a:r>
              <a:rPr lang="en-US" sz="1600" b="1" i="1" dirty="0"/>
              <a:t>natural assets </a:t>
            </a:r>
            <a:r>
              <a:rPr lang="en-US" sz="1600" i="1" dirty="0"/>
              <a:t>continue to provide the </a:t>
            </a:r>
            <a:r>
              <a:rPr lang="en-US" sz="1600" b="1" i="1" dirty="0"/>
              <a:t>resources</a:t>
            </a:r>
            <a:r>
              <a:rPr lang="en-US" sz="1600" i="1" dirty="0"/>
              <a:t> and </a:t>
            </a:r>
            <a:r>
              <a:rPr lang="en-US" sz="1600" b="1" i="1" dirty="0"/>
              <a:t>environmental services</a:t>
            </a:r>
            <a:r>
              <a:rPr lang="en-US" sz="1600" i="1" dirty="0"/>
              <a:t> on which our </a:t>
            </a:r>
            <a:r>
              <a:rPr lang="en-US" sz="1600" b="1" i="1" dirty="0"/>
              <a:t>well-being</a:t>
            </a:r>
            <a:r>
              <a:rPr lang="en-US" sz="1600" i="1" dirty="0"/>
              <a:t> relies</a:t>
            </a:r>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11</a:t>
            </a:fld>
            <a:endParaRPr lang="en-US" sz="1100" noProof="0" dirty="0"/>
          </a:p>
        </p:txBody>
      </p:sp>
      <p:pic>
        <p:nvPicPr>
          <p:cNvPr id="9" name="Picture 8">
            <a:extLst>
              <a:ext uri="{FF2B5EF4-FFF2-40B4-BE49-F238E27FC236}">
                <a16:creationId xmlns:a16="http://schemas.microsoft.com/office/drawing/2014/main" id="{5AA9F163-5F65-4B50-82BF-BAC4486806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2269" y="1185712"/>
            <a:ext cx="4877870" cy="4930246"/>
          </a:xfrm>
          <a:prstGeom prst="rect">
            <a:avLst/>
          </a:prstGeom>
        </p:spPr>
      </p:pic>
      <p:sp>
        <p:nvSpPr>
          <p:cNvPr id="7" name="TextBox 6"/>
          <p:cNvSpPr txBox="1"/>
          <p:nvPr/>
        </p:nvSpPr>
        <p:spPr>
          <a:xfrm>
            <a:off x="10094875" y="6079351"/>
            <a:ext cx="1160895" cy="276999"/>
          </a:xfrm>
          <a:prstGeom prst="rect">
            <a:avLst/>
          </a:prstGeom>
          <a:noFill/>
        </p:spPr>
        <p:txBody>
          <a:bodyPr wrap="none" rtlCol="0">
            <a:spAutoFit/>
          </a:bodyPr>
          <a:lstStyle/>
          <a:p>
            <a:r>
              <a:rPr lang="en-US" sz="1200" dirty="0"/>
              <a:t>Source: GGGI</a:t>
            </a:r>
          </a:p>
        </p:txBody>
      </p:sp>
      <p:sp>
        <p:nvSpPr>
          <p:cNvPr id="11" name="Rectangle 10">
            <a:extLst>
              <a:ext uri="{FF2B5EF4-FFF2-40B4-BE49-F238E27FC236}">
                <a16:creationId xmlns:a16="http://schemas.microsoft.com/office/drawing/2014/main" id="{22F06A23-43A1-B147-A90C-CF55D04D9AAB}"/>
              </a:ext>
            </a:extLst>
          </p:cNvPr>
          <p:cNvSpPr/>
          <p:nvPr/>
        </p:nvSpPr>
        <p:spPr>
          <a:xfrm>
            <a:off x="3351136" y="3343058"/>
            <a:ext cx="2074542" cy="307777"/>
          </a:xfrm>
          <a:prstGeom prst="rect">
            <a:avLst/>
          </a:prstGeom>
        </p:spPr>
        <p:txBody>
          <a:bodyPr wrap="none">
            <a:spAutoFit/>
          </a:bodyPr>
          <a:lstStyle/>
          <a:p>
            <a:r>
              <a:rPr lang="en-US" sz="1400" b="1" dirty="0"/>
              <a:t>UN-ESCAP et al., 2010</a:t>
            </a:r>
            <a:endParaRPr lang="en-BR" sz="1400" dirty="0"/>
          </a:p>
        </p:txBody>
      </p:sp>
      <p:sp>
        <p:nvSpPr>
          <p:cNvPr id="12" name="TextBox 11">
            <a:extLst>
              <a:ext uri="{FF2B5EF4-FFF2-40B4-BE49-F238E27FC236}">
                <a16:creationId xmlns:a16="http://schemas.microsoft.com/office/drawing/2014/main" id="{E09C86D3-1542-9C4F-95D8-8D59BCA96C08}"/>
              </a:ext>
            </a:extLst>
          </p:cNvPr>
          <p:cNvSpPr txBox="1"/>
          <p:nvPr/>
        </p:nvSpPr>
        <p:spPr>
          <a:xfrm>
            <a:off x="836038" y="1803901"/>
            <a:ext cx="477671" cy="923330"/>
          </a:xfrm>
          <a:prstGeom prst="rect">
            <a:avLst/>
          </a:prstGeom>
          <a:noFill/>
        </p:spPr>
        <p:txBody>
          <a:bodyPr wrap="square" rtlCol="0">
            <a:spAutoFit/>
          </a:bodyPr>
          <a:lstStyle/>
          <a:p>
            <a:r>
              <a:rPr lang="en-BR" sz="5400" b="1" dirty="0"/>
              <a:t>“</a:t>
            </a:r>
          </a:p>
        </p:txBody>
      </p:sp>
      <p:sp>
        <p:nvSpPr>
          <p:cNvPr id="13" name="TextBox 12">
            <a:extLst>
              <a:ext uri="{FF2B5EF4-FFF2-40B4-BE49-F238E27FC236}">
                <a16:creationId xmlns:a16="http://schemas.microsoft.com/office/drawing/2014/main" id="{CC2D9E9E-12D8-A541-BE48-D00C24177413}"/>
              </a:ext>
            </a:extLst>
          </p:cNvPr>
          <p:cNvSpPr txBox="1"/>
          <p:nvPr/>
        </p:nvSpPr>
        <p:spPr>
          <a:xfrm rot="10800000">
            <a:off x="4675336" y="2355709"/>
            <a:ext cx="477671" cy="923330"/>
          </a:xfrm>
          <a:prstGeom prst="rect">
            <a:avLst/>
          </a:prstGeom>
          <a:noFill/>
        </p:spPr>
        <p:txBody>
          <a:bodyPr wrap="square" rtlCol="0">
            <a:spAutoFit/>
          </a:bodyPr>
          <a:lstStyle/>
          <a:p>
            <a:r>
              <a:rPr lang="en-BR" sz="5400" b="1" dirty="0"/>
              <a:t>“</a:t>
            </a:r>
          </a:p>
        </p:txBody>
      </p:sp>
      <p:sp>
        <p:nvSpPr>
          <p:cNvPr id="14" name="Rectangle 13">
            <a:extLst>
              <a:ext uri="{FF2B5EF4-FFF2-40B4-BE49-F238E27FC236}">
                <a16:creationId xmlns:a16="http://schemas.microsoft.com/office/drawing/2014/main" id="{8658D38B-75BA-DD4A-94A3-749516709A26}"/>
              </a:ext>
            </a:extLst>
          </p:cNvPr>
          <p:cNvSpPr/>
          <p:nvPr/>
        </p:nvSpPr>
        <p:spPr>
          <a:xfrm>
            <a:off x="4238536" y="5867467"/>
            <a:ext cx="1191095" cy="307777"/>
          </a:xfrm>
          <a:prstGeom prst="rect">
            <a:avLst/>
          </a:prstGeom>
        </p:spPr>
        <p:txBody>
          <a:bodyPr wrap="none">
            <a:spAutoFit/>
          </a:bodyPr>
          <a:lstStyle/>
          <a:p>
            <a:r>
              <a:rPr lang="en-US" sz="1400" b="1" dirty="0"/>
              <a:t>OECD, 2011</a:t>
            </a:r>
            <a:endParaRPr lang="en-BR" sz="1400" dirty="0"/>
          </a:p>
        </p:txBody>
      </p:sp>
      <p:sp>
        <p:nvSpPr>
          <p:cNvPr id="15" name="Content Placeholder 2">
            <a:extLst>
              <a:ext uri="{FF2B5EF4-FFF2-40B4-BE49-F238E27FC236}">
                <a16:creationId xmlns:a16="http://schemas.microsoft.com/office/drawing/2014/main" id="{DFFA8DCD-2BA4-1244-9D92-BD0A0BA61A7D}"/>
              </a:ext>
            </a:extLst>
          </p:cNvPr>
          <p:cNvSpPr txBox="1">
            <a:spLocks/>
          </p:cNvSpPr>
          <p:nvPr/>
        </p:nvSpPr>
        <p:spPr>
          <a:xfrm>
            <a:off x="1333615" y="2120068"/>
            <a:ext cx="4024311" cy="824948"/>
          </a:xfrm>
          <a:prstGeom prst="rect">
            <a:avLst/>
          </a:prstGeom>
        </p:spPr>
        <p:txBody>
          <a:bodyPr vert="horz" lIns="0" tIns="46800" rIns="0" bIns="45720" rtlCol="0">
            <a:noAutofit/>
          </a:bodyPr>
          <a:lstStyle>
            <a:lvl1pPr marL="0" indent="-180000" algn="l" defTabSz="914400" rtl="0" eaLnBrk="1" latinLnBrk="0" hangingPunct="1">
              <a:lnSpc>
                <a:spcPct val="110000"/>
              </a:lnSpc>
              <a:spcBef>
                <a:spcPts val="0"/>
              </a:spcBef>
              <a:buClr>
                <a:schemeClr val="accent6"/>
              </a:buClr>
              <a:buSzPct val="80000"/>
              <a:buFont typeface="Arial" charset="0"/>
              <a:buChar char="•"/>
              <a:defRPr sz="2400" kern="1200">
                <a:solidFill>
                  <a:schemeClr val="tx1"/>
                </a:solidFill>
                <a:latin typeface="+mn-lt"/>
                <a:ea typeface="+mn-ea"/>
                <a:cs typeface="+mn-cs"/>
              </a:defRPr>
            </a:lvl1pPr>
            <a:lvl2pPr marL="720000" marR="0" indent="-180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800" b="0" i="0" kern="1200" baseline="0">
                <a:solidFill>
                  <a:schemeClr val="tx1"/>
                </a:solidFill>
                <a:latin typeface="+mn-lt"/>
                <a:ea typeface="Arial" charset="0"/>
                <a:cs typeface="Arial" charset="0"/>
              </a:defRPr>
            </a:lvl2pPr>
            <a:lvl3pPr marL="0" marR="0" indent="-180000" algn="l" defTabSz="914400" rtl="0" eaLnBrk="1" fontAlgn="auto" latinLnBrk="0" hangingPunct="1">
              <a:lnSpc>
                <a:spcPct val="110000"/>
              </a:lnSpc>
              <a:spcBef>
                <a:spcPts val="0"/>
              </a:spcBef>
              <a:spcAft>
                <a:spcPts val="0"/>
              </a:spcAft>
              <a:buClr>
                <a:srgbClr val="71A522"/>
              </a:buClr>
              <a:buSzPct val="100000"/>
              <a:buFont typeface="Arial-BoldMT" charset="0"/>
              <a:buChar char="“"/>
              <a:tabLst/>
              <a:defRPr sz="2800" b="1" kern="1200">
                <a:solidFill>
                  <a:srgbClr val="71A522"/>
                </a:solidFill>
                <a:latin typeface="+mn-lt"/>
                <a:ea typeface="+mn-ea"/>
                <a:cs typeface="+mn-cs"/>
              </a:defRPr>
            </a:lvl3pPr>
            <a:lvl4pPr marL="216000" indent="-216000" algn="l" defTabSz="914400" rtl="0" eaLnBrk="1" latinLnBrk="0" hangingPunct="1">
              <a:lnSpc>
                <a:spcPct val="110000"/>
              </a:lnSpc>
              <a:spcBef>
                <a:spcPts val="500"/>
              </a:spcBef>
              <a:buClr>
                <a:srgbClr val="71A522"/>
              </a:buClr>
              <a:buSzPct val="80000"/>
              <a:buFont typeface="Arial" charset="0"/>
              <a:buChar char="•"/>
              <a:defRPr sz="1800" b="1" kern="1200">
                <a:solidFill>
                  <a:srgbClr val="71A522"/>
                </a:solidFill>
                <a:latin typeface="+mn-lt"/>
                <a:ea typeface="+mn-ea"/>
                <a:cs typeface="+mn-cs"/>
              </a:defRPr>
            </a:lvl4pPr>
            <a:lvl5pPr marL="216000" marR="0" indent="-216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200" b="0" kern="1200" baseline="0">
                <a:solidFill>
                  <a:srgbClr val="71A522"/>
                </a:solidFill>
                <a:latin typeface="+mn-lt"/>
                <a:ea typeface="+mn-ea"/>
                <a:cs typeface="+mn-cs"/>
              </a:defRPr>
            </a:lvl5pPr>
            <a:lvl6pPr marL="171450" indent="-180000" algn="l" defTabSz="914400" rtl="0" eaLnBrk="1" latinLnBrk="0" hangingPunct="1">
              <a:lnSpc>
                <a:spcPct val="90000"/>
              </a:lnSpc>
              <a:spcBef>
                <a:spcPts val="500"/>
              </a:spcBef>
              <a:buClr>
                <a:srgbClr val="71A522"/>
              </a:buClr>
              <a:buSzPct val="80000"/>
              <a:buFont typeface="Arial" charset="0"/>
              <a:buChar char="•"/>
              <a:defRPr sz="1200" b="0" kern="1200" baseline="0">
                <a:solidFill>
                  <a:srgbClr val="71A522"/>
                </a:solidFill>
                <a:latin typeface="+mn-lt"/>
                <a:ea typeface="+mn-ea"/>
                <a:cs typeface="+mn-cs"/>
              </a:defRPr>
            </a:lvl6pPr>
            <a:lvl7pPr marL="555750" indent="-285750" algn="l" defTabSz="914400" rtl="0" eaLnBrk="1" latinLnBrk="0" hangingPunct="1">
              <a:lnSpc>
                <a:spcPct val="90000"/>
              </a:lnSpc>
              <a:spcBef>
                <a:spcPts val="500"/>
              </a:spcBef>
              <a:buClr>
                <a:srgbClr val="71A522"/>
              </a:buClr>
              <a:buSzPct val="80000"/>
              <a:buFont typeface="Arial" charset="0"/>
              <a:buChar char="•"/>
              <a:defRPr sz="16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Font typeface="Arial" charset="0"/>
              <a:buNone/>
            </a:pPr>
            <a:r>
              <a:rPr lang="en-US" sz="1600" b="1" i="1" dirty="0"/>
              <a:t>Economic progress </a:t>
            </a:r>
            <a:r>
              <a:rPr lang="en-US" sz="1600" i="1" dirty="0"/>
              <a:t>that fosters </a:t>
            </a:r>
            <a:r>
              <a:rPr lang="en-US" sz="1600" b="1" i="1" dirty="0"/>
              <a:t>environmentally sustainable</a:t>
            </a:r>
            <a:r>
              <a:rPr lang="en-US" sz="1600" i="1" dirty="0"/>
              <a:t>, </a:t>
            </a:r>
            <a:r>
              <a:rPr lang="en-US" sz="1600" b="1" i="1" dirty="0"/>
              <a:t>low-carbon</a:t>
            </a:r>
            <a:r>
              <a:rPr lang="en-US" sz="1600" i="1" dirty="0"/>
              <a:t> and </a:t>
            </a:r>
            <a:r>
              <a:rPr lang="en-US" sz="1600" b="1" i="1" dirty="0"/>
              <a:t>socially inclusive</a:t>
            </a:r>
            <a:r>
              <a:rPr lang="en-US" sz="1600" i="1" dirty="0"/>
              <a:t> development</a:t>
            </a:r>
          </a:p>
        </p:txBody>
      </p:sp>
      <p:sp>
        <p:nvSpPr>
          <p:cNvPr id="18" name="TextBox 17">
            <a:extLst>
              <a:ext uri="{FF2B5EF4-FFF2-40B4-BE49-F238E27FC236}">
                <a16:creationId xmlns:a16="http://schemas.microsoft.com/office/drawing/2014/main" id="{75C46F33-BD2D-714C-AA2A-B48F7D88A09B}"/>
              </a:ext>
            </a:extLst>
          </p:cNvPr>
          <p:cNvSpPr txBox="1"/>
          <p:nvPr/>
        </p:nvSpPr>
        <p:spPr>
          <a:xfrm>
            <a:off x="871861" y="3929871"/>
            <a:ext cx="477671" cy="923330"/>
          </a:xfrm>
          <a:prstGeom prst="rect">
            <a:avLst/>
          </a:prstGeom>
          <a:noFill/>
        </p:spPr>
        <p:txBody>
          <a:bodyPr wrap="square" rtlCol="0">
            <a:spAutoFit/>
          </a:bodyPr>
          <a:lstStyle/>
          <a:p>
            <a:r>
              <a:rPr lang="en-BR" sz="5400" b="1" dirty="0"/>
              <a:t>“</a:t>
            </a:r>
          </a:p>
        </p:txBody>
      </p:sp>
      <p:sp>
        <p:nvSpPr>
          <p:cNvPr id="19" name="TextBox 18">
            <a:extLst>
              <a:ext uri="{FF2B5EF4-FFF2-40B4-BE49-F238E27FC236}">
                <a16:creationId xmlns:a16="http://schemas.microsoft.com/office/drawing/2014/main" id="{B160EAAF-AA69-5145-96A4-0B509E11D324}"/>
              </a:ext>
            </a:extLst>
          </p:cNvPr>
          <p:cNvSpPr txBox="1"/>
          <p:nvPr/>
        </p:nvSpPr>
        <p:spPr>
          <a:xfrm rot="10800000">
            <a:off x="3768824" y="4990380"/>
            <a:ext cx="477671" cy="923330"/>
          </a:xfrm>
          <a:prstGeom prst="rect">
            <a:avLst/>
          </a:prstGeom>
          <a:noFill/>
        </p:spPr>
        <p:txBody>
          <a:bodyPr wrap="square" rtlCol="0">
            <a:spAutoFit/>
          </a:bodyPr>
          <a:lstStyle/>
          <a:p>
            <a:r>
              <a:rPr lang="en-BR" sz="5400" b="1" dirty="0"/>
              <a:t>“</a:t>
            </a:r>
          </a:p>
        </p:txBody>
      </p:sp>
      <p:sp>
        <p:nvSpPr>
          <p:cNvPr id="20" name="Date Placeholder 3">
            <a:extLst>
              <a:ext uri="{FF2B5EF4-FFF2-40B4-BE49-F238E27FC236}">
                <a16:creationId xmlns:a16="http://schemas.microsoft.com/office/drawing/2014/main" id="{04577562-D9A8-7D46-8BBF-81E230CC2210}"/>
              </a:ext>
            </a:extLst>
          </p:cNvPr>
          <p:cNvSpPr txBox="1">
            <a:spLocks/>
          </p:cNvSpPr>
          <p:nvPr/>
        </p:nvSpPr>
        <p:spPr>
          <a:xfrm>
            <a:off x="318316" y="6414541"/>
            <a:ext cx="3664075"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1: Rationale for Advancing IGE</a:t>
            </a:r>
            <a:endParaRPr lang="en-US" sz="1050" dirty="0">
              <a:solidFill>
                <a:srgbClr val="71A522"/>
              </a:solidFill>
            </a:endParaRPr>
          </a:p>
        </p:txBody>
      </p:sp>
      <p:sp>
        <p:nvSpPr>
          <p:cNvPr id="21" name="Rectangle 20">
            <a:extLst>
              <a:ext uri="{FF2B5EF4-FFF2-40B4-BE49-F238E27FC236}">
                <a16:creationId xmlns:a16="http://schemas.microsoft.com/office/drawing/2014/main" id="{BDFE3CC3-A8C8-DD42-89DD-925114E1F28F}"/>
              </a:ext>
            </a:extLst>
          </p:cNvPr>
          <p:cNvSpPr/>
          <p:nvPr/>
        </p:nvSpPr>
        <p:spPr>
          <a:xfrm>
            <a:off x="6269575" y="1202189"/>
            <a:ext cx="1655225" cy="338554"/>
          </a:xfrm>
          <a:prstGeom prst="rect">
            <a:avLst/>
          </a:prstGeom>
        </p:spPr>
        <p:txBody>
          <a:bodyPr wrap="square">
            <a:spAutoFit/>
          </a:bodyPr>
          <a:lstStyle/>
          <a:p>
            <a:r>
              <a:rPr lang="en-US" sz="1600" dirty="0"/>
              <a:t>Green Growth</a:t>
            </a:r>
            <a:endParaRPr lang="en-BR" sz="1600" dirty="0"/>
          </a:p>
        </p:txBody>
      </p:sp>
    </p:spTree>
    <p:extLst>
      <p:ext uri="{BB962C8B-B14F-4D97-AF65-F5344CB8AC3E}">
        <p14:creationId xmlns:p14="http://schemas.microsoft.com/office/powerpoint/2010/main" val="181850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IGE AND CIRCULAR ECONOMY</a:t>
            </a:r>
          </a:p>
        </p:txBody>
      </p:sp>
      <p:sp>
        <p:nvSpPr>
          <p:cNvPr id="3" name="Content Placeholder 2"/>
          <p:cNvSpPr>
            <a:spLocks noGrp="1"/>
          </p:cNvSpPr>
          <p:nvPr>
            <p:ph sz="quarter" idx="10"/>
          </p:nvPr>
        </p:nvSpPr>
        <p:spPr>
          <a:xfrm>
            <a:off x="407989" y="2619375"/>
            <a:ext cx="4545011" cy="306709"/>
          </a:xfrm>
        </p:spPr>
        <p:txBody>
          <a:bodyPr>
            <a:normAutofit fontScale="92500" lnSpcReduction="10000"/>
          </a:bodyPr>
          <a:lstStyle/>
          <a:p>
            <a:pPr indent="0">
              <a:buNone/>
            </a:pPr>
            <a:r>
              <a:rPr lang="en-US" sz="1800" dirty="0"/>
              <a:t>A</a:t>
            </a:r>
            <a:r>
              <a:rPr lang="en-US" sz="1800" dirty="0">
                <a:ea typeface="+mn-ea"/>
                <a:cs typeface="+mn-cs"/>
              </a:rPr>
              <a:t>n economy that: </a:t>
            </a:r>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12</a:t>
            </a:fld>
            <a:endParaRPr lang="en-US" sz="1100" noProof="0" dirty="0"/>
          </a:p>
        </p:txBody>
      </p:sp>
      <p:sp>
        <p:nvSpPr>
          <p:cNvPr id="6" name="Rectangle 5">
            <a:extLst>
              <a:ext uri="{FF2B5EF4-FFF2-40B4-BE49-F238E27FC236}">
                <a16:creationId xmlns:a16="http://schemas.microsoft.com/office/drawing/2014/main" id="{445AC644-47E9-4ECB-B08E-8BEBA2EB1530}"/>
              </a:ext>
            </a:extLst>
          </p:cNvPr>
          <p:cNvSpPr/>
          <p:nvPr/>
        </p:nvSpPr>
        <p:spPr>
          <a:xfrm>
            <a:off x="9130206" y="6172878"/>
            <a:ext cx="2308645" cy="276999"/>
          </a:xfrm>
          <a:prstGeom prst="rect">
            <a:avLst/>
          </a:prstGeom>
        </p:spPr>
        <p:txBody>
          <a:bodyPr wrap="none" anchor="t">
            <a:spAutoFit/>
          </a:bodyPr>
          <a:lstStyle/>
          <a:p>
            <a:r>
              <a:rPr lang="en-US" sz="1200" dirty="0"/>
              <a:t>Source: UN Environment, 2018</a:t>
            </a:r>
            <a:endParaRPr lang="en-CA" sz="1200" dirty="0"/>
          </a:p>
        </p:txBody>
      </p:sp>
      <p:sp>
        <p:nvSpPr>
          <p:cNvPr id="10" name="Date Placeholder 3">
            <a:extLst>
              <a:ext uri="{FF2B5EF4-FFF2-40B4-BE49-F238E27FC236}">
                <a16:creationId xmlns:a16="http://schemas.microsoft.com/office/drawing/2014/main" id="{5EBE57D2-17B1-3040-A9E4-2C830E0794CE}"/>
              </a:ext>
            </a:extLst>
          </p:cNvPr>
          <p:cNvSpPr txBox="1">
            <a:spLocks/>
          </p:cNvSpPr>
          <p:nvPr/>
        </p:nvSpPr>
        <p:spPr>
          <a:xfrm>
            <a:off x="318316" y="6414541"/>
            <a:ext cx="3664075"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1: Rationale for Advancing IGE</a:t>
            </a:r>
            <a:endParaRPr lang="en-US" sz="1050" dirty="0">
              <a:solidFill>
                <a:srgbClr val="71A522"/>
              </a:solidFill>
            </a:endParaRPr>
          </a:p>
        </p:txBody>
      </p:sp>
      <p:sp>
        <p:nvSpPr>
          <p:cNvPr id="14" name="Rectangle 13">
            <a:extLst>
              <a:ext uri="{FF2B5EF4-FFF2-40B4-BE49-F238E27FC236}">
                <a16:creationId xmlns:a16="http://schemas.microsoft.com/office/drawing/2014/main" id="{C44AA856-C05B-7040-98E3-92D81D11E8A6}"/>
              </a:ext>
            </a:extLst>
          </p:cNvPr>
          <p:cNvSpPr/>
          <p:nvPr/>
        </p:nvSpPr>
        <p:spPr>
          <a:xfrm>
            <a:off x="5441417" y="1480589"/>
            <a:ext cx="1833025" cy="338554"/>
          </a:xfrm>
          <a:prstGeom prst="rect">
            <a:avLst/>
          </a:prstGeom>
        </p:spPr>
        <p:txBody>
          <a:bodyPr wrap="square">
            <a:spAutoFit/>
          </a:bodyPr>
          <a:lstStyle/>
          <a:p>
            <a:r>
              <a:rPr lang="en-US" sz="1600" dirty="0"/>
              <a:t>Circular Economy</a:t>
            </a:r>
            <a:endParaRPr lang="en-BR" sz="1600" dirty="0"/>
          </a:p>
        </p:txBody>
      </p:sp>
      <p:pic>
        <p:nvPicPr>
          <p:cNvPr id="12" name="Picture 11">
            <a:extLst>
              <a:ext uri="{FF2B5EF4-FFF2-40B4-BE49-F238E27FC236}">
                <a16:creationId xmlns:a16="http://schemas.microsoft.com/office/drawing/2014/main" id="{F43F2893-9ECB-3D4C-99D9-6A7ED19007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988" y="3284331"/>
            <a:ext cx="471153" cy="477884"/>
          </a:xfrm>
          <a:prstGeom prst="rect">
            <a:avLst/>
          </a:prstGeom>
        </p:spPr>
      </p:pic>
      <p:sp>
        <p:nvSpPr>
          <p:cNvPr id="16" name="Content Placeholder 2">
            <a:extLst>
              <a:ext uri="{FF2B5EF4-FFF2-40B4-BE49-F238E27FC236}">
                <a16:creationId xmlns:a16="http://schemas.microsoft.com/office/drawing/2014/main" id="{8D2172B4-4E06-6445-9D59-E15617DDEA24}"/>
              </a:ext>
            </a:extLst>
          </p:cNvPr>
          <p:cNvSpPr txBox="1">
            <a:spLocks/>
          </p:cNvSpPr>
          <p:nvPr/>
        </p:nvSpPr>
        <p:spPr>
          <a:xfrm>
            <a:off x="1008005" y="3171440"/>
            <a:ext cx="3462396" cy="1574528"/>
          </a:xfrm>
          <a:prstGeom prst="rect">
            <a:avLst/>
          </a:prstGeom>
        </p:spPr>
        <p:txBody>
          <a:bodyPr vert="horz" lIns="0" tIns="46800" rIns="0" bIns="45720" rtlCol="0">
            <a:noAutofit/>
          </a:bodyPr>
          <a:lstStyle>
            <a:lvl1pPr marL="0" indent="-180000" algn="l" defTabSz="914400" rtl="0" eaLnBrk="1" latinLnBrk="0" hangingPunct="1">
              <a:lnSpc>
                <a:spcPct val="110000"/>
              </a:lnSpc>
              <a:spcBef>
                <a:spcPts val="0"/>
              </a:spcBef>
              <a:buClr>
                <a:schemeClr val="accent6"/>
              </a:buClr>
              <a:buSzPct val="80000"/>
              <a:buFont typeface="Arial" charset="0"/>
              <a:buChar char="•"/>
              <a:defRPr sz="2400" kern="1200">
                <a:solidFill>
                  <a:schemeClr val="tx1"/>
                </a:solidFill>
                <a:latin typeface="+mn-lt"/>
                <a:ea typeface="+mn-ea"/>
                <a:cs typeface="+mn-cs"/>
              </a:defRPr>
            </a:lvl1pPr>
            <a:lvl2pPr marL="720000" marR="0" indent="-180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800" b="0" i="0" kern="1200" baseline="0">
                <a:solidFill>
                  <a:schemeClr val="tx1"/>
                </a:solidFill>
                <a:latin typeface="+mn-lt"/>
                <a:ea typeface="Arial" charset="0"/>
                <a:cs typeface="Arial" charset="0"/>
              </a:defRPr>
            </a:lvl2pPr>
            <a:lvl3pPr marL="0" marR="0" indent="-180000" algn="l" defTabSz="914400" rtl="0" eaLnBrk="1" fontAlgn="auto" latinLnBrk="0" hangingPunct="1">
              <a:lnSpc>
                <a:spcPct val="110000"/>
              </a:lnSpc>
              <a:spcBef>
                <a:spcPts val="0"/>
              </a:spcBef>
              <a:spcAft>
                <a:spcPts val="0"/>
              </a:spcAft>
              <a:buClr>
                <a:srgbClr val="71A522"/>
              </a:buClr>
              <a:buSzPct val="100000"/>
              <a:buFont typeface="Arial-BoldMT" charset="0"/>
              <a:buChar char="“"/>
              <a:tabLst/>
              <a:defRPr sz="2800" b="1" kern="1200">
                <a:solidFill>
                  <a:srgbClr val="71A522"/>
                </a:solidFill>
                <a:latin typeface="+mn-lt"/>
                <a:ea typeface="+mn-ea"/>
                <a:cs typeface="+mn-cs"/>
              </a:defRPr>
            </a:lvl3pPr>
            <a:lvl4pPr marL="216000" indent="-216000" algn="l" defTabSz="914400" rtl="0" eaLnBrk="1" latinLnBrk="0" hangingPunct="1">
              <a:lnSpc>
                <a:spcPct val="110000"/>
              </a:lnSpc>
              <a:spcBef>
                <a:spcPts val="500"/>
              </a:spcBef>
              <a:buClr>
                <a:srgbClr val="71A522"/>
              </a:buClr>
              <a:buSzPct val="80000"/>
              <a:buFont typeface="Arial" charset="0"/>
              <a:buChar char="•"/>
              <a:defRPr sz="1800" b="1" kern="1200">
                <a:solidFill>
                  <a:srgbClr val="71A522"/>
                </a:solidFill>
                <a:latin typeface="+mn-lt"/>
                <a:ea typeface="+mn-ea"/>
                <a:cs typeface="+mn-cs"/>
              </a:defRPr>
            </a:lvl4pPr>
            <a:lvl5pPr marL="216000" marR="0" indent="-216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200" b="0" kern="1200" baseline="0">
                <a:solidFill>
                  <a:srgbClr val="71A522"/>
                </a:solidFill>
                <a:latin typeface="+mn-lt"/>
                <a:ea typeface="+mn-ea"/>
                <a:cs typeface="+mn-cs"/>
              </a:defRPr>
            </a:lvl5pPr>
            <a:lvl6pPr marL="171450" indent="-180000" algn="l" defTabSz="914400" rtl="0" eaLnBrk="1" latinLnBrk="0" hangingPunct="1">
              <a:lnSpc>
                <a:spcPct val="90000"/>
              </a:lnSpc>
              <a:spcBef>
                <a:spcPts val="500"/>
              </a:spcBef>
              <a:buClr>
                <a:srgbClr val="71A522"/>
              </a:buClr>
              <a:buSzPct val="80000"/>
              <a:buFont typeface="Arial" charset="0"/>
              <a:buChar char="•"/>
              <a:defRPr sz="1200" b="0" kern="1200" baseline="0">
                <a:solidFill>
                  <a:srgbClr val="71A522"/>
                </a:solidFill>
                <a:latin typeface="+mn-lt"/>
                <a:ea typeface="+mn-ea"/>
                <a:cs typeface="+mn-cs"/>
              </a:defRPr>
            </a:lvl6pPr>
            <a:lvl7pPr marL="555750" indent="-285750" algn="l" defTabSz="914400" rtl="0" eaLnBrk="1" latinLnBrk="0" hangingPunct="1">
              <a:lnSpc>
                <a:spcPct val="90000"/>
              </a:lnSpc>
              <a:spcBef>
                <a:spcPts val="500"/>
              </a:spcBef>
              <a:buClr>
                <a:srgbClr val="71A522"/>
              </a:buClr>
              <a:buSzPct val="80000"/>
              <a:buFont typeface="Arial" charset="0"/>
              <a:buChar char="•"/>
              <a:defRPr sz="16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Font typeface="Arial" charset="0"/>
              <a:buNone/>
            </a:pPr>
            <a:r>
              <a:rPr lang="en-US" sz="1800" b="1" dirty="0"/>
              <a:t>reduces</a:t>
            </a:r>
            <a:r>
              <a:rPr lang="en-US" sz="1800" dirty="0"/>
              <a:t> the </a:t>
            </a:r>
            <a:r>
              <a:rPr lang="en-US" sz="1800" b="1" dirty="0"/>
              <a:t>consumption of resources </a:t>
            </a:r>
            <a:r>
              <a:rPr lang="en-US" sz="1800" dirty="0"/>
              <a:t>and the </a:t>
            </a:r>
            <a:r>
              <a:rPr lang="en-US" sz="1800" b="1" dirty="0"/>
              <a:t>generation of waste</a:t>
            </a:r>
            <a:r>
              <a:rPr lang="en-US" sz="1800" dirty="0"/>
              <a:t>, and </a:t>
            </a:r>
            <a:r>
              <a:rPr lang="en-US" sz="1800" b="1" dirty="0"/>
              <a:t>reuses</a:t>
            </a:r>
            <a:r>
              <a:rPr lang="en-US" sz="1800" dirty="0"/>
              <a:t> and </a:t>
            </a:r>
            <a:r>
              <a:rPr lang="en-US" sz="1800" b="1" dirty="0"/>
              <a:t>recycles</a:t>
            </a:r>
            <a:r>
              <a:rPr lang="en-US" sz="1800" dirty="0"/>
              <a:t> waste throughout the production, distribution and consumption processes. </a:t>
            </a:r>
          </a:p>
          <a:p>
            <a:pPr marL="540000" lvl="1" indent="0">
              <a:buFont typeface="Arial" charset="0"/>
              <a:buNone/>
            </a:pPr>
            <a:endParaRPr lang="en-US" sz="1100" dirty="0"/>
          </a:p>
        </p:txBody>
      </p:sp>
      <p:pic>
        <p:nvPicPr>
          <p:cNvPr id="15" name="Picture 2" descr="Strengthening Leadership on Circular Economy">
            <a:extLst>
              <a:ext uri="{FF2B5EF4-FFF2-40B4-BE49-F238E27FC236}">
                <a16:creationId xmlns:a16="http://schemas.microsoft.com/office/drawing/2014/main" id="{571994F7-BA1D-B743-9F75-C9BCFBFA9A0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48623" y="1846411"/>
            <a:ext cx="5732265" cy="429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78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1063499"/>
            <a:ext cx="11412537" cy="443568"/>
          </a:xfrm>
        </p:spPr>
        <p:txBody>
          <a:bodyPr/>
          <a:lstStyle/>
          <a:p>
            <a:r>
              <a:rPr lang="it-IT" sz="2400" dirty="0">
                <a:ea typeface="+mj-lt"/>
                <a:cs typeface="+mj-lt"/>
              </a:rPr>
              <a:t>POLICY QUESTIONS THAT MODELLING SHOULD HELP TO ANSWER</a:t>
            </a:r>
            <a:endParaRPr lang="en-US" sz="2400" dirty="0"/>
          </a:p>
        </p:txBody>
      </p:sp>
      <p:sp>
        <p:nvSpPr>
          <p:cNvPr id="3" name="Content Placeholder 2"/>
          <p:cNvSpPr>
            <a:spLocks noGrp="1"/>
          </p:cNvSpPr>
          <p:nvPr>
            <p:ph sz="quarter" idx="10"/>
          </p:nvPr>
        </p:nvSpPr>
        <p:spPr>
          <a:xfrm>
            <a:off x="2999724" y="2186927"/>
            <a:ext cx="7625943" cy="2807759"/>
          </a:xfrm>
        </p:spPr>
        <p:txBody>
          <a:bodyPr vert="horz" lIns="0" tIns="46800" rIns="0" bIns="45720" rtlCol="0" anchor="t">
            <a:noAutofit/>
          </a:bodyPr>
          <a:lstStyle/>
          <a:p>
            <a:pPr indent="0">
              <a:buNone/>
            </a:pPr>
            <a:r>
              <a:rPr lang="en-US" sz="1800" dirty="0">
                <a:ea typeface="+mn-lt"/>
                <a:cs typeface="+mn-lt"/>
              </a:rPr>
              <a:t>How can the impact of investments and policies be assessed? </a:t>
            </a:r>
          </a:p>
          <a:p>
            <a:pPr indent="0">
              <a:buNone/>
            </a:pPr>
            <a:r>
              <a:rPr lang="en-US" sz="1800" dirty="0">
                <a:ea typeface="+mn-lt"/>
                <a:cs typeface="+mn-lt"/>
              </a:rPr>
              <a:t>Are the impacts likely to be long or short-term?</a:t>
            </a:r>
          </a:p>
          <a:p>
            <a:pPr indent="0">
              <a:buNone/>
            </a:pPr>
            <a:endParaRPr lang="en-US" sz="1800" dirty="0"/>
          </a:p>
          <a:p>
            <a:pPr indent="0">
              <a:buNone/>
            </a:pPr>
            <a:endParaRPr lang="en-US" sz="1800" dirty="0">
              <a:ea typeface="+mn-lt"/>
              <a:cs typeface="+mn-lt"/>
            </a:endParaRPr>
          </a:p>
          <a:p>
            <a:pPr indent="0">
              <a:buNone/>
            </a:pPr>
            <a:r>
              <a:rPr lang="en-US" sz="1800" dirty="0">
                <a:ea typeface="+mn-lt"/>
                <a:cs typeface="+mn-lt"/>
              </a:rPr>
              <a:t>What benefits might investments and policies generate across sectors in terms of economic opportunities, inclusiveness and environmental sustainability? </a:t>
            </a:r>
          </a:p>
          <a:p>
            <a:pPr indent="0">
              <a:buNone/>
            </a:pPr>
            <a:endParaRPr lang="en-US" sz="1800" dirty="0">
              <a:ea typeface="+mn-lt"/>
              <a:cs typeface="+mn-lt"/>
            </a:endParaRPr>
          </a:p>
          <a:p>
            <a:pPr indent="0">
              <a:buClr>
                <a:srgbClr val="70AD47"/>
              </a:buClr>
              <a:buNone/>
            </a:pPr>
            <a:endParaRPr lang="it-IT" sz="1800" dirty="0"/>
          </a:p>
          <a:p>
            <a:pPr indent="0">
              <a:buClr>
                <a:srgbClr val="70AD47"/>
              </a:buClr>
              <a:buNone/>
            </a:pPr>
            <a:r>
              <a:rPr lang="en-US" sz="1800" dirty="0">
                <a:ea typeface="+mn-lt"/>
                <a:cs typeface="+mn-lt"/>
              </a:rPr>
              <a:t>Which </a:t>
            </a:r>
            <a:r>
              <a:rPr lang="en-GB" sz="1800" dirty="0">
                <a:ea typeface="+mn-lt"/>
                <a:cs typeface="+mn-lt"/>
              </a:rPr>
              <a:t>labour</a:t>
            </a:r>
            <a:r>
              <a:rPr lang="en-US" sz="1800" dirty="0">
                <a:ea typeface="+mn-lt"/>
                <a:cs typeface="+mn-lt"/>
              </a:rPr>
              <a:t> interventions deliver more and better green jobs? Which approaches create better access for the unemployed and underemployed?</a:t>
            </a:r>
          </a:p>
          <a:p>
            <a:pPr indent="0">
              <a:buClr>
                <a:srgbClr val="70AD47"/>
              </a:buClr>
              <a:buNone/>
            </a:pPr>
            <a:endParaRPr lang="en-US" sz="1800" dirty="0">
              <a:ea typeface="+mn-lt"/>
              <a:cs typeface="+mn-lt"/>
            </a:endParaRPr>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13</a:t>
            </a:fld>
            <a:endParaRPr lang="en-US" noProof="0" dirty="0"/>
          </a:p>
        </p:txBody>
      </p:sp>
      <p:sp>
        <p:nvSpPr>
          <p:cNvPr id="6" name="Date Placeholder 3">
            <a:extLst>
              <a:ext uri="{FF2B5EF4-FFF2-40B4-BE49-F238E27FC236}">
                <a16:creationId xmlns:a16="http://schemas.microsoft.com/office/drawing/2014/main" id="{76D005B5-534E-1C4E-94B0-5A93241DBE99}"/>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pic>
        <p:nvPicPr>
          <p:cNvPr id="9" name="Picture 8">
            <a:extLst>
              <a:ext uri="{FF2B5EF4-FFF2-40B4-BE49-F238E27FC236}">
                <a16:creationId xmlns:a16="http://schemas.microsoft.com/office/drawing/2014/main" id="{B7074FA7-551E-5D42-9527-4297A34A19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3857" y="2329924"/>
            <a:ext cx="486492" cy="412332"/>
          </a:xfrm>
          <a:prstGeom prst="rect">
            <a:avLst/>
          </a:prstGeom>
        </p:spPr>
      </p:pic>
      <p:pic>
        <p:nvPicPr>
          <p:cNvPr id="4" name="Picture 3">
            <a:extLst>
              <a:ext uri="{FF2B5EF4-FFF2-40B4-BE49-F238E27FC236}">
                <a16:creationId xmlns:a16="http://schemas.microsoft.com/office/drawing/2014/main" id="{1C012D29-6932-3F4C-9FB9-0595ACA5A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5210" y="3417986"/>
            <a:ext cx="505137" cy="505137"/>
          </a:xfrm>
          <a:prstGeom prst="rect">
            <a:avLst/>
          </a:prstGeom>
        </p:spPr>
      </p:pic>
      <p:grpSp>
        <p:nvGrpSpPr>
          <p:cNvPr id="11" name="Group 10">
            <a:extLst>
              <a:ext uri="{FF2B5EF4-FFF2-40B4-BE49-F238E27FC236}">
                <a16:creationId xmlns:a16="http://schemas.microsoft.com/office/drawing/2014/main" id="{B636188C-BE26-F041-8608-1D68A73C294A}"/>
              </a:ext>
            </a:extLst>
          </p:cNvPr>
          <p:cNvGrpSpPr/>
          <p:nvPr/>
        </p:nvGrpSpPr>
        <p:grpSpPr>
          <a:xfrm>
            <a:off x="2228664" y="4984638"/>
            <a:ext cx="771060" cy="634827"/>
            <a:chOff x="3484126" y="-1522418"/>
            <a:chExt cx="1163798" cy="958175"/>
          </a:xfrm>
        </p:grpSpPr>
        <p:pic>
          <p:nvPicPr>
            <p:cNvPr id="10" name="Picture 9">
              <a:extLst>
                <a:ext uri="{FF2B5EF4-FFF2-40B4-BE49-F238E27FC236}">
                  <a16:creationId xmlns:a16="http://schemas.microsoft.com/office/drawing/2014/main" id="{A6E82EA5-6414-9640-B0A6-A0114A506E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4126" y="-1497205"/>
              <a:ext cx="1163798" cy="932962"/>
            </a:xfrm>
            <a:prstGeom prst="rect">
              <a:avLst/>
            </a:prstGeom>
          </p:spPr>
        </p:pic>
        <p:sp>
          <p:nvSpPr>
            <p:cNvPr id="12" name="Content Placeholder 2">
              <a:extLst>
                <a:ext uri="{FF2B5EF4-FFF2-40B4-BE49-F238E27FC236}">
                  <a16:creationId xmlns:a16="http://schemas.microsoft.com/office/drawing/2014/main" id="{454F164B-C05D-E048-9B40-239E2DFAD6D2}"/>
                </a:ext>
              </a:extLst>
            </p:cNvPr>
            <p:cNvSpPr txBox="1">
              <a:spLocks/>
            </p:cNvSpPr>
            <p:nvPr/>
          </p:nvSpPr>
          <p:spPr>
            <a:xfrm>
              <a:off x="3737924" y="-1522418"/>
              <a:ext cx="442189" cy="251208"/>
            </a:xfrm>
            <a:prstGeom prst="rect">
              <a:avLst/>
            </a:prstGeom>
          </p:spPr>
          <p:txBody>
            <a:bodyPr vert="horz" lIns="0" tIns="46800" rIns="0" bIns="45720" rtlCol="0" anchor="t">
              <a:noAutofit/>
            </a:bodyPr>
            <a:lstStyle>
              <a:lvl1pPr marL="0" indent="-180000" algn="l" defTabSz="914400" rtl="0" eaLnBrk="1" latinLnBrk="0" hangingPunct="1">
                <a:lnSpc>
                  <a:spcPct val="110000"/>
                </a:lnSpc>
                <a:spcBef>
                  <a:spcPts val="0"/>
                </a:spcBef>
                <a:buClr>
                  <a:schemeClr val="accent6"/>
                </a:buClr>
                <a:buSzPct val="80000"/>
                <a:buFont typeface="Arial" charset="0"/>
                <a:buChar char="•"/>
                <a:defRPr sz="2400" kern="1200">
                  <a:solidFill>
                    <a:schemeClr val="tx1"/>
                  </a:solidFill>
                  <a:latin typeface="+mn-lt"/>
                  <a:ea typeface="+mn-ea"/>
                  <a:cs typeface="+mn-cs"/>
                </a:defRPr>
              </a:lvl1pPr>
              <a:lvl2pPr marL="720000" marR="0" indent="-180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800" b="0" i="0" kern="1200" baseline="0">
                  <a:solidFill>
                    <a:schemeClr val="tx1"/>
                  </a:solidFill>
                  <a:latin typeface="+mn-lt"/>
                  <a:ea typeface="Arial" charset="0"/>
                  <a:cs typeface="Arial" charset="0"/>
                </a:defRPr>
              </a:lvl2pPr>
              <a:lvl3pPr marL="0" marR="0" indent="-180000" algn="l" defTabSz="914400" rtl="0" eaLnBrk="1" fontAlgn="auto" latinLnBrk="0" hangingPunct="1">
                <a:lnSpc>
                  <a:spcPct val="110000"/>
                </a:lnSpc>
                <a:spcBef>
                  <a:spcPts val="0"/>
                </a:spcBef>
                <a:spcAft>
                  <a:spcPts val="0"/>
                </a:spcAft>
                <a:buClr>
                  <a:srgbClr val="71A522"/>
                </a:buClr>
                <a:buSzPct val="100000"/>
                <a:buFont typeface="Arial-BoldMT" charset="0"/>
                <a:buChar char="“"/>
                <a:tabLst/>
                <a:defRPr sz="2800" b="1" kern="1200">
                  <a:solidFill>
                    <a:srgbClr val="71A522"/>
                  </a:solidFill>
                  <a:latin typeface="+mn-lt"/>
                  <a:ea typeface="+mn-ea"/>
                  <a:cs typeface="+mn-cs"/>
                </a:defRPr>
              </a:lvl3pPr>
              <a:lvl4pPr marL="216000" indent="-216000" algn="l" defTabSz="914400" rtl="0" eaLnBrk="1" latinLnBrk="0" hangingPunct="1">
                <a:lnSpc>
                  <a:spcPct val="110000"/>
                </a:lnSpc>
                <a:spcBef>
                  <a:spcPts val="500"/>
                </a:spcBef>
                <a:buClr>
                  <a:srgbClr val="71A522"/>
                </a:buClr>
                <a:buSzPct val="80000"/>
                <a:buFont typeface="Arial" charset="0"/>
                <a:buChar char="•"/>
                <a:defRPr sz="1800" b="1" kern="1200">
                  <a:solidFill>
                    <a:srgbClr val="71A522"/>
                  </a:solidFill>
                  <a:latin typeface="+mn-lt"/>
                  <a:ea typeface="+mn-ea"/>
                  <a:cs typeface="+mn-cs"/>
                </a:defRPr>
              </a:lvl4pPr>
              <a:lvl5pPr marL="216000" marR="0" indent="-216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200" b="0" kern="1200" baseline="0">
                  <a:solidFill>
                    <a:srgbClr val="71A522"/>
                  </a:solidFill>
                  <a:latin typeface="+mn-lt"/>
                  <a:ea typeface="+mn-ea"/>
                  <a:cs typeface="+mn-cs"/>
                </a:defRPr>
              </a:lvl5pPr>
              <a:lvl6pPr marL="171450" indent="-180000" algn="l" defTabSz="914400" rtl="0" eaLnBrk="1" latinLnBrk="0" hangingPunct="1">
                <a:lnSpc>
                  <a:spcPct val="90000"/>
                </a:lnSpc>
                <a:spcBef>
                  <a:spcPts val="500"/>
                </a:spcBef>
                <a:buClr>
                  <a:srgbClr val="71A522"/>
                </a:buClr>
                <a:buSzPct val="80000"/>
                <a:buFont typeface="Arial" charset="0"/>
                <a:buChar char="•"/>
                <a:defRPr sz="1200" b="0" kern="1200" baseline="0">
                  <a:solidFill>
                    <a:srgbClr val="71A522"/>
                  </a:solidFill>
                  <a:latin typeface="+mn-lt"/>
                  <a:ea typeface="+mn-ea"/>
                  <a:cs typeface="+mn-cs"/>
                </a:defRPr>
              </a:lvl6pPr>
              <a:lvl7pPr marL="555750" indent="-285750" algn="l" defTabSz="914400" rtl="0" eaLnBrk="1" latinLnBrk="0" hangingPunct="1">
                <a:lnSpc>
                  <a:spcPct val="90000"/>
                </a:lnSpc>
                <a:spcBef>
                  <a:spcPts val="500"/>
                </a:spcBef>
                <a:buClr>
                  <a:srgbClr val="71A522"/>
                </a:buClr>
                <a:buSzPct val="80000"/>
                <a:buFont typeface="Arial" charset="0"/>
                <a:buChar char="•"/>
                <a:defRPr sz="16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Font typeface="Arial" charset="0"/>
                <a:buNone/>
              </a:pPr>
              <a:r>
                <a:rPr lang="en-US" sz="700" b="1" dirty="0">
                  <a:solidFill>
                    <a:srgbClr val="71A522"/>
                  </a:solidFill>
                  <a:ea typeface="+mn-lt"/>
                  <a:cs typeface="+mn-lt"/>
                </a:rPr>
                <a:t>JOBS</a:t>
              </a:r>
            </a:p>
          </p:txBody>
        </p:sp>
      </p:grpSp>
    </p:spTree>
    <p:extLst>
      <p:ext uri="{BB962C8B-B14F-4D97-AF65-F5344CB8AC3E}">
        <p14:creationId xmlns:p14="http://schemas.microsoft.com/office/powerpoint/2010/main" val="271586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1063499"/>
            <a:ext cx="11412537" cy="457090"/>
          </a:xfrm>
        </p:spPr>
        <p:txBody>
          <a:bodyPr/>
          <a:lstStyle/>
          <a:p>
            <a:r>
              <a:rPr lang="en-US" sz="2400" dirty="0"/>
              <a:t>WHAT ASSESSMENTS CAN BE CREATED WITH SIMULATION MODELS?</a:t>
            </a:r>
          </a:p>
        </p:txBody>
      </p:sp>
      <p:sp>
        <p:nvSpPr>
          <p:cNvPr id="3" name="Content Placeholder 2"/>
          <p:cNvSpPr>
            <a:spLocks noGrp="1"/>
          </p:cNvSpPr>
          <p:nvPr>
            <p:ph sz="quarter" idx="10"/>
          </p:nvPr>
        </p:nvSpPr>
        <p:spPr>
          <a:xfrm>
            <a:off x="407988" y="1870438"/>
            <a:ext cx="3608123" cy="1048409"/>
          </a:xfrm>
        </p:spPr>
        <p:txBody>
          <a:bodyPr/>
          <a:lstStyle/>
          <a:p>
            <a:pPr indent="0">
              <a:buNone/>
            </a:pPr>
            <a:r>
              <a:rPr lang="en-US" sz="1800" dirty="0"/>
              <a:t>Five main types of assessments can be found to inform policy formulation and assessment.</a:t>
            </a:r>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14</a:t>
            </a:fld>
            <a:endParaRPr lang="en-US" sz="1100" noProof="0" dirty="0"/>
          </a:p>
        </p:txBody>
      </p:sp>
      <p:sp>
        <p:nvSpPr>
          <p:cNvPr id="6" name="Date Placeholder 3">
            <a:extLst>
              <a:ext uri="{FF2B5EF4-FFF2-40B4-BE49-F238E27FC236}">
                <a16:creationId xmlns:a16="http://schemas.microsoft.com/office/drawing/2014/main" id="{6B54F7EB-E323-AD49-B256-307543DB0C67}"/>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pic>
        <p:nvPicPr>
          <p:cNvPr id="7" name="Picture 6">
            <a:extLst>
              <a:ext uri="{FF2B5EF4-FFF2-40B4-BE49-F238E27FC236}">
                <a16:creationId xmlns:a16="http://schemas.microsoft.com/office/drawing/2014/main" id="{C20CA1E1-78CC-CA4C-8104-E0DEDA9BA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2147" y="1943011"/>
            <a:ext cx="395817" cy="395817"/>
          </a:xfrm>
          <a:prstGeom prst="rect">
            <a:avLst/>
          </a:prstGeom>
        </p:spPr>
      </p:pic>
      <p:sp>
        <p:nvSpPr>
          <p:cNvPr id="8" name="Rectangle 7">
            <a:extLst>
              <a:ext uri="{FF2B5EF4-FFF2-40B4-BE49-F238E27FC236}">
                <a16:creationId xmlns:a16="http://schemas.microsoft.com/office/drawing/2014/main" id="{87F6BD54-5168-1641-B89D-6C54B9432B7D}"/>
              </a:ext>
            </a:extLst>
          </p:cNvPr>
          <p:cNvSpPr/>
          <p:nvPr/>
        </p:nvSpPr>
        <p:spPr>
          <a:xfrm>
            <a:off x="4338399" y="1600062"/>
            <a:ext cx="3803625" cy="4126707"/>
          </a:xfrm>
          <a:prstGeom prst="rect">
            <a:avLst/>
          </a:prstGeom>
        </p:spPr>
        <p:txBody>
          <a:bodyPr wrap="square">
            <a:spAutoFit/>
          </a:bodyPr>
          <a:lstStyle/>
          <a:p>
            <a:pPr marL="540000" lvl="1" indent="0">
              <a:lnSpc>
                <a:spcPct val="250000"/>
              </a:lnSpc>
              <a:buNone/>
            </a:pPr>
            <a:r>
              <a:rPr lang="en-US" dirty="0"/>
              <a:t>Economic assessment</a:t>
            </a:r>
          </a:p>
          <a:p>
            <a:pPr marL="540000" lvl="1" indent="0">
              <a:lnSpc>
                <a:spcPct val="250000"/>
              </a:lnSpc>
              <a:buNone/>
            </a:pPr>
            <a:r>
              <a:rPr lang="en-US" dirty="0"/>
              <a:t>Social assessment</a:t>
            </a:r>
          </a:p>
          <a:p>
            <a:pPr marL="540000" lvl="1" indent="0">
              <a:lnSpc>
                <a:spcPct val="250000"/>
              </a:lnSpc>
              <a:buNone/>
            </a:pPr>
            <a:r>
              <a:rPr lang="en-US" dirty="0"/>
              <a:t>Environmental assessment</a:t>
            </a:r>
          </a:p>
          <a:p>
            <a:pPr marL="540000" lvl="1" indent="0">
              <a:lnSpc>
                <a:spcPct val="250000"/>
              </a:lnSpc>
              <a:buNone/>
            </a:pPr>
            <a:r>
              <a:rPr lang="en-US" dirty="0"/>
              <a:t>Governance assessment</a:t>
            </a:r>
          </a:p>
          <a:p>
            <a:pPr marL="540000" lvl="1" indent="0">
              <a:lnSpc>
                <a:spcPct val="250000"/>
              </a:lnSpc>
              <a:buNone/>
            </a:pPr>
            <a:r>
              <a:rPr lang="en-US" dirty="0"/>
              <a:t>Integrated assessment</a:t>
            </a:r>
          </a:p>
          <a:p>
            <a:pPr marL="540000" lvl="1" indent="0">
              <a:lnSpc>
                <a:spcPct val="250000"/>
              </a:lnSpc>
              <a:buNone/>
            </a:pPr>
            <a:endParaRPr lang="en-US" dirty="0"/>
          </a:p>
        </p:txBody>
      </p:sp>
      <p:sp>
        <p:nvSpPr>
          <p:cNvPr id="9" name="Rectangle 8">
            <a:extLst>
              <a:ext uri="{FF2B5EF4-FFF2-40B4-BE49-F238E27FC236}">
                <a16:creationId xmlns:a16="http://schemas.microsoft.com/office/drawing/2014/main" id="{15C56603-CC28-BB43-BD93-6B4D585C54BA}"/>
              </a:ext>
            </a:extLst>
          </p:cNvPr>
          <p:cNvSpPr/>
          <p:nvPr/>
        </p:nvSpPr>
        <p:spPr>
          <a:xfrm>
            <a:off x="287360" y="5559701"/>
            <a:ext cx="5109091" cy="369332"/>
          </a:xfrm>
          <a:prstGeom prst="rect">
            <a:avLst/>
          </a:prstGeom>
        </p:spPr>
        <p:txBody>
          <a:bodyPr wrap="none">
            <a:spAutoFit/>
          </a:bodyPr>
          <a:lstStyle/>
          <a:p>
            <a:pPr indent="0">
              <a:buNone/>
            </a:pPr>
            <a:r>
              <a:rPr lang="en-US" dirty="0"/>
              <a:t>Each of these assessments makes use of tools.</a:t>
            </a:r>
          </a:p>
        </p:txBody>
      </p:sp>
      <p:pic>
        <p:nvPicPr>
          <p:cNvPr id="10" name="Picture 9">
            <a:extLst>
              <a:ext uri="{FF2B5EF4-FFF2-40B4-BE49-F238E27FC236}">
                <a16:creationId xmlns:a16="http://schemas.microsoft.com/office/drawing/2014/main" id="{9DBE3FED-5A81-6341-9A61-6F91AC01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0641" y="2607892"/>
            <a:ext cx="395818" cy="395818"/>
          </a:xfrm>
          <a:prstGeom prst="rect">
            <a:avLst/>
          </a:prstGeom>
        </p:spPr>
      </p:pic>
      <p:pic>
        <p:nvPicPr>
          <p:cNvPr id="11" name="Picture 10">
            <a:extLst>
              <a:ext uri="{FF2B5EF4-FFF2-40B4-BE49-F238E27FC236}">
                <a16:creationId xmlns:a16="http://schemas.microsoft.com/office/drawing/2014/main" id="{DD2D88FD-E014-0645-A730-479F7DF443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9136" y="3193326"/>
            <a:ext cx="395818" cy="395818"/>
          </a:xfrm>
          <a:prstGeom prst="rect">
            <a:avLst/>
          </a:prstGeom>
        </p:spPr>
      </p:pic>
      <p:pic>
        <p:nvPicPr>
          <p:cNvPr id="12" name="Picture 11">
            <a:extLst>
              <a:ext uri="{FF2B5EF4-FFF2-40B4-BE49-F238E27FC236}">
                <a16:creationId xmlns:a16="http://schemas.microsoft.com/office/drawing/2014/main" id="{C3D10C41-2E6C-8042-8510-9735402F16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2146" y="3932093"/>
            <a:ext cx="372807" cy="372807"/>
          </a:xfrm>
          <a:prstGeom prst="rect">
            <a:avLst/>
          </a:prstGeom>
        </p:spPr>
      </p:pic>
      <p:pic>
        <p:nvPicPr>
          <p:cNvPr id="13" name="Picture 12">
            <a:extLst>
              <a:ext uri="{FF2B5EF4-FFF2-40B4-BE49-F238E27FC236}">
                <a16:creationId xmlns:a16="http://schemas.microsoft.com/office/drawing/2014/main" id="{C2C93038-99AB-9647-8120-DBFB72CBBF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0711" y="4599789"/>
            <a:ext cx="417392" cy="417392"/>
          </a:xfrm>
          <a:prstGeom prst="rect">
            <a:avLst/>
          </a:prstGeom>
        </p:spPr>
      </p:pic>
    </p:spTree>
    <p:extLst>
      <p:ext uri="{BB962C8B-B14F-4D97-AF65-F5344CB8AC3E}">
        <p14:creationId xmlns:p14="http://schemas.microsoft.com/office/powerpoint/2010/main" val="79933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33E4A13-72AF-CD45-8B32-525551D7C8F8}"/>
              </a:ext>
            </a:extLst>
          </p:cNvPr>
          <p:cNvSpPr/>
          <p:nvPr/>
        </p:nvSpPr>
        <p:spPr>
          <a:xfrm>
            <a:off x="4304240" y="2433636"/>
            <a:ext cx="3346116" cy="3346116"/>
          </a:xfrm>
          <a:prstGeom prst="ellipse">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 name="Title 1"/>
          <p:cNvSpPr>
            <a:spLocks noGrp="1"/>
          </p:cNvSpPr>
          <p:nvPr>
            <p:ph type="title"/>
          </p:nvPr>
        </p:nvSpPr>
        <p:spPr>
          <a:xfrm>
            <a:off x="407988" y="1063499"/>
            <a:ext cx="11412537" cy="475701"/>
          </a:xfrm>
        </p:spPr>
        <p:txBody>
          <a:bodyPr>
            <a:normAutofit fontScale="90000"/>
          </a:bodyPr>
          <a:lstStyle/>
          <a:p>
            <a:r>
              <a:rPr lang="en-US" sz="2400" dirty="0"/>
              <a:t>SIMULATION MODELS AND HOW THEY SUPPORT DECISION MAKING</a:t>
            </a:r>
            <a:br>
              <a:rPr lang="en-US" sz="2400" dirty="0"/>
            </a:br>
            <a:endParaRPr lang="en-US" sz="2400" dirty="0"/>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15</a:t>
            </a:fld>
            <a:endParaRPr lang="en-US" sz="1100" noProof="0" dirty="0"/>
          </a:p>
        </p:txBody>
      </p:sp>
      <p:sp>
        <p:nvSpPr>
          <p:cNvPr id="3" name="TextBox 2"/>
          <p:cNvSpPr txBox="1"/>
          <p:nvPr/>
        </p:nvSpPr>
        <p:spPr>
          <a:xfrm>
            <a:off x="9724963" y="5834618"/>
            <a:ext cx="1589922" cy="276999"/>
          </a:xfrm>
          <a:prstGeom prst="rect">
            <a:avLst/>
          </a:prstGeom>
          <a:noFill/>
        </p:spPr>
        <p:txBody>
          <a:bodyPr wrap="none" rtlCol="0">
            <a:spAutoFit/>
          </a:bodyPr>
          <a:lstStyle/>
          <a:p>
            <a:r>
              <a:rPr lang="en-US" sz="1200" dirty="0"/>
              <a:t>Source: UNEP, 2014</a:t>
            </a:r>
          </a:p>
        </p:txBody>
      </p:sp>
      <p:sp>
        <p:nvSpPr>
          <p:cNvPr id="9" name="Date Placeholder 3">
            <a:extLst>
              <a:ext uri="{FF2B5EF4-FFF2-40B4-BE49-F238E27FC236}">
                <a16:creationId xmlns:a16="http://schemas.microsoft.com/office/drawing/2014/main" id="{8E886D76-1286-9F47-94A2-868EBA40CA90}"/>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cxnSp>
        <p:nvCxnSpPr>
          <p:cNvPr id="14" name="Straight Arrow Connector 13">
            <a:extLst>
              <a:ext uri="{FF2B5EF4-FFF2-40B4-BE49-F238E27FC236}">
                <a16:creationId xmlns:a16="http://schemas.microsoft.com/office/drawing/2014/main" id="{5B586E8A-1470-784E-8D52-15A97F47D599}"/>
              </a:ext>
            </a:extLst>
          </p:cNvPr>
          <p:cNvCxnSpPr>
            <a:cxnSpLocks/>
          </p:cNvCxnSpPr>
          <p:nvPr/>
        </p:nvCxnSpPr>
        <p:spPr>
          <a:xfrm flipV="1">
            <a:off x="4517128" y="3152926"/>
            <a:ext cx="77806" cy="137971"/>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19B015-B1CA-964F-BE50-481063072F88}"/>
              </a:ext>
            </a:extLst>
          </p:cNvPr>
          <p:cNvSpPr/>
          <p:nvPr/>
        </p:nvSpPr>
        <p:spPr>
          <a:xfrm>
            <a:off x="900887" y="3762518"/>
            <a:ext cx="2812521" cy="1196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R" sz="1200" b="1" dirty="0">
                <a:solidFill>
                  <a:srgbClr val="71A522"/>
                </a:solidFill>
                <a:latin typeface="+mj-lt"/>
                <a:ea typeface="Roboto Light" panose="02000000000000000000" pitchFamily="2" charset="0"/>
                <a:cs typeface="Roboto Light" panose="02000000000000000000" pitchFamily="2" charset="0"/>
              </a:rPr>
              <a:t>Policy evaluation </a:t>
            </a:r>
            <a:r>
              <a:rPr lang="en-BR" sz="1200" dirty="0">
                <a:solidFill>
                  <a:srgbClr val="71A522"/>
                </a:solidFill>
                <a:latin typeface="+mj-lt"/>
                <a:ea typeface="Roboto Light" panose="02000000000000000000" pitchFamily="2" charset="0"/>
                <a:cs typeface="Roboto Light" panose="02000000000000000000" pitchFamily="2" charset="0"/>
              </a:rPr>
              <a:t>makes use of the indicators identified in the first two steps, to evaluate the effectiveness of the intervention and the emergence of unexpected impacts and trends.</a:t>
            </a:r>
          </a:p>
        </p:txBody>
      </p:sp>
      <p:sp>
        <p:nvSpPr>
          <p:cNvPr id="30" name="Rectangle 29">
            <a:extLst>
              <a:ext uri="{FF2B5EF4-FFF2-40B4-BE49-F238E27FC236}">
                <a16:creationId xmlns:a16="http://schemas.microsoft.com/office/drawing/2014/main" id="{9E0951F6-A415-5E4A-985A-A6AE4256B6A7}"/>
              </a:ext>
            </a:extLst>
          </p:cNvPr>
          <p:cNvSpPr/>
          <p:nvPr/>
        </p:nvSpPr>
        <p:spPr>
          <a:xfrm>
            <a:off x="5739184" y="1460369"/>
            <a:ext cx="4192370" cy="95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R" sz="1200" b="1" dirty="0">
                <a:solidFill>
                  <a:srgbClr val="71A522"/>
                </a:solidFill>
                <a:latin typeface="+mj-lt"/>
                <a:ea typeface="Roboto Light" panose="02000000000000000000" pitchFamily="2" charset="0"/>
                <a:cs typeface="Roboto Light" panose="02000000000000000000" pitchFamily="2" charset="0"/>
              </a:rPr>
              <a:t>Issues </a:t>
            </a:r>
            <a:r>
              <a:rPr lang="en-BR" sz="1200" dirty="0">
                <a:solidFill>
                  <a:srgbClr val="71A522"/>
                </a:solidFill>
                <a:latin typeface="+mj-lt"/>
                <a:ea typeface="Roboto Light" panose="02000000000000000000" pitchFamily="2" charset="0"/>
                <a:cs typeface="Roboto Light" panose="02000000000000000000" pitchFamily="2" charset="0"/>
              </a:rPr>
              <a:t>and related policy goals can be of a general nature, or they can be social, economic and environmental (with the latter being more relevant for UNEP)</a:t>
            </a:r>
            <a:r>
              <a:rPr lang="en-GB" sz="1200" dirty="0">
                <a:solidFill>
                  <a:srgbClr val="71A522"/>
                </a:solidFill>
                <a:latin typeface="+mj-lt"/>
                <a:ea typeface="Roboto Light" panose="02000000000000000000" pitchFamily="2" charset="0"/>
                <a:cs typeface="Roboto Light" panose="02000000000000000000" pitchFamily="2" charset="0"/>
              </a:rPr>
              <a:t>.</a:t>
            </a:r>
            <a:endParaRPr lang="en-BR" sz="1200" dirty="0">
              <a:solidFill>
                <a:srgbClr val="71A522"/>
              </a:solidFill>
              <a:latin typeface="+mj-lt"/>
              <a:ea typeface="Roboto Light" panose="02000000000000000000" pitchFamily="2" charset="0"/>
              <a:cs typeface="Roboto Light" panose="02000000000000000000" pitchFamily="2" charset="0"/>
            </a:endParaRPr>
          </a:p>
        </p:txBody>
      </p:sp>
      <p:sp>
        <p:nvSpPr>
          <p:cNvPr id="31" name="Rectangle 30">
            <a:extLst>
              <a:ext uri="{FF2B5EF4-FFF2-40B4-BE49-F238E27FC236}">
                <a16:creationId xmlns:a16="http://schemas.microsoft.com/office/drawing/2014/main" id="{8BC8750A-A59D-1A4E-AE22-B891F4322ED7}"/>
              </a:ext>
            </a:extLst>
          </p:cNvPr>
          <p:cNvSpPr/>
          <p:nvPr/>
        </p:nvSpPr>
        <p:spPr>
          <a:xfrm>
            <a:off x="7977638" y="2675680"/>
            <a:ext cx="3178177" cy="95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R" sz="1200" b="1" dirty="0">
                <a:solidFill>
                  <a:srgbClr val="71A522"/>
                </a:solidFill>
                <a:latin typeface="+mj-lt"/>
                <a:ea typeface="Roboto Light" panose="02000000000000000000" pitchFamily="2" charset="0"/>
                <a:cs typeface="Roboto Light" panose="02000000000000000000" pitchFamily="2" charset="0"/>
              </a:rPr>
              <a:t>Polity formulation </a:t>
            </a:r>
            <a:r>
              <a:rPr lang="en-BR" sz="1200" dirty="0">
                <a:solidFill>
                  <a:srgbClr val="71A522"/>
                </a:solidFill>
                <a:latin typeface="+mj-lt"/>
                <a:ea typeface="Roboto Light" panose="02000000000000000000" pitchFamily="2" charset="0"/>
                <a:cs typeface="Roboto Light" panose="02000000000000000000" pitchFamily="2" charset="0"/>
              </a:rPr>
              <a:t>analysis focuses on issues and opportunities and on the broader advantages and disavantages and disavantages of policy implementation.</a:t>
            </a:r>
            <a:r>
              <a:rPr lang="en-BR" sz="1200" b="1" dirty="0">
                <a:solidFill>
                  <a:srgbClr val="71A522"/>
                </a:solidFill>
                <a:latin typeface="+mj-lt"/>
                <a:ea typeface="Roboto Light" panose="02000000000000000000" pitchFamily="2" charset="0"/>
                <a:cs typeface="Roboto Light" panose="02000000000000000000" pitchFamily="2" charset="0"/>
              </a:rPr>
              <a:t> </a:t>
            </a:r>
            <a:endParaRPr lang="en-BR" sz="1200" dirty="0">
              <a:solidFill>
                <a:srgbClr val="71A522"/>
              </a:solidFill>
              <a:latin typeface="+mj-lt"/>
              <a:ea typeface="Roboto Light" panose="02000000000000000000" pitchFamily="2" charset="0"/>
              <a:cs typeface="Roboto Light" panose="02000000000000000000" pitchFamily="2" charset="0"/>
            </a:endParaRPr>
          </a:p>
        </p:txBody>
      </p:sp>
      <p:sp>
        <p:nvSpPr>
          <p:cNvPr id="32" name="Rectangle 31">
            <a:extLst>
              <a:ext uri="{FF2B5EF4-FFF2-40B4-BE49-F238E27FC236}">
                <a16:creationId xmlns:a16="http://schemas.microsoft.com/office/drawing/2014/main" id="{535AA656-B59D-0D40-939A-379E2F1FF5F6}"/>
              </a:ext>
            </a:extLst>
          </p:cNvPr>
          <p:cNvSpPr/>
          <p:nvPr/>
        </p:nvSpPr>
        <p:spPr>
          <a:xfrm>
            <a:off x="7977638" y="4584780"/>
            <a:ext cx="3534404" cy="95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R" sz="1200" b="1" dirty="0">
                <a:solidFill>
                  <a:srgbClr val="71A522"/>
                </a:solidFill>
                <a:latin typeface="+mj-lt"/>
                <a:ea typeface="Roboto Light" panose="02000000000000000000" pitchFamily="2" charset="0"/>
                <a:cs typeface="Roboto Light" panose="02000000000000000000" pitchFamily="2" charset="0"/>
              </a:rPr>
              <a:t>Decision-making </a:t>
            </a:r>
            <a:r>
              <a:rPr lang="en-BR" sz="1200" dirty="0">
                <a:solidFill>
                  <a:srgbClr val="71A522"/>
                </a:solidFill>
                <a:latin typeface="+mj-lt"/>
                <a:ea typeface="Roboto Light" panose="02000000000000000000" pitchFamily="2" charset="0"/>
                <a:cs typeface="Roboto Light" panose="02000000000000000000" pitchFamily="2" charset="0"/>
              </a:rPr>
              <a:t>is based on the results of the policy formulation stage, and should account for the forecasted impacts of policy implementation on the environment, the economy and overall well-being of the population.</a:t>
            </a:r>
          </a:p>
        </p:txBody>
      </p:sp>
      <p:cxnSp>
        <p:nvCxnSpPr>
          <p:cNvPr id="36" name="Straight Arrow Connector 35">
            <a:extLst>
              <a:ext uri="{FF2B5EF4-FFF2-40B4-BE49-F238E27FC236}">
                <a16:creationId xmlns:a16="http://schemas.microsoft.com/office/drawing/2014/main" id="{6A108A52-3DAB-6A44-9A05-BED0D38A72B9}"/>
              </a:ext>
            </a:extLst>
          </p:cNvPr>
          <p:cNvCxnSpPr>
            <a:cxnSpLocks/>
          </p:cNvCxnSpPr>
          <p:nvPr/>
        </p:nvCxnSpPr>
        <p:spPr>
          <a:xfrm>
            <a:off x="6314675" y="2454419"/>
            <a:ext cx="186777" cy="79027"/>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E7229777-5CCB-C445-AA9F-BDF4AAA2DD8A}"/>
              </a:ext>
            </a:extLst>
          </p:cNvPr>
          <p:cNvSpPr/>
          <p:nvPr/>
        </p:nvSpPr>
        <p:spPr>
          <a:xfrm>
            <a:off x="4631522" y="1929687"/>
            <a:ext cx="1152416" cy="1152416"/>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050" dirty="0">
              <a:solidFill>
                <a:schemeClr val="bg1"/>
              </a:solidFill>
              <a:ea typeface="Roboto Light" panose="02000000000000000000" pitchFamily="2" charset="0"/>
              <a:cs typeface="Roboto Light" panose="02000000000000000000" pitchFamily="2" charset="0"/>
            </a:endParaRPr>
          </a:p>
        </p:txBody>
      </p:sp>
      <p:sp>
        <p:nvSpPr>
          <p:cNvPr id="39" name="Rectangle 38">
            <a:extLst>
              <a:ext uri="{FF2B5EF4-FFF2-40B4-BE49-F238E27FC236}">
                <a16:creationId xmlns:a16="http://schemas.microsoft.com/office/drawing/2014/main" id="{C4F9CAFD-1817-D24E-8E7C-37DB09A38F9B}"/>
              </a:ext>
            </a:extLst>
          </p:cNvPr>
          <p:cNvSpPr/>
          <p:nvPr/>
        </p:nvSpPr>
        <p:spPr>
          <a:xfrm>
            <a:off x="4622373" y="2107306"/>
            <a:ext cx="1161565" cy="830997"/>
          </a:xfrm>
          <a:prstGeom prst="rect">
            <a:avLst/>
          </a:prstGeom>
        </p:spPr>
        <p:txBody>
          <a:bodyPr wrap="square">
            <a:spAutoFit/>
          </a:bodyPr>
          <a:lstStyle/>
          <a:p>
            <a:pPr algn="ctr"/>
            <a:r>
              <a:rPr lang="en-BR" sz="1200" dirty="0">
                <a:solidFill>
                  <a:schemeClr val="bg1"/>
                </a:solidFill>
                <a:ea typeface="Roboto Light" panose="02000000000000000000" pitchFamily="2" charset="0"/>
                <a:cs typeface="Roboto Light" panose="02000000000000000000" pitchFamily="2" charset="0"/>
              </a:rPr>
              <a:t>Issue identification and agenda setting</a:t>
            </a:r>
          </a:p>
        </p:txBody>
      </p:sp>
      <p:sp>
        <p:nvSpPr>
          <p:cNvPr id="41" name="Oval 40">
            <a:extLst>
              <a:ext uri="{FF2B5EF4-FFF2-40B4-BE49-F238E27FC236}">
                <a16:creationId xmlns:a16="http://schemas.microsoft.com/office/drawing/2014/main" id="{9529C898-BF04-6647-B157-A68C89DC3E9A}"/>
              </a:ext>
            </a:extLst>
          </p:cNvPr>
          <p:cNvSpPr/>
          <p:nvPr/>
        </p:nvSpPr>
        <p:spPr>
          <a:xfrm>
            <a:off x="6724295" y="2610102"/>
            <a:ext cx="1152416" cy="1152416"/>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050" dirty="0">
              <a:solidFill>
                <a:schemeClr val="bg1"/>
              </a:solidFill>
              <a:ea typeface="Roboto Light" panose="02000000000000000000" pitchFamily="2" charset="0"/>
              <a:cs typeface="Roboto Light" panose="02000000000000000000" pitchFamily="2" charset="0"/>
            </a:endParaRPr>
          </a:p>
        </p:txBody>
      </p:sp>
      <p:sp>
        <p:nvSpPr>
          <p:cNvPr id="42" name="Oval 41">
            <a:extLst>
              <a:ext uri="{FF2B5EF4-FFF2-40B4-BE49-F238E27FC236}">
                <a16:creationId xmlns:a16="http://schemas.microsoft.com/office/drawing/2014/main" id="{2F398556-E73D-D844-8B8C-BBC95CD54039}"/>
              </a:ext>
            </a:extLst>
          </p:cNvPr>
          <p:cNvSpPr/>
          <p:nvPr/>
        </p:nvSpPr>
        <p:spPr>
          <a:xfrm>
            <a:off x="6724295" y="4459466"/>
            <a:ext cx="1152416" cy="1152416"/>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050" dirty="0">
              <a:solidFill>
                <a:schemeClr val="bg1"/>
              </a:solidFill>
              <a:ea typeface="Roboto Light" panose="02000000000000000000" pitchFamily="2" charset="0"/>
              <a:cs typeface="Roboto Light" panose="02000000000000000000" pitchFamily="2" charset="0"/>
            </a:endParaRPr>
          </a:p>
        </p:txBody>
      </p:sp>
      <p:sp>
        <p:nvSpPr>
          <p:cNvPr id="43" name="Oval 42">
            <a:extLst>
              <a:ext uri="{FF2B5EF4-FFF2-40B4-BE49-F238E27FC236}">
                <a16:creationId xmlns:a16="http://schemas.microsoft.com/office/drawing/2014/main" id="{B81361AE-6AC1-0341-8A97-2A8AF172EBA6}"/>
              </a:ext>
            </a:extLst>
          </p:cNvPr>
          <p:cNvSpPr/>
          <p:nvPr/>
        </p:nvSpPr>
        <p:spPr>
          <a:xfrm>
            <a:off x="3761487" y="3709509"/>
            <a:ext cx="1152416" cy="1152416"/>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050" dirty="0">
              <a:solidFill>
                <a:schemeClr val="bg1"/>
              </a:solidFill>
              <a:ea typeface="Roboto Light" panose="02000000000000000000" pitchFamily="2" charset="0"/>
              <a:cs typeface="Roboto Light" panose="02000000000000000000" pitchFamily="2" charset="0"/>
            </a:endParaRPr>
          </a:p>
        </p:txBody>
      </p:sp>
      <p:sp>
        <p:nvSpPr>
          <p:cNvPr id="44" name="Oval 43">
            <a:extLst>
              <a:ext uri="{FF2B5EF4-FFF2-40B4-BE49-F238E27FC236}">
                <a16:creationId xmlns:a16="http://schemas.microsoft.com/office/drawing/2014/main" id="{B4AC75BB-C2A8-4841-9D37-02BE53E2128F}"/>
              </a:ext>
            </a:extLst>
          </p:cNvPr>
          <p:cNvSpPr/>
          <p:nvPr/>
        </p:nvSpPr>
        <p:spPr>
          <a:xfrm>
            <a:off x="4919757" y="5062025"/>
            <a:ext cx="1152416" cy="1152416"/>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050" dirty="0">
              <a:solidFill>
                <a:schemeClr val="bg1"/>
              </a:solidFill>
              <a:ea typeface="Roboto Light" panose="02000000000000000000" pitchFamily="2" charset="0"/>
              <a:cs typeface="Roboto Light" panose="02000000000000000000" pitchFamily="2" charset="0"/>
            </a:endParaRPr>
          </a:p>
        </p:txBody>
      </p:sp>
      <p:cxnSp>
        <p:nvCxnSpPr>
          <p:cNvPr id="46" name="Straight Arrow Connector 45">
            <a:extLst>
              <a:ext uri="{FF2B5EF4-FFF2-40B4-BE49-F238E27FC236}">
                <a16:creationId xmlns:a16="http://schemas.microsoft.com/office/drawing/2014/main" id="{9D804112-F845-8D4E-A66E-E57DED29F93B}"/>
              </a:ext>
            </a:extLst>
          </p:cNvPr>
          <p:cNvCxnSpPr>
            <a:cxnSpLocks/>
            <a:endCxn id="6" idx="3"/>
          </p:cNvCxnSpPr>
          <p:nvPr/>
        </p:nvCxnSpPr>
        <p:spPr>
          <a:xfrm>
            <a:off x="4631522" y="5113303"/>
            <a:ext cx="162745" cy="176422"/>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F33ACE3-CF48-FA49-BD1B-D5578DA671AA}"/>
              </a:ext>
            </a:extLst>
          </p:cNvPr>
          <p:cNvCxnSpPr>
            <a:cxnSpLocks/>
            <a:stCxn id="6" idx="6"/>
          </p:cNvCxnSpPr>
          <p:nvPr/>
        </p:nvCxnSpPr>
        <p:spPr>
          <a:xfrm>
            <a:off x="7650356" y="4106694"/>
            <a:ext cx="0" cy="152154"/>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E173D95-E129-4541-A6A0-6C5779ACC8DD}"/>
              </a:ext>
            </a:extLst>
          </p:cNvPr>
          <p:cNvCxnSpPr>
            <a:cxnSpLocks/>
          </p:cNvCxnSpPr>
          <p:nvPr/>
        </p:nvCxnSpPr>
        <p:spPr>
          <a:xfrm flipH="1">
            <a:off x="6501454" y="5611882"/>
            <a:ext cx="197040" cy="115706"/>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82E997D-370E-D541-9C7A-C1E38ABCCDF5}"/>
              </a:ext>
            </a:extLst>
          </p:cNvPr>
          <p:cNvSpPr/>
          <p:nvPr/>
        </p:nvSpPr>
        <p:spPr>
          <a:xfrm>
            <a:off x="6724295" y="2829760"/>
            <a:ext cx="1161565" cy="646331"/>
          </a:xfrm>
          <a:prstGeom prst="rect">
            <a:avLst/>
          </a:prstGeom>
        </p:spPr>
        <p:txBody>
          <a:bodyPr wrap="square">
            <a:spAutoFit/>
          </a:bodyPr>
          <a:lstStyle/>
          <a:p>
            <a:pPr algn="ctr"/>
            <a:r>
              <a:rPr lang="en-BR" sz="1200" dirty="0">
                <a:solidFill>
                  <a:schemeClr val="bg1"/>
                </a:solidFill>
                <a:ea typeface="Roboto Light" panose="02000000000000000000" pitchFamily="2" charset="0"/>
                <a:cs typeface="Roboto Light" panose="02000000000000000000" pitchFamily="2" charset="0"/>
              </a:rPr>
              <a:t>Policy formulation - Assessment</a:t>
            </a:r>
          </a:p>
        </p:txBody>
      </p:sp>
      <p:sp>
        <p:nvSpPr>
          <p:cNvPr id="23" name="Rectangle 22">
            <a:extLst>
              <a:ext uri="{FF2B5EF4-FFF2-40B4-BE49-F238E27FC236}">
                <a16:creationId xmlns:a16="http://schemas.microsoft.com/office/drawing/2014/main" id="{66555305-D62F-3D44-9885-078C85AB0FA2}"/>
              </a:ext>
            </a:extLst>
          </p:cNvPr>
          <p:cNvSpPr/>
          <p:nvPr/>
        </p:nvSpPr>
        <p:spPr>
          <a:xfrm>
            <a:off x="3686683" y="3951438"/>
            <a:ext cx="1302024" cy="64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200" dirty="0">
                <a:solidFill>
                  <a:schemeClr val="bg1"/>
                </a:solidFill>
                <a:latin typeface="+mj-lt"/>
                <a:ea typeface="Roboto Light" panose="02000000000000000000" pitchFamily="2" charset="0"/>
                <a:cs typeface="Roboto Light" panose="02000000000000000000" pitchFamily="2" charset="0"/>
              </a:rPr>
              <a:t>Policy monitoring and evaluation</a:t>
            </a:r>
          </a:p>
        </p:txBody>
      </p:sp>
      <p:sp>
        <p:nvSpPr>
          <p:cNvPr id="27" name="Rectangle 26">
            <a:extLst>
              <a:ext uri="{FF2B5EF4-FFF2-40B4-BE49-F238E27FC236}">
                <a16:creationId xmlns:a16="http://schemas.microsoft.com/office/drawing/2014/main" id="{84AEF55B-5B52-7641-8F5D-63BAEA9031FD}"/>
              </a:ext>
            </a:extLst>
          </p:cNvPr>
          <p:cNvSpPr/>
          <p:nvPr/>
        </p:nvSpPr>
        <p:spPr>
          <a:xfrm>
            <a:off x="4873939" y="5287878"/>
            <a:ext cx="1232268" cy="64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200" dirty="0">
                <a:solidFill>
                  <a:schemeClr val="bg1"/>
                </a:solidFill>
                <a:latin typeface="+mj-lt"/>
                <a:ea typeface="Roboto Light" panose="02000000000000000000" pitchFamily="2" charset="0"/>
                <a:cs typeface="Roboto Light" panose="02000000000000000000" pitchFamily="2" charset="0"/>
              </a:rPr>
              <a:t>Policy implementation</a:t>
            </a:r>
          </a:p>
        </p:txBody>
      </p:sp>
      <p:sp>
        <p:nvSpPr>
          <p:cNvPr id="28" name="Rectangle 27">
            <a:extLst>
              <a:ext uri="{FF2B5EF4-FFF2-40B4-BE49-F238E27FC236}">
                <a16:creationId xmlns:a16="http://schemas.microsoft.com/office/drawing/2014/main" id="{8A9BCB6B-366E-704B-9B3D-E50F8AA12168}"/>
              </a:ext>
            </a:extLst>
          </p:cNvPr>
          <p:cNvSpPr/>
          <p:nvPr/>
        </p:nvSpPr>
        <p:spPr>
          <a:xfrm>
            <a:off x="6758329" y="4821796"/>
            <a:ext cx="1077040" cy="48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200" dirty="0">
                <a:solidFill>
                  <a:schemeClr val="bg1"/>
                </a:solidFill>
                <a:latin typeface="+mj-lt"/>
                <a:ea typeface="Roboto Light" panose="02000000000000000000" pitchFamily="2" charset="0"/>
                <a:cs typeface="Roboto Light" panose="02000000000000000000" pitchFamily="2" charset="0"/>
              </a:rPr>
              <a:t>Decision-making</a:t>
            </a:r>
          </a:p>
        </p:txBody>
      </p:sp>
    </p:spTree>
    <p:extLst>
      <p:ext uri="{BB962C8B-B14F-4D97-AF65-F5344CB8AC3E}">
        <p14:creationId xmlns:p14="http://schemas.microsoft.com/office/powerpoint/2010/main" val="115811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4D3899D-952B-084A-BB12-D12D941D57B8}"/>
              </a:ext>
            </a:extLst>
          </p:cNvPr>
          <p:cNvSpPr/>
          <p:nvPr/>
        </p:nvSpPr>
        <p:spPr>
          <a:xfrm>
            <a:off x="388408" y="1132053"/>
            <a:ext cx="677041" cy="677041"/>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 name="Title 1"/>
          <p:cNvSpPr>
            <a:spLocks noGrp="1"/>
          </p:cNvSpPr>
          <p:nvPr>
            <p:ph type="title"/>
          </p:nvPr>
        </p:nvSpPr>
        <p:spPr>
          <a:xfrm>
            <a:off x="1246189" y="1292177"/>
            <a:ext cx="4773612" cy="365125"/>
          </a:xfrm>
        </p:spPr>
        <p:txBody>
          <a:bodyPr>
            <a:normAutofit fontScale="90000"/>
          </a:bodyPr>
          <a:lstStyle/>
          <a:p>
            <a:r>
              <a:rPr lang="en-US" sz="2400" dirty="0"/>
              <a:t>ECONOMIC ASSESSMENTS</a:t>
            </a:r>
          </a:p>
        </p:txBody>
      </p:sp>
      <p:sp>
        <p:nvSpPr>
          <p:cNvPr id="3" name="Content Placeholder 2"/>
          <p:cNvSpPr>
            <a:spLocks noGrp="1"/>
          </p:cNvSpPr>
          <p:nvPr>
            <p:ph sz="quarter" idx="10"/>
          </p:nvPr>
        </p:nvSpPr>
        <p:spPr>
          <a:xfrm>
            <a:off x="388408" y="2376292"/>
            <a:ext cx="3749145" cy="2102575"/>
          </a:xfrm>
        </p:spPr>
        <p:txBody>
          <a:bodyPr>
            <a:normAutofit lnSpcReduction="10000"/>
          </a:bodyPr>
          <a:lstStyle/>
          <a:p>
            <a:pPr marL="342900" indent="-342900"/>
            <a:r>
              <a:rPr lang="en-US" sz="1800" dirty="0"/>
              <a:t>Designed to support the analysis </a:t>
            </a:r>
            <a:br>
              <a:rPr lang="en-US" sz="1800" dirty="0"/>
            </a:br>
            <a:r>
              <a:rPr lang="en-US" sz="1800" dirty="0"/>
              <a:t>of policies, projects and </a:t>
            </a:r>
            <a:br>
              <a:rPr lang="en-US" sz="1800" dirty="0"/>
            </a:br>
            <a:r>
              <a:rPr lang="en-US" sz="1800" dirty="0"/>
              <a:t>investments.</a:t>
            </a:r>
          </a:p>
          <a:p>
            <a:pPr marL="342900" indent="-342900"/>
            <a:r>
              <a:rPr lang="en-US" sz="1800" dirty="0"/>
              <a:t>Focuses on expected </a:t>
            </a:r>
            <a:br>
              <a:rPr lang="en-US" sz="1800" dirty="0"/>
            </a:br>
            <a:r>
              <a:rPr lang="en-US" sz="1800" dirty="0"/>
              <a:t>economic outcomes. </a:t>
            </a:r>
          </a:p>
          <a:p>
            <a:pPr indent="0">
              <a:buNone/>
            </a:pPr>
            <a:endParaRPr lang="en-US" sz="1800" dirty="0"/>
          </a:p>
          <a:p>
            <a:pPr indent="0">
              <a:buNone/>
            </a:pPr>
            <a:r>
              <a:rPr lang="en-US" sz="1800" dirty="0"/>
              <a:t>Example: project feasibility studies</a:t>
            </a:r>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16</a:t>
            </a:fld>
            <a:endParaRPr lang="en-US" sz="1100" noProof="0" dirty="0"/>
          </a:p>
        </p:txBody>
      </p:sp>
      <p:sp>
        <p:nvSpPr>
          <p:cNvPr id="7" name="TextBox 6"/>
          <p:cNvSpPr txBox="1"/>
          <p:nvPr/>
        </p:nvSpPr>
        <p:spPr>
          <a:xfrm>
            <a:off x="10080450" y="6095380"/>
            <a:ext cx="1516762" cy="276999"/>
          </a:xfrm>
          <a:prstGeom prst="rect">
            <a:avLst/>
          </a:prstGeom>
          <a:noFill/>
        </p:spPr>
        <p:txBody>
          <a:bodyPr wrap="none" rtlCol="0">
            <a:spAutoFit/>
          </a:bodyPr>
          <a:lstStyle/>
          <a:p>
            <a:r>
              <a:rPr lang="en-US" sz="1200" dirty="0"/>
              <a:t>Source: GCA, 2019</a:t>
            </a:r>
          </a:p>
        </p:txBody>
      </p:sp>
      <p:sp>
        <p:nvSpPr>
          <p:cNvPr id="8" name="Date Placeholder 3">
            <a:extLst>
              <a:ext uri="{FF2B5EF4-FFF2-40B4-BE49-F238E27FC236}">
                <a16:creationId xmlns:a16="http://schemas.microsoft.com/office/drawing/2014/main" id="{1DF3E23F-18F0-9244-8DB2-05859C21C8C8}"/>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pic>
        <p:nvPicPr>
          <p:cNvPr id="10" name="Picture 9">
            <a:extLst>
              <a:ext uri="{FF2B5EF4-FFF2-40B4-BE49-F238E27FC236}">
                <a16:creationId xmlns:a16="http://schemas.microsoft.com/office/drawing/2014/main" id="{833043B1-00EB-F74D-B3C2-3A949A70A6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470" y="1212115"/>
            <a:ext cx="516917" cy="516917"/>
          </a:xfrm>
          <a:prstGeom prst="rect">
            <a:avLst/>
          </a:prstGeom>
        </p:spPr>
      </p:pic>
      <p:sp>
        <p:nvSpPr>
          <p:cNvPr id="12" name="Rectangle 11">
            <a:extLst>
              <a:ext uri="{FF2B5EF4-FFF2-40B4-BE49-F238E27FC236}">
                <a16:creationId xmlns:a16="http://schemas.microsoft.com/office/drawing/2014/main" id="{9A156B11-1D22-1341-8768-37E1CE57AA09}"/>
              </a:ext>
            </a:extLst>
          </p:cNvPr>
          <p:cNvSpPr/>
          <p:nvPr/>
        </p:nvSpPr>
        <p:spPr>
          <a:xfrm>
            <a:off x="4572000" y="1983018"/>
            <a:ext cx="6096000" cy="338554"/>
          </a:xfrm>
          <a:prstGeom prst="rect">
            <a:avLst/>
          </a:prstGeom>
        </p:spPr>
        <p:txBody>
          <a:bodyPr>
            <a:spAutoFit/>
          </a:bodyPr>
          <a:lstStyle/>
          <a:p>
            <a:r>
              <a:rPr lang="en-US" sz="1600" dirty="0"/>
              <a:t>Benefits and Costs of Illustrative Investments in Adaptation</a:t>
            </a:r>
            <a:endParaRPr lang="en-BR" sz="1600" dirty="0"/>
          </a:p>
        </p:txBody>
      </p:sp>
      <p:pic>
        <p:nvPicPr>
          <p:cNvPr id="14" name="Picture 13" descr="A screenshot of a cell phone&#10;&#10;Description automatically generated">
            <a:extLst>
              <a:ext uri="{FF2B5EF4-FFF2-40B4-BE49-F238E27FC236}">
                <a16:creationId xmlns:a16="http://schemas.microsoft.com/office/drawing/2014/main" id="{A9B7C322-8920-8949-86B9-C67E50F9D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398456"/>
            <a:ext cx="7004860" cy="3543156"/>
          </a:xfrm>
          <a:prstGeom prst="rect">
            <a:avLst/>
          </a:prstGeom>
        </p:spPr>
      </p:pic>
    </p:spTree>
    <p:extLst>
      <p:ext uri="{BB962C8B-B14F-4D97-AF65-F5344CB8AC3E}">
        <p14:creationId xmlns:p14="http://schemas.microsoft.com/office/powerpoint/2010/main" val="331304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88408" y="2082800"/>
            <a:ext cx="4951412" cy="2497667"/>
          </a:xfrm>
        </p:spPr>
        <p:txBody>
          <a:bodyPr/>
          <a:lstStyle/>
          <a:p>
            <a:pPr marL="342900" indent="-342900"/>
            <a:r>
              <a:rPr lang="en-US" sz="1800" dirty="0"/>
              <a:t>Provide guidance on policy impacts for different social groups (i.e., inclusiveness). </a:t>
            </a:r>
          </a:p>
          <a:p>
            <a:pPr marL="342900" indent="-342900"/>
            <a:r>
              <a:rPr lang="en-US" sz="1800" dirty="0"/>
              <a:t>Support the review and monitoring of key governance indicators. </a:t>
            </a:r>
          </a:p>
          <a:p>
            <a:pPr marL="342900" indent="-342900"/>
            <a:endParaRPr lang="en-US" sz="1800" dirty="0"/>
          </a:p>
          <a:p>
            <a:pPr indent="0">
              <a:buNone/>
            </a:pPr>
            <a:r>
              <a:rPr lang="en-US" sz="1800" dirty="0"/>
              <a:t>Example: Poverty and Social Impact Analysis (PSIA), which facilitates the assessment of policy inclusiveness and pro-poor orientation. </a:t>
            </a:r>
          </a:p>
          <a:p>
            <a:endParaRPr lang="en-US" sz="1800" dirty="0"/>
          </a:p>
        </p:txBody>
      </p:sp>
      <p:sp>
        <p:nvSpPr>
          <p:cNvPr id="5" name="Slide Number Placeholder 4"/>
          <p:cNvSpPr>
            <a:spLocks noGrp="1"/>
          </p:cNvSpPr>
          <p:nvPr>
            <p:ph type="sldNum" sz="quarter" idx="12"/>
          </p:nvPr>
        </p:nvSpPr>
        <p:spPr/>
        <p:txBody>
          <a:bodyPr/>
          <a:lstStyle/>
          <a:p>
            <a:fld id="{84059D9C-83B2-9046-9FF6-87A09DB9F967}" type="slidenum">
              <a:rPr lang="en-US" noProof="0" smtClean="0"/>
              <a:pPr/>
              <a:t>17</a:t>
            </a:fld>
            <a:endParaRPr lang="en-US" noProof="0" dirty="0"/>
          </a:p>
        </p:txBody>
      </p:sp>
      <p:sp>
        <p:nvSpPr>
          <p:cNvPr id="6" name="Date Placeholder 3">
            <a:extLst>
              <a:ext uri="{FF2B5EF4-FFF2-40B4-BE49-F238E27FC236}">
                <a16:creationId xmlns:a16="http://schemas.microsoft.com/office/drawing/2014/main" id="{29C6AB47-429D-5947-8A19-7E41FFBC7F83}"/>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sp>
        <p:nvSpPr>
          <p:cNvPr id="7" name="Oval 6">
            <a:extLst>
              <a:ext uri="{FF2B5EF4-FFF2-40B4-BE49-F238E27FC236}">
                <a16:creationId xmlns:a16="http://schemas.microsoft.com/office/drawing/2014/main" id="{0DF4A4B5-0FCD-CB4D-8EF7-2A14FCD20A94}"/>
              </a:ext>
            </a:extLst>
          </p:cNvPr>
          <p:cNvSpPr/>
          <p:nvPr/>
        </p:nvSpPr>
        <p:spPr>
          <a:xfrm>
            <a:off x="388408" y="1132053"/>
            <a:ext cx="677041" cy="677041"/>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 name="Title 1">
            <a:extLst>
              <a:ext uri="{FF2B5EF4-FFF2-40B4-BE49-F238E27FC236}">
                <a16:creationId xmlns:a16="http://schemas.microsoft.com/office/drawing/2014/main" id="{66FF5C6B-9538-EF43-9D95-34C3ADA0E0F4}"/>
              </a:ext>
            </a:extLst>
          </p:cNvPr>
          <p:cNvSpPr txBox="1">
            <a:spLocks/>
          </p:cNvSpPr>
          <p:nvPr/>
        </p:nvSpPr>
        <p:spPr>
          <a:xfrm>
            <a:off x="1246189" y="1292177"/>
            <a:ext cx="4773612" cy="365125"/>
          </a:xfrm>
          <a:prstGeom prst="rect">
            <a:avLst/>
          </a:prstGeom>
        </p:spPr>
        <p:txBody>
          <a:bodyPr vert="horz" lIns="0" tIns="46800" rIns="0" bIns="45720" rtlCol="0" anchor="t">
            <a:noAutofit/>
          </a:bodyPr>
          <a:lstStyle>
            <a:lvl1pPr algn="l" defTabSz="914400" rtl="0" eaLnBrk="1" latinLnBrk="0" hangingPunct="1">
              <a:lnSpc>
                <a:spcPct val="90000"/>
              </a:lnSpc>
              <a:spcBef>
                <a:spcPct val="0"/>
              </a:spcBef>
              <a:buNone/>
              <a:defRPr sz="2800" b="1" kern="1200" baseline="0">
                <a:solidFill>
                  <a:srgbClr val="71A522"/>
                </a:solidFill>
                <a:latin typeface="+mj-lt"/>
                <a:ea typeface="+mj-ea"/>
                <a:cs typeface="+mj-cs"/>
              </a:defRPr>
            </a:lvl1pPr>
          </a:lstStyle>
          <a:p>
            <a:r>
              <a:rPr lang="en-US" sz="2400" dirty="0"/>
              <a:t>SOCIAL ASSESSMENTS</a:t>
            </a:r>
          </a:p>
        </p:txBody>
      </p:sp>
      <p:pic>
        <p:nvPicPr>
          <p:cNvPr id="12" name="Picture 11">
            <a:extLst>
              <a:ext uri="{FF2B5EF4-FFF2-40B4-BE49-F238E27FC236}">
                <a16:creationId xmlns:a16="http://schemas.microsoft.com/office/drawing/2014/main" id="{283BD3ED-9A25-F644-B063-E42B3B0E27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172" y="1246141"/>
            <a:ext cx="436562" cy="436562"/>
          </a:xfrm>
          <a:prstGeom prst="rect">
            <a:avLst/>
          </a:prstGeom>
        </p:spPr>
      </p:pic>
      <p:pic>
        <p:nvPicPr>
          <p:cNvPr id="4" name="Picture 3" descr="A picture containing photo, person, person, front&#10;&#10;Description automatically generated">
            <a:extLst>
              <a:ext uri="{FF2B5EF4-FFF2-40B4-BE49-F238E27FC236}">
                <a16:creationId xmlns:a16="http://schemas.microsoft.com/office/drawing/2014/main" id="{1E67B3F6-24B6-4045-B8B0-ACA44C066D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81529" y="807180"/>
            <a:ext cx="5379151" cy="5048906"/>
          </a:xfrm>
          <a:prstGeom prst="rect">
            <a:avLst/>
          </a:prstGeom>
        </p:spPr>
      </p:pic>
      <p:sp>
        <p:nvSpPr>
          <p:cNvPr id="10" name="TextBox 9">
            <a:extLst>
              <a:ext uri="{FF2B5EF4-FFF2-40B4-BE49-F238E27FC236}">
                <a16:creationId xmlns:a16="http://schemas.microsoft.com/office/drawing/2014/main" id="{B99FABEA-711B-F044-80F8-488B2DC4F8C8}"/>
              </a:ext>
            </a:extLst>
          </p:cNvPr>
          <p:cNvSpPr txBox="1"/>
          <p:nvPr/>
        </p:nvSpPr>
        <p:spPr>
          <a:xfrm rot="16200000">
            <a:off x="11567970" y="4860191"/>
            <a:ext cx="1103586" cy="184666"/>
          </a:xfrm>
          <a:prstGeom prst="rect">
            <a:avLst/>
          </a:prstGeom>
          <a:noFill/>
        </p:spPr>
        <p:txBody>
          <a:bodyPr wrap="square" rtlCol="0">
            <a:spAutoFit/>
          </a:bodyPr>
          <a:lstStyle/>
          <a:p>
            <a:r>
              <a:rPr lang="en-BR" sz="600" dirty="0">
                <a:solidFill>
                  <a:schemeClr val="bg1"/>
                </a:solidFill>
                <a:effectLst>
                  <a:outerShdw blurRad="50800" dist="38100" dir="2700000" algn="tl" rotWithShape="0">
                    <a:prstClr val="black">
                      <a:alpha val="70000"/>
                    </a:prstClr>
                  </a:outerShdw>
                </a:effectLst>
              </a:rPr>
              <a:t>@shutterstock</a:t>
            </a:r>
          </a:p>
        </p:txBody>
      </p:sp>
    </p:spTree>
    <p:extLst>
      <p:ext uri="{BB962C8B-B14F-4D97-AF65-F5344CB8AC3E}">
        <p14:creationId xmlns:p14="http://schemas.microsoft.com/office/powerpoint/2010/main" val="130237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88408" y="2226925"/>
            <a:ext cx="5357811" cy="1884892"/>
          </a:xfrm>
        </p:spPr>
        <p:txBody>
          <a:bodyPr/>
          <a:lstStyle/>
          <a:p>
            <a:pPr marL="342900" indent="-342900"/>
            <a:r>
              <a:rPr lang="en-US" sz="1800" dirty="0"/>
              <a:t>Provide the evaluation of the environmental impacts of development strategies, policies, projects and investments. </a:t>
            </a:r>
          </a:p>
          <a:p>
            <a:pPr marL="342900" indent="-342900"/>
            <a:endParaRPr lang="en-US" sz="1800" dirty="0"/>
          </a:p>
          <a:p>
            <a:pPr indent="0">
              <a:buNone/>
            </a:pPr>
            <a:r>
              <a:rPr lang="en-US" sz="1800" dirty="0"/>
              <a:t>Examples: Strategic Environmental Assessment (SEA) and Environmental Impact Assessments (EIA)</a:t>
            </a:r>
          </a:p>
          <a:p>
            <a:endParaRPr lang="en-US" sz="1800" dirty="0"/>
          </a:p>
        </p:txBody>
      </p:sp>
      <p:sp>
        <p:nvSpPr>
          <p:cNvPr id="5" name="Slide Number Placeholder 4"/>
          <p:cNvSpPr>
            <a:spLocks noGrp="1"/>
          </p:cNvSpPr>
          <p:nvPr>
            <p:ph type="sldNum" sz="quarter" idx="12"/>
          </p:nvPr>
        </p:nvSpPr>
        <p:spPr/>
        <p:txBody>
          <a:bodyPr/>
          <a:lstStyle/>
          <a:p>
            <a:fld id="{84059D9C-83B2-9046-9FF6-87A09DB9F967}" type="slidenum">
              <a:rPr lang="en-US" sz="1100" noProof="0" smtClean="0"/>
              <a:pPr/>
              <a:t>18</a:t>
            </a:fld>
            <a:endParaRPr lang="en-US" sz="1100" noProof="0" dirty="0"/>
          </a:p>
        </p:txBody>
      </p:sp>
      <p:sp>
        <p:nvSpPr>
          <p:cNvPr id="6" name="Date Placeholder 3">
            <a:extLst>
              <a:ext uri="{FF2B5EF4-FFF2-40B4-BE49-F238E27FC236}">
                <a16:creationId xmlns:a16="http://schemas.microsoft.com/office/drawing/2014/main" id="{2723ABA0-3613-5248-A170-88E50CA79C54}"/>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sp>
        <p:nvSpPr>
          <p:cNvPr id="7" name="Oval 6">
            <a:extLst>
              <a:ext uri="{FF2B5EF4-FFF2-40B4-BE49-F238E27FC236}">
                <a16:creationId xmlns:a16="http://schemas.microsoft.com/office/drawing/2014/main" id="{EAEDAEB0-6773-AA44-807D-500FC7344EB6}"/>
              </a:ext>
            </a:extLst>
          </p:cNvPr>
          <p:cNvSpPr/>
          <p:nvPr/>
        </p:nvSpPr>
        <p:spPr>
          <a:xfrm>
            <a:off x="388408" y="1132053"/>
            <a:ext cx="677041" cy="677041"/>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 name="Title 1">
            <a:extLst>
              <a:ext uri="{FF2B5EF4-FFF2-40B4-BE49-F238E27FC236}">
                <a16:creationId xmlns:a16="http://schemas.microsoft.com/office/drawing/2014/main" id="{5A24D5E2-B29C-E447-90FF-902BE6C751C8}"/>
              </a:ext>
            </a:extLst>
          </p:cNvPr>
          <p:cNvSpPr txBox="1">
            <a:spLocks/>
          </p:cNvSpPr>
          <p:nvPr/>
        </p:nvSpPr>
        <p:spPr>
          <a:xfrm>
            <a:off x="1246188" y="1292177"/>
            <a:ext cx="6020085" cy="365125"/>
          </a:xfrm>
          <a:prstGeom prst="rect">
            <a:avLst/>
          </a:prstGeom>
        </p:spPr>
        <p:txBody>
          <a:bodyPr vert="horz" lIns="0" tIns="46800" rIns="0" bIns="45720" rtlCol="0" anchor="t">
            <a:noAutofit/>
          </a:bodyPr>
          <a:lstStyle>
            <a:lvl1pPr algn="l" defTabSz="914400" rtl="0" eaLnBrk="1" latinLnBrk="0" hangingPunct="1">
              <a:lnSpc>
                <a:spcPct val="90000"/>
              </a:lnSpc>
              <a:spcBef>
                <a:spcPct val="0"/>
              </a:spcBef>
              <a:buNone/>
              <a:defRPr sz="2800" b="1" kern="1200" baseline="0">
                <a:solidFill>
                  <a:srgbClr val="71A522"/>
                </a:solidFill>
                <a:latin typeface="+mj-lt"/>
                <a:ea typeface="+mj-ea"/>
                <a:cs typeface="+mj-cs"/>
              </a:defRPr>
            </a:lvl1pPr>
          </a:lstStyle>
          <a:p>
            <a:r>
              <a:rPr lang="en-US" sz="2400" dirty="0"/>
              <a:t>ENVIRONMENTAL ASSESSMENTS</a:t>
            </a:r>
          </a:p>
        </p:txBody>
      </p:sp>
      <p:pic>
        <p:nvPicPr>
          <p:cNvPr id="13" name="Picture 12">
            <a:extLst>
              <a:ext uri="{FF2B5EF4-FFF2-40B4-BE49-F238E27FC236}">
                <a16:creationId xmlns:a16="http://schemas.microsoft.com/office/drawing/2014/main" id="{664ADE93-4432-E544-B61E-A42EB2A4ED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705" y="1224397"/>
            <a:ext cx="432905" cy="432905"/>
          </a:xfrm>
          <a:prstGeom prst="rect">
            <a:avLst/>
          </a:prstGeom>
        </p:spPr>
      </p:pic>
      <p:pic>
        <p:nvPicPr>
          <p:cNvPr id="4" name="Picture 3" descr="A picture containing photo, person, boat, large&#10;&#10;Description automatically generated">
            <a:extLst>
              <a:ext uri="{FF2B5EF4-FFF2-40B4-BE49-F238E27FC236}">
                <a16:creationId xmlns:a16="http://schemas.microsoft.com/office/drawing/2014/main" id="{A1A9D9A6-EE99-2349-A51A-6E78C0B7A8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68303" y="870130"/>
            <a:ext cx="5111222" cy="4797426"/>
          </a:xfrm>
          <a:prstGeom prst="rect">
            <a:avLst/>
          </a:prstGeom>
        </p:spPr>
      </p:pic>
      <p:sp>
        <p:nvSpPr>
          <p:cNvPr id="10" name="TextBox 9">
            <a:extLst>
              <a:ext uri="{FF2B5EF4-FFF2-40B4-BE49-F238E27FC236}">
                <a16:creationId xmlns:a16="http://schemas.microsoft.com/office/drawing/2014/main" id="{CECE85BC-C590-6447-9962-E56DDFF06F3C}"/>
              </a:ext>
            </a:extLst>
          </p:cNvPr>
          <p:cNvSpPr txBox="1"/>
          <p:nvPr/>
        </p:nvSpPr>
        <p:spPr>
          <a:xfrm rot="16200000">
            <a:off x="11567970" y="4860191"/>
            <a:ext cx="1103586" cy="184666"/>
          </a:xfrm>
          <a:prstGeom prst="rect">
            <a:avLst/>
          </a:prstGeom>
          <a:noFill/>
        </p:spPr>
        <p:txBody>
          <a:bodyPr wrap="square" rtlCol="0">
            <a:spAutoFit/>
          </a:bodyPr>
          <a:lstStyle/>
          <a:p>
            <a:r>
              <a:rPr lang="en-BR" sz="600" dirty="0">
                <a:solidFill>
                  <a:schemeClr val="bg1"/>
                </a:solidFill>
                <a:effectLst>
                  <a:outerShdw blurRad="50800" dist="38100" dir="2700000" algn="tl" rotWithShape="0">
                    <a:prstClr val="black">
                      <a:alpha val="70000"/>
                    </a:prstClr>
                  </a:outerShdw>
                </a:effectLst>
              </a:rPr>
              <a:t>@shutterstock</a:t>
            </a:r>
          </a:p>
        </p:txBody>
      </p:sp>
    </p:spTree>
    <p:extLst>
      <p:ext uri="{BB962C8B-B14F-4D97-AF65-F5344CB8AC3E}">
        <p14:creationId xmlns:p14="http://schemas.microsoft.com/office/powerpoint/2010/main" val="145764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345697F-3D00-47EB-BF4A-A66ECF87A8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0810" y="1809094"/>
            <a:ext cx="4152000" cy="3795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0"/>
          </p:nvPr>
        </p:nvSpPr>
        <p:spPr>
          <a:xfrm>
            <a:off x="388408" y="2108088"/>
            <a:ext cx="4705879" cy="2079625"/>
          </a:xfrm>
        </p:spPr>
        <p:txBody>
          <a:bodyPr/>
          <a:lstStyle/>
          <a:p>
            <a:pPr marL="342900" indent="-342900"/>
            <a:r>
              <a:rPr lang="en-US" sz="1800" dirty="0"/>
              <a:t>Support the analysis of the efficiency and transparency of institutional frameworks and processes at both the national and local levels. </a:t>
            </a:r>
          </a:p>
          <a:p>
            <a:pPr marL="342900" indent="-342900"/>
            <a:endParaRPr lang="en-US" sz="1800" dirty="0"/>
          </a:p>
          <a:p>
            <a:pPr indent="0">
              <a:buNone/>
            </a:pPr>
            <a:r>
              <a:rPr lang="en-US" sz="1800" dirty="0"/>
              <a:t>Example: UNDP’s governance assessment.</a:t>
            </a:r>
          </a:p>
          <a:p>
            <a:endParaRPr lang="en-US" sz="1800" dirty="0"/>
          </a:p>
        </p:txBody>
      </p:sp>
      <p:sp>
        <p:nvSpPr>
          <p:cNvPr id="5" name="Slide Number Placeholder 4"/>
          <p:cNvSpPr>
            <a:spLocks noGrp="1"/>
          </p:cNvSpPr>
          <p:nvPr>
            <p:ph type="sldNum" sz="quarter" idx="12"/>
          </p:nvPr>
        </p:nvSpPr>
        <p:spPr/>
        <p:txBody>
          <a:bodyPr/>
          <a:lstStyle/>
          <a:p>
            <a:fld id="{84059D9C-83B2-9046-9FF6-87A09DB9F967}" type="slidenum">
              <a:rPr lang="en-US" noProof="0" smtClean="0"/>
              <a:pPr/>
              <a:t>19</a:t>
            </a:fld>
            <a:endParaRPr lang="en-US" noProof="0" dirty="0"/>
          </a:p>
        </p:txBody>
      </p:sp>
      <p:sp>
        <p:nvSpPr>
          <p:cNvPr id="6" name="Rectangle 5">
            <a:extLst>
              <a:ext uri="{FF2B5EF4-FFF2-40B4-BE49-F238E27FC236}">
                <a16:creationId xmlns:a16="http://schemas.microsoft.com/office/drawing/2014/main" id="{F0A3EC93-6D78-400C-ABF0-547867F4D27A}"/>
              </a:ext>
            </a:extLst>
          </p:cNvPr>
          <p:cNvSpPr/>
          <p:nvPr/>
        </p:nvSpPr>
        <p:spPr>
          <a:xfrm>
            <a:off x="9925865" y="5831295"/>
            <a:ext cx="1191352" cy="276999"/>
          </a:xfrm>
          <a:prstGeom prst="rect">
            <a:avLst/>
          </a:prstGeom>
        </p:spPr>
        <p:txBody>
          <a:bodyPr wrap="none">
            <a:spAutoFit/>
          </a:bodyPr>
          <a:lstStyle/>
          <a:p>
            <a:r>
              <a:rPr lang="en-US" sz="1200" dirty="0"/>
              <a:t>Source: UNDP</a:t>
            </a:r>
            <a:endParaRPr lang="en-CA" sz="1200" dirty="0"/>
          </a:p>
        </p:txBody>
      </p:sp>
      <p:sp>
        <p:nvSpPr>
          <p:cNvPr id="8" name="Date Placeholder 3">
            <a:extLst>
              <a:ext uri="{FF2B5EF4-FFF2-40B4-BE49-F238E27FC236}">
                <a16:creationId xmlns:a16="http://schemas.microsoft.com/office/drawing/2014/main" id="{2D64613E-D9EF-2747-93F9-7C909EFFA209}"/>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sp>
        <p:nvSpPr>
          <p:cNvPr id="9" name="Oval 8">
            <a:extLst>
              <a:ext uri="{FF2B5EF4-FFF2-40B4-BE49-F238E27FC236}">
                <a16:creationId xmlns:a16="http://schemas.microsoft.com/office/drawing/2014/main" id="{1FD13762-2658-624F-ACC8-EF94BBC2584E}"/>
              </a:ext>
            </a:extLst>
          </p:cNvPr>
          <p:cNvSpPr/>
          <p:nvPr/>
        </p:nvSpPr>
        <p:spPr>
          <a:xfrm>
            <a:off x="388408" y="1132053"/>
            <a:ext cx="677041" cy="677041"/>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 name="Title 1">
            <a:extLst>
              <a:ext uri="{FF2B5EF4-FFF2-40B4-BE49-F238E27FC236}">
                <a16:creationId xmlns:a16="http://schemas.microsoft.com/office/drawing/2014/main" id="{3EF45B20-EFFA-3F42-83D9-90E4C3525AA4}"/>
              </a:ext>
            </a:extLst>
          </p:cNvPr>
          <p:cNvSpPr txBox="1">
            <a:spLocks/>
          </p:cNvSpPr>
          <p:nvPr/>
        </p:nvSpPr>
        <p:spPr>
          <a:xfrm>
            <a:off x="1246188" y="1292177"/>
            <a:ext cx="6020085" cy="365125"/>
          </a:xfrm>
          <a:prstGeom prst="rect">
            <a:avLst/>
          </a:prstGeom>
        </p:spPr>
        <p:txBody>
          <a:bodyPr vert="horz" lIns="0" tIns="46800" rIns="0" bIns="45720" rtlCol="0" anchor="t">
            <a:noAutofit/>
          </a:bodyPr>
          <a:lstStyle>
            <a:lvl1pPr algn="l" defTabSz="914400" rtl="0" eaLnBrk="1" latinLnBrk="0" hangingPunct="1">
              <a:lnSpc>
                <a:spcPct val="90000"/>
              </a:lnSpc>
              <a:spcBef>
                <a:spcPct val="0"/>
              </a:spcBef>
              <a:buNone/>
              <a:defRPr sz="2800" b="1" kern="1200" baseline="0">
                <a:solidFill>
                  <a:srgbClr val="71A522"/>
                </a:solidFill>
                <a:latin typeface="+mj-lt"/>
                <a:ea typeface="+mj-ea"/>
                <a:cs typeface="+mj-cs"/>
              </a:defRPr>
            </a:lvl1pPr>
          </a:lstStyle>
          <a:p>
            <a:r>
              <a:rPr lang="en-US" sz="2400" dirty="0"/>
              <a:t>GOVERNANCE ASSESSMENTS</a:t>
            </a:r>
          </a:p>
        </p:txBody>
      </p:sp>
      <p:pic>
        <p:nvPicPr>
          <p:cNvPr id="7" name="Picture 6">
            <a:extLst>
              <a:ext uri="{FF2B5EF4-FFF2-40B4-BE49-F238E27FC236}">
                <a16:creationId xmlns:a16="http://schemas.microsoft.com/office/drawing/2014/main" id="{13B75CB3-1521-3843-8A0A-3D46C3C3F9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728" y="1227436"/>
            <a:ext cx="429866" cy="429866"/>
          </a:xfrm>
          <a:prstGeom prst="rect">
            <a:avLst/>
          </a:prstGeom>
        </p:spPr>
      </p:pic>
    </p:spTree>
    <p:extLst>
      <p:ext uri="{BB962C8B-B14F-4D97-AF65-F5344CB8AC3E}">
        <p14:creationId xmlns:p14="http://schemas.microsoft.com/office/powerpoint/2010/main" val="195992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ru-RU" dirty="0" smtClean="0"/>
              <a:t>Краткое описание. </a:t>
            </a:r>
            <a:endParaRPr lang="ru-RU" dirty="0"/>
          </a:p>
        </p:txBody>
      </p:sp>
      <p:sp>
        <p:nvSpPr>
          <p:cNvPr id="3" name="Объект 2"/>
          <p:cNvSpPr>
            <a:spLocks noGrp="1"/>
          </p:cNvSpPr>
          <p:nvPr>
            <p:ph idx="1"/>
          </p:nvPr>
        </p:nvSpPr>
        <p:spPr/>
        <p:txBody>
          <a:bodyPr/>
          <a:lstStyle/>
          <a:p>
            <a:r>
              <a:rPr lang="ru-RU" dirty="0" smtClean="0"/>
              <a:t>«Инклюзивная зеленая экономика» — это модель экономического развития, которая сочетает в себе принципы «зеленой экономики» (снижение рисков для окружающей среды и здоровья, устойчивое использование ресурсов) с «</a:t>
            </a:r>
            <a:r>
              <a:rPr lang="ru-RU" dirty="0" err="1" smtClean="0"/>
              <a:t>инклюзивностью</a:t>
            </a:r>
            <a:r>
              <a:rPr lang="ru-RU" dirty="0" smtClean="0"/>
              <a:t>», обеспечивая при этом более справедливое распределение благ и возможностей. </a:t>
            </a:r>
          </a:p>
          <a:p>
            <a:r>
              <a:rPr lang="ru-RU" dirty="0" smtClean="0"/>
              <a:t>Такая модель предполагает, что экологическая трансформация должна быть социально справедливой, создавая новые рабочие места и возможности для всех слоев населения, а не только для избранных.</a:t>
            </a:r>
            <a:endParaRPr lang="ru-RU" dirty="0"/>
          </a:p>
        </p:txBody>
      </p:sp>
    </p:spTree>
    <p:extLst>
      <p:ext uri="{BB962C8B-B14F-4D97-AF65-F5344CB8AC3E}">
        <p14:creationId xmlns:p14="http://schemas.microsoft.com/office/powerpoint/2010/main" val="190995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7988" y="2060575"/>
            <a:ext cx="5349345" cy="4176713"/>
          </a:xfrm>
        </p:spPr>
        <p:txBody>
          <a:bodyPr/>
          <a:lstStyle/>
          <a:p>
            <a:pPr marL="342900" indent="-342900"/>
            <a:r>
              <a:rPr lang="en-US" sz="1800" dirty="0"/>
              <a:t>Integrate multiple data and tools in a unique assessment framework.</a:t>
            </a:r>
          </a:p>
          <a:p>
            <a:pPr marL="342900" indent="-342900"/>
            <a:r>
              <a:rPr lang="en-US" sz="1800" dirty="0"/>
              <a:t>Estimate policy and investment outcomes across sectors, economic actors, dimensions of development and over time.</a:t>
            </a:r>
          </a:p>
          <a:p>
            <a:pPr marL="342900" indent="-342900"/>
            <a:endParaRPr lang="en-US" sz="1800" dirty="0"/>
          </a:p>
          <a:p>
            <a:pPr indent="0">
              <a:buNone/>
            </a:pPr>
            <a:r>
              <a:rPr lang="en-US" sz="1800" dirty="0"/>
              <a:t>Example: Decision Support Systems (DSS).</a:t>
            </a:r>
          </a:p>
          <a:p>
            <a:endParaRPr lang="en-US" sz="1800" dirty="0"/>
          </a:p>
        </p:txBody>
      </p:sp>
      <p:sp>
        <p:nvSpPr>
          <p:cNvPr id="5" name="Slide Number Placeholder 4"/>
          <p:cNvSpPr>
            <a:spLocks noGrp="1"/>
          </p:cNvSpPr>
          <p:nvPr>
            <p:ph type="sldNum" sz="quarter" idx="12"/>
          </p:nvPr>
        </p:nvSpPr>
        <p:spPr/>
        <p:txBody>
          <a:bodyPr/>
          <a:lstStyle/>
          <a:p>
            <a:fld id="{84059D9C-83B2-9046-9FF6-87A09DB9F967}" type="slidenum">
              <a:rPr lang="en-US" noProof="0" smtClean="0"/>
              <a:pPr/>
              <a:t>20</a:t>
            </a:fld>
            <a:endParaRPr lang="en-US" noProof="0" dirty="0"/>
          </a:p>
        </p:txBody>
      </p:sp>
      <p:sp>
        <p:nvSpPr>
          <p:cNvPr id="6" name="Date Placeholder 3">
            <a:extLst>
              <a:ext uri="{FF2B5EF4-FFF2-40B4-BE49-F238E27FC236}">
                <a16:creationId xmlns:a16="http://schemas.microsoft.com/office/drawing/2014/main" id="{2888FD87-5D51-8245-8195-27EEB20BA4C4}"/>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sp>
        <p:nvSpPr>
          <p:cNvPr id="7" name="Oval 6">
            <a:extLst>
              <a:ext uri="{FF2B5EF4-FFF2-40B4-BE49-F238E27FC236}">
                <a16:creationId xmlns:a16="http://schemas.microsoft.com/office/drawing/2014/main" id="{96180603-3E62-954D-A283-B984EDA9E95D}"/>
              </a:ext>
            </a:extLst>
          </p:cNvPr>
          <p:cNvSpPr/>
          <p:nvPr/>
        </p:nvSpPr>
        <p:spPr>
          <a:xfrm>
            <a:off x="388408" y="1132053"/>
            <a:ext cx="677041" cy="677041"/>
          </a:xfrm>
          <a:prstGeom prst="ellipse">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 name="Title 1">
            <a:extLst>
              <a:ext uri="{FF2B5EF4-FFF2-40B4-BE49-F238E27FC236}">
                <a16:creationId xmlns:a16="http://schemas.microsoft.com/office/drawing/2014/main" id="{79F58716-6A3C-5844-AEBD-78B7FCB919A0}"/>
              </a:ext>
            </a:extLst>
          </p:cNvPr>
          <p:cNvSpPr txBox="1">
            <a:spLocks/>
          </p:cNvSpPr>
          <p:nvPr/>
        </p:nvSpPr>
        <p:spPr>
          <a:xfrm>
            <a:off x="1246188" y="1292177"/>
            <a:ext cx="6020085" cy="365125"/>
          </a:xfrm>
          <a:prstGeom prst="rect">
            <a:avLst/>
          </a:prstGeom>
        </p:spPr>
        <p:txBody>
          <a:bodyPr vert="horz" lIns="0" tIns="46800" rIns="0" bIns="45720" rtlCol="0" anchor="t">
            <a:noAutofit/>
          </a:bodyPr>
          <a:lstStyle>
            <a:lvl1pPr algn="l" defTabSz="914400" rtl="0" eaLnBrk="1" latinLnBrk="0" hangingPunct="1">
              <a:lnSpc>
                <a:spcPct val="90000"/>
              </a:lnSpc>
              <a:spcBef>
                <a:spcPct val="0"/>
              </a:spcBef>
              <a:buNone/>
              <a:defRPr sz="2800" b="1" kern="1200" baseline="0">
                <a:solidFill>
                  <a:srgbClr val="71A522"/>
                </a:solidFill>
                <a:latin typeface="+mj-lt"/>
                <a:ea typeface="+mj-ea"/>
                <a:cs typeface="+mj-cs"/>
              </a:defRPr>
            </a:lvl1pPr>
          </a:lstStyle>
          <a:p>
            <a:r>
              <a:rPr lang="en-US" sz="2400" dirty="0"/>
              <a:t>INTEGRATED ASSESSMENTS</a:t>
            </a:r>
          </a:p>
        </p:txBody>
      </p:sp>
      <p:pic>
        <p:nvPicPr>
          <p:cNvPr id="12" name="Picture 11">
            <a:extLst>
              <a:ext uri="{FF2B5EF4-FFF2-40B4-BE49-F238E27FC236}">
                <a16:creationId xmlns:a16="http://schemas.microsoft.com/office/drawing/2014/main" id="{73538979-9A8B-FA4E-9D3E-ED6A49330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117" y="1287396"/>
            <a:ext cx="369906" cy="369906"/>
          </a:xfrm>
          <a:prstGeom prst="rect">
            <a:avLst/>
          </a:prstGeom>
        </p:spPr>
      </p:pic>
      <p:pic>
        <p:nvPicPr>
          <p:cNvPr id="4" name="Picture 3" descr="A picture containing table, sitting, plate, food&#10;&#10;Description automatically generated">
            <a:extLst>
              <a:ext uri="{FF2B5EF4-FFF2-40B4-BE49-F238E27FC236}">
                <a16:creationId xmlns:a16="http://schemas.microsoft.com/office/drawing/2014/main" id="{3AEBDF57-B03D-354B-928D-EB0F78401B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6770" y="1287396"/>
            <a:ext cx="5111222" cy="4797425"/>
          </a:xfrm>
          <a:prstGeom prst="rect">
            <a:avLst/>
          </a:prstGeom>
        </p:spPr>
      </p:pic>
      <p:sp>
        <p:nvSpPr>
          <p:cNvPr id="10" name="TextBox 9">
            <a:extLst>
              <a:ext uri="{FF2B5EF4-FFF2-40B4-BE49-F238E27FC236}">
                <a16:creationId xmlns:a16="http://schemas.microsoft.com/office/drawing/2014/main" id="{A9D2FAC1-4607-1D4F-A16E-B5A1BE1CD48F}"/>
              </a:ext>
            </a:extLst>
          </p:cNvPr>
          <p:cNvSpPr txBox="1"/>
          <p:nvPr/>
        </p:nvSpPr>
        <p:spPr>
          <a:xfrm rot="16200000">
            <a:off x="11567970" y="4860191"/>
            <a:ext cx="1103586" cy="184666"/>
          </a:xfrm>
          <a:prstGeom prst="rect">
            <a:avLst/>
          </a:prstGeom>
          <a:noFill/>
        </p:spPr>
        <p:txBody>
          <a:bodyPr wrap="square" rtlCol="0">
            <a:spAutoFit/>
          </a:bodyPr>
          <a:lstStyle/>
          <a:p>
            <a:r>
              <a:rPr lang="en-BR" sz="600" dirty="0">
                <a:solidFill>
                  <a:schemeClr val="bg1"/>
                </a:solidFill>
                <a:effectLst>
                  <a:outerShdw blurRad="50800" dist="38100" dir="2700000" algn="tl" rotWithShape="0">
                    <a:prstClr val="black">
                      <a:alpha val="70000"/>
                    </a:prstClr>
                  </a:outerShdw>
                </a:effectLst>
              </a:rPr>
              <a:t>@shutterstock</a:t>
            </a:r>
          </a:p>
        </p:txBody>
      </p:sp>
    </p:spTree>
    <p:extLst>
      <p:ext uri="{BB962C8B-B14F-4D97-AF65-F5344CB8AC3E}">
        <p14:creationId xmlns:p14="http://schemas.microsoft.com/office/powerpoint/2010/main" val="926035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75C7-AFAC-4164-9EBB-DAE2F489B2AE}"/>
              </a:ext>
            </a:extLst>
          </p:cNvPr>
          <p:cNvSpPr>
            <a:spLocks noGrp="1"/>
          </p:cNvSpPr>
          <p:nvPr>
            <p:ph type="title"/>
          </p:nvPr>
        </p:nvSpPr>
        <p:spPr>
          <a:xfrm>
            <a:off x="407988" y="1063499"/>
            <a:ext cx="3955855" cy="954488"/>
          </a:xfrm>
        </p:spPr>
        <p:txBody>
          <a:bodyPr>
            <a:normAutofit fontScale="90000"/>
          </a:bodyPr>
          <a:lstStyle/>
          <a:p>
            <a:r>
              <a:rPr lang="en-US" sz="2000" dirty="0"/>
              <a:t>EXAMPLE: SUSTAINABLE ASSET VALUATION (</a:t>
            </a:r>
            <a:r>
              <a:rPr lang="en-US" sz="2000" dirty="0" err="1"/>
              <a:t>SAVi</a:t>
            </a:r>
            <a:r>
              <a:rPr lang="en-US" sz="2000" dirty="0"/>
              <a:t>) OF THE CONTOURNEMENT DE RABAT, MOROCCO</a:t>
            </a:r>
          </a:p>
        </p:txBody>
      </p:sp>
      <p:sp>
        <p:nvSpPr>
          <p:cNvPr id="8" name="TextBox 7"/>
          <p:cNvSpPr txBox="1"/>
          <p:nvPr/>
        </p:nvSpPr>
        <p:spPr>
          <a:xfrm>
            <a:off x="318316" y="4205139"/>
            <a:ext cx="1483098" cy="276999"/>
          </a:xfrm>
          <a:prstGeom prst="rect">
            <a:avLst/>
          </a:prstGeom>
          <a:noFill/>
        </p:spPr>
        <p:txBody>
          <a:bodyPr wrap="none" rtlCol="0">
            <a:spAutoFit/>
          </a:bodyPr>
          <a:lstStyle/>
          <a:p>
            <a:r>
              <a:rPr lang="en-US" sz="1200" dirty="0"/>
              <a:t>Source: IISD, 2019</a:t>
            </a:r>
          </a:p>
        </p:txBody>
      </p:sp>
      <p:sp>
        <p:nvSpPr>
          <p:cNvPr id="7" name="Date Placeholder 3">
            <a:extLst>
              <a:ext uri="{FF2B5EF4-FFF2-40B4-BE49-F238E27FC236}">
                <a16:creationId xmlns:a16="http://schemas.microsoft.com/office/drawing/2014/main" id="{513373B8-3189-FF4F-B7DD-FD09FA08BF39}"/>
              </a:ext>
            </a:extLst>
          </p:cNvPr>
          <p:cNvSpPr txBox="1">
            <a:spLocks/>
          </p:cNvSpPr>
          <p:nvPr/>
        </p:nvSpPr>
        <p:spPr>
          <a:xfrm>
            <a:off x="318316" y="6414541"/>
            <a:ext cx="5261217"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71A522"/>
                </a:solidFill>
              </a:rPr>
              <a:t>Module 1, Section 3: Simulation Models and How They Support Decision Making</a:t>
            </a:r>
          </a:p>
          <a:p>
            <a:endParaRPr lang="en-US" sz="1050" dirty="0">
              <a:solidFill>
                <a:srgbClr val="71A522"/>
              </a:solidFill>
            </a:endParaRPr>
          </a:p>
        </p:txBody>
      </p:sp>
      <p:sp>
        <p:nvSpPr>
          <p:cNvPr id="15" name="Rectangle 14">
            <a:extLst>
              <a:ext uri="{FF2B5EF4-FFF2-40B4-BE49-F238E27FC236}">
                <a16:creationId xmlns:a16="http://schemas.microsoft.com/office/drawing/2014/main" id="{28845D6A-85E3-8C47-8106-9C070199F7BE}"/>
              </a:ext>
            </a:extLst>
          </p:cNvPr>
          <p:cNvSpPr/>
          <p:nvPr/>
        </p:nvSpPr>
        <p:spPr>
          <a:xfrm>
            <a:off x="318316" y="3771096"/>
            <a:ext cx="5368393" cy="338554"/>
          </a:xfrm>
          <a:prstGeom prst="rect">
            <a:avLst/>
          </a:prstGeom>
        </p:spPr>
        <p:txBody>
          <a:bodyPr wrap="none">
            <a:spAutoFit/>
          </a:bodyPr>
          <a:lstStyle/>
          <a:p>
            <a:r>
              <a:rPr lang="en-US" sz="1600" dirty="0"/>
              <a:t>SAVi’s Integrated Cost Benefit Analysis (in EUR millions) </a:t>
            </a:r>
            <a:endParaRPr lang="en-BR" sz="1600" dirty="0"/>
          </a:p>
        </p:txBody>
      </p:sp>
      <p:pic>
        <p:nvPicPr>
          <p:cNvPr id="17" name="Picture 16" descr="A screenshot of a computer&#10;&#10;Description automatically generated">
            <a:extLst>
              <a:ext uri="{FF2B5EF4-FFF2-40B4-BE49-F238E27FC236}">
                <a16:creationId xmlns:a16="http://schemas.microsoft.com/office/drawing/2014/main" id="{DA446630-D038-3E47-A75F-42D1FCB36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5541" y="914399"/>
            <a:ext cx="5954982" cy="5704921"/>
          </a:xfrm>
          <a:prstGeom prst="rect">
            <a:avLst/>
          </a:prstGeom>
        </p:spPr>
      </p:pic>
    </p:spTree>
    <p:extLst>
      <p:ext uri="{BB962C8B-B14F-4D97-AF65-F5344CB8AC3E}">
        <p14:creationId xmlns:p14="http://schemas.microsoft.com/office/powerpoint/2010/main" val="321377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611AE66-0ADB-264C-A73E-3C708D65EB64}"/>
              </a:ext>
            </a:extLst>
          </p:cNvPr>
          <p:cNvSpPr>
            <a:spLocks noGrp="1"/>
          </p:cNvSpPr>
          <p:nvPr>
            <p:ph type="title"/>
          </p:nvPr>
        </p:nvSpPr>
        <p:spPr>
          <a:xfrm>
            <a:off x="407988" y="1063499"/>
            <a:ext cx="6761555" cy="954488"/>
          </a:xfrm>
        </p:spPr>
        <p:txBody>
          <a:bodyPr>
            <a:normAutofit fontScale="90000"/>
          </a:bodyPr>
          <a:lstStyle/>
          <a:p>
            <a:r>
              <a:rPr lang="en-US" sz="2400" dirty="0"/>
              <a:t>SIMULATION MODELS AND HOW THEY SUPPORT DECISION MAKING</a:t>
            </a:r>
            <a:br>
              <a:rPr lang="en-US" sz="2400" dirty="0"/>
            </a:br>
            <a:endParaRPr lang="en-US" sz="2400" dirty="0"/>
          </a:p>
        </p:txBody>
      </p:sp>
      <p:sp>
        <p:nvSpPr>
          <p:cNvPr id="19" name="Content Placeholder 2">
            <a:extLst>
              <a:ext uri="{FF2B5EF4-FFF2-40B4-BE49-F238E27FC236}">
                <a16:creationId xmlns:a16="http://schemas.microsoft.com/office/drawing/2014/main" id="{FA9CE4AE-2FFB-1F4C-AE9C-B8706FFC2CC5}"/>
              </a:ext>
            </a:extLst>
          </p:cNvPr>
          <p:cNvSpPr>
            <a:spLocks noGrp="1"/>
          </p:cNvSpPr>
          <p:nvPr>
            <p:ph sz="quarter" idx="10"/>
          </p:nvPr>
        </p:nvSpPr>
        <p:spPr>
          <a:xfrm>
            <a:off x="441961" y="2238888"/>
            <a:ext cx="2918102" cy="365126"/>
          </a:xfrm>
        </p:spPr>
        <p:txBody>
          <a:bodyPr/>
          <a:lstStyle/>
          <a:p>
            <a:pPr indent="0">
              <a:buNone/>
            </a:pPr>
            <a:r>
              <a:rPr lang="en-US" sz="1600" dirty="0"/>
              <a:t>Four main groups of tools:</a:t>
            </a:r>
          </a:p>
          <a:p>
            <a:pPr indent="0">
              <a:buNone/>
            </a:pPr>
            <a:endParaRPr lang="en-US" sz="1600" dirty="0"/>
          </a:p>
        </p:txBody>
      </p:sp>
      <p:sp>
        <p:nvSpPr>
          <p:cNvPr id="20" name="Slide Number Placeholder 4">
            <a:extLst>
              <a:ext uri="{FF2B5EF4-FFF2-40B4-BE49-F238E27FC236}">
                <a16:creationId xmlns:a16="http://schemas.microsoft.com/office/drawing/2014/main" id="{DC8FA21D-37E7-1D4D-84EC-CEED333A8D6E}"/>
              </a:ext>
            </a:extLst>
          </p:cNvPr>
          <p:cNvSpPr>
            <a:spLocks noGrp="1"/>
          </p:cNvSpPr>
          <p:nvPr>
            <p:ph type="sldNum" sz="quarter" idx="12"/>
          </p:nvPr>
        </p:nvSpPr>
        <p:spPr>
          <a:xfrm>
            <a:off x="10809250" y="6309995"/>
            <a:ext cx="1011275" cy="365125"/>
          </a:xfrm>
        </p:spPr>
        <p:txBody>
          <a:bodyPr/>
          <a:lstStyle/>
          <a:p>
            <a:fld id="{84059D9C-83B2-9046-9FF6-87A09DB9F967}" type="slidenum">
              <a:rPr lang="en-US" noProof="0" smtClean="0"/>
              <a:pPr/>
              <a:t>22</a:t>
            </a:fld>
            <a:endParaRPr lang="en-US" noProof="0" dirty="0"/>
          </a:p>
        </p:txBody>
      </p:sp>
      <p:cxnSp>
        <p:nvCxnSpPr>
          <p:cNvPr id="21" name="Straight Arrow Connector 20">
            <a:extLst>
              <a:ext uri="{FF2B5EF4-FFF2-40B4-BE49-F238E27FC236}">
                <a16:creationId xmlns:a16="http://schemas.microsoft.com/office/drawing/2014/main" id="{F733BBA5-CD44-B147-BD80-0D26EDA46DE9}"/>
              </a:ext>
            </a:extLst>
          </p:cNvPr>
          <p:cNvCxnSpPr>
            <a:cxnSpLocks/>
          </p:cNvCxnSpPr>
          <p:nvPr/>
        </p:nvCxnSpPr>
        <p:spPr>
          <a:xfrm>
            <a:off x="2717090" y="3650087"/>
            <a:ext cx="5335089" cy="0"/>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BA42631-B552-7F45-A74E-D66892569C59}"/>
              </a:ext>
            </a:extLst>
          </p:cNvPr>
          <p:cNvSpPr/>
          <p:nvPr/>
        </p:nvSpPr>
        <p:spPr>
          <a:xfrm>
            <a:off x="8052179" y="3184963"/>
            <a:ext cx="3098042" cy="916822"/>
          </a:xfrm>
          <a:prstGeom prst="rect">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6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3" name="Rectangle 22">
            <a:extLst>
              <a:ext uri="{FF2B5EF4-FFF2-40B4-BE49-F238E27FC236}">
                <a16:creationId xmlns:a16="http://schemas.microsoft.com/office/drawing/2014/main" id="{9BD507B5-A6F5-DE4E-835D-D8C901723620}"/>
              </a:ext>
            </a:extLst>
          </p:cNvPr>
          <p:cNvSpPr/>
          <p:nvPr/>
        </p:nvSpPr>
        <p:spPr>
          <a:xfrm>
            <a:off x="8052179" y="4303000"/>
            <a:ext cx="3098042" cy="1327734"/>
          </a:xfrm>
          <a:prstGeom prst="rect">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6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24" name="Straight Arrow Connector 23">
            <a:extLst>
              <a:ext uri="{FF2B5EF4-FFF2-40B4-BE49-F238E27FC236}">
                <a16:creationId xmlns:a16="http://schemas.microsoft.com/office/drawing/2014/main" id="{9A4F7D1F-7957-A64F-A321-0FE334C8388E}"/>
              </a:ext>
            </a:extLst>
          </p:cNvPr>
          <p:cNvCxnSpPr>
            <a:cxnSpLocks/>
          </p:cNvCxnSpPr>
          <p:nvPr/>
        </p:nvCxnSpPr>
        <p:spPr>
          <a:xfrm>
            <a:off x="2717090" y="4533181"/>
            <a:ext cx="5335089" cy="0"/>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E70121-CC32-4A48-A72A-93FDB03A18B0}"/>
              </a:ext>
            </a:extLst>
          </p:cNvPr>
          <p:cNvCxnSpPr>
            <a:cxnSpLocks/>
          </p:cNvCxnSpPr>
          <p:nvPr/>
        </p:nvCxnSpPr>
        <p:spPr>
          <a:xfrm>
            <a:off x="2695984" y="5198663"/>
            <a:ext cx="1246168" cy="9189"/>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16441A-2447-0345-BEC8-D9AADFED3324}"/>
              </a:ext>
            </a:extLst>
          </p:cNvPr>
          <p:cNvSpPr/>
          <p:nvPr/>
        </p:nvSpPr>
        <p:spPr>
          <a:xfrm>
            <a:off x="3942152" y="4783747"/>
            <a:ext cx="2775044" cy="837406"/>
          </a:xfrm>
          <a:prstGeom prst="rect">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600" b="1"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27" name="Straight Arrow Connector 26">
            <a:extLst>
              <a:ext uri="{FF2B5EF4-FFF2-40B4-BE49-F238E27FC236}">
                <a16:creationId xmlns:a16="http://schemas.microsoft.com/office/drawing/2014/main" id="{8F0E4C2C-CF3A-1B48-AE2A-89AA79D8FD1A}"/>
              </a:ext>
            </a:extLst>
          </p:cNvPr>
          <p:cNvCxnSpPr>
            <a:cxnSpLocks/>
            <a:stCxn id="26" idx="3"/>
          </p:cNvCxnSpPr>
          <p:nvPr/>
        </p:nvCxnSpPr>
        <p:spPr>
          <a:xfrm flipV="1">
            <a:off x="6717196" y="5198663"/>
            <a:ext cx="1334983" cy="3787"/>
          </a:xfrm>
          <a:prstGeom prst="straightConnector1">
            <a:avLst/>
          </a:prstGeom>
          <a:ln w="381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C4608C1-DCC4-C443-AFA2-64C1494ED6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7847" y="4896123"/>
            <a:ext cx="370296" cy="583391"/>
          </a:xfrm>
          <a:prstGeom prst="rect">
            <a:avLst/>
          </a:prstGeom>
        </p:spPr>
      </p:pic>
      <p:sp>
        <p:nvSpPr>
          <p:cNvPr id="29" name="Rectangle 28">
            <a:extLst>
              <a:ext uri="{FF2B5EF4-FFF2-40B4-BE49-F238E27FC236}">
                <a16:creationId xmlns:a16="http://schemas.microsoft.com/office/drawing/2014/main" id="{0D34AF24-5CFB-E24C-B515-467561442507}"/>
              </a:ext>
            </a:extLst>
          </p:cNvPr>
          <p:cNvSpPr/>
          <p:nvPr/>
        </p:nvSpPr>
        <p:spPr>
          <a:xfrm>
            <a:off x="3971231" y="4735621"/>
            <a:ext cx="1987537" cy="944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600" dirty="0">
                <a:solidFill>
                  <a:schemeClr val="bg1"/>
                </a:solidFill>
                <a:latin typeface="+mj-lt"/>
                <a:ea typeface="Roboto Light" panose="02000000000000000000" pitchFamily="2" charset="0"/>
                <a:cs typeface="Roboto Light" panose="02000000000000000000" pitchFamily="2" charset="0"/>
              </a:rPr>
              <a:t>Scenario creation tools (qualitative)</a:t>
            </a:r>
          </a:p>
        </p:txBody>
      </p:sp>
      <p:sp>
        <p:nvSpPr>
          <p:cNvPr id="30" name="Rectangle 29">
            <a:extLst>
              <a:ext uri="{FF2B5EF4-FFF2-40B4-BE49-F238E27FC236}">
                <a16:creationId xmlns:a16="http://schemas.microsoft.com/office/drawing/2014/main" id="{4E64C365-6395-0B47-814A-5539135EF977}"/>
              </a:ext>
            </a:extLst>
          </p:cNvPr>
          <p:cNvSpPr/>
          <p:nvPr/>
        </p:nvSpPr>
        <p:spPr>
          <a:xfrm>
            <a:off x="8052179" y="3191676"/>
            <a:ext cx="2251099" cy="91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600" dirty="0">
                <a:solidFill>
                  <a:schemeClr val="bg1"/>
                </a:solidFill>
                <a:latin typeface="+mj-lt"/>
                <a:ea typeface="Roboto Light" panose="02000000000000000000" pitchFamily="2" charset="0"/>
                <a:cs typeface="Roboto Light" panose="02000000000000000000" pitchFamily="2" charset="0"/>
              </a:rPr>
              <a:t>Policy/project assessments tools</a:t>
            </a:r>
          </a:p>
        </p:txBody>
      </p:sp>
      <p:pic>
        <p:nvPicPr>
          <p:cNvPr id="31" name="Picture 30">
            <a:extLst>
              <a:ext uri="{FF2B5EF4-FFF2-40B4-BE49-F238E27FC236}">
                <a16:creationId xmlns:a16="http://schemas.microsoft.com/office/drawing/2014/main" id="{8F1D065B-87D9-B140-BE1A-599F87857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3278" y="4698565"/>
            <a:ext cx="570196" cy="570196"/>
          </a:xfrm>
          <a:prstGeom prst="rect">
            <a:avLst/>
          </a:prstGeom>
        </p:spPr>
      </p:pic>
      <p:pic>
        <p:nvPicPr>
          <p:cNvPr id="32" name="Picture 31">
            <a:extLst>
              <a:ext uri="{FF2B5EF4-FFF2-40B4-BE49-F238E27FC236}">
                <a16:creationId xmlns:a16="http://schemas.microsoft.com/office/drawing/2014/main" id="{953D01E9-0AFB-2546-AEC6-4FF8DC66DA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7807" y="3402564"/>
            <a:ext cx="495045" cy="495045"/>
          </a:xfrm>
          <a:prstGeom prst="rect">
            <a:avLst/>
          </a:prstGeom>
        </p:spPr>
      </p:pic>
      <p:sp>
        <p:nvSpPr>
          <p:cNvPr id="33" name="Rectangle 32">
            <a:extLst>
              <a:ext uri="{FF2B5EF4-FFF2-40B4-BE49-F238E27FC236}">
                <a16:creationId xmlns:a16="http://schemas.microsoft.com/office/drawing/2014/main" id="{5B4C6B5A-12B7-5E4E-9CF0-74AA5F1E869E}"/>
              </a:ext>
            </a:extLst>
          </p:cNvPr>
          <p:cNvSpPr/>
          <p:nvPr/>
        </p:nvSpPr>
        <p:spPr>
          <a:xfrm>
            <a:off x="8272176" y="4309713"/>
            <a:ext cx="1811105" cy="1327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600" dirty="0">
                <a:solidFill>
                  <a:schemeClr val="bg1"/>
                </a:solidFill>
                <a:latin typeface="+mj-lt"/>
                <a:ea typeface="Roboto Light" panose="02000000000000000000" pitchFamily="2" charset="0"/>
                <a:cs typeface="Roboto Light" panose="02000000000000000000" pitchFamily="2" charset="0"/>
              </a:rPr>
              <a:t>Scenario forecasting tools (quantitative)</a:t>
            </a:r>
          </a:p>
        </p:txBody>
      </p:sp>
      <p:sp>
        <p:nvSpPr>
          <p:cNvPr id="34" name="Date Placeholder 3">
            <a:extLst>
              <a:ext uri="{FF2B5EF4-FFF2-40B4-BE49-F238E27FC236}">
                <a16:creationId xmlns:a16="http://schemas.microsoft.com/office/drawing/2014/main" id="{1A9BADA0-5EA6-744B-AC89-BDF047C3D48A}"/>
              </a:ext>
            </a:extLst>
          </p:cNvPr>
          <p:cNvSpPr>
            <a:spLocks noGrp="1"/>
          </p:cNvSpPr>
          <p:nvPr>
            <p:ph type="dt" sz="half" idx="11"/>
          </p:nvPr>
        </p:nvSpPr>
        <p:spPr>
          <a:xfrm>
            <a:off x="418068" y="6356350"/>
            <a:ext cx="5443889" cy="365125"/>
          </a:xfrm>
        </p:spPr>
        <p:txBody>
          <a:bodyPr/>
          <a:lstStyle/>
          <a:p>
            <a:r>
              <a:rPr lang="en-US" sz="1100" dirty="0"/>
              <a:t>Module 1, Section 3: Simulation models and how they support decision making</a:t>
            </a:r>
            <a:endParaRPr lang="en-US" sz="1050" noProof="0" dirty="0"/>
          </a:p>
        </p:txBody>
      </p:sp>
      <p:sp>
        <p:nvSpPr>
          <p:cNvPr id="35" name="Rectangle 34">
            <a:extLst>
              <a:ext uri="{FF2B5EF4-FFF2-40B4-BE49-F238E27FC236}">
                <a16:creationId xmlns:a16="http://schemas.microsoft.com/office/drawing/2014/main" id="{583E69F1-0CD4-154F-82AA-79035A69D188}"/>
              </a:ext>
            </a:extLst>
          </p:cNvPr>
          <p:cNvSpPr/>
          <p:nvPr/>
        </p:nvSpPr>
        <p:spPr>
          <a:xfrm>
            <a:off x="905985" y="3346087"/>
            <a:ext cx="1811105" cy="2284641"/>
          </a:xfrm>
          <a:prstGeom prst="rect">
            <a:avLst/>
          </a:prstGeom>
          <a:solidFill>
            <a:srgbClr val="71A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R" sz="1600" dirty="0">
                <a:solidFill>
                  <a:schemeClr val="bg1"/>
                </a:solidFill>
                <a:latin typeface="+mj-lt"/>
                <a:ea typeface="Roboto Light" panose="02000000000000000000" pitchFamily="2" charset="0"/>
                <a:cs typeface="Roboto Light" panose="02000000000000000000" pitchFamily="2" charset="0"/>
              </a:rPr>
              <a:t>Indicators and </a:t>
            </a:r>
          </a:p>
          <a:p>
            <a:pPr algn="ctr"/>
            <a:r>
              <a:rPr lang="en-BR" sz="1600" dirty="0">
                <a:solidFill>
                  <a:schemeClr val="bg1"/>
                </a:solidFill>
                <a:latin typeface="+mj-lt"/>
                <a:ea typeface="Roboto Light" panose="02000000000000000000" pitchFamily="2" charset="0"/>
                <a:cs typeface="Roboto Light" panose="02000000000000000000" pitchFamily="2" charset="0"/>
              </a:rPr>
              <a:t>measurements frameworks</a:t>
            </a:r>
          </a:p>
          <a:p>
            <a:pPr algn="ctr"/>
            <a:endParaRPr lang="en-BR" sz="1600" dirty="0">
              <a:solidFill>
                <a:schemeClr val="bg1"/>
              </a:solidFill>
              <a:latin typeface="+mj-lt"/>
              <a:ea typeface="Roboto Light" panose="02000000000000000000" pitchFamily="2" charset="0"/>
              <a:cs typeface="Roboto Light" panose="02000000000000000000" pitchFamily="2" charset="0"/>
            </a:endParaRPr>
          </a:p>
          <a:p>
            <a:pPr algn="ctr"/>
            <a:endParaRPr lang="en-BR" sz="1600" dirty="0">
              <a:solidFill>
                <a:schemeClr val="bg1"/>
              </a:solidFill>
              <a:latin typeface="+mj-lt"/>
              <a:ea typeface="Roboto Light" panose="02000000000000000000" pitchFamily="2" charset="0"/>
              <a:cs typeface="Roboto Light" panose="02000000000000000000" pitchFamily="2" charset="0"/>
            </a:endParaRPr>
          </a:p>
          <a:p>
            <a:pPr algn="ctr"/>
            <a:endParaRPr lang="en-BR" sz="1600" dirty="0">
              <a:solidFill>
                <a:schemeClr val="bg1"/>
              </a:solidFill>
              <a:latin typeface="+mj-lt"/>
              <a:ea typeface="Roboto Light" panose="02000000000000000000" pitchFamily="2" charset="0"/>
              <a:cs typeface="Roboto Light" panose="02000000000000000000" pitchFamily="2" charset="0"/>
            </a:endParaRPr>
          </a:p>
        </p:txBody>
      </p:sp>
      <p:pic>
        <p:nvPicPr>
          <p:cNvPr id="36" name="Picture 35">
            <a:extLst>
              <a:ext uri="{FF2B5EF4-FFF2-40B4-BE49-F238E27FC236}">
                <a16:creationId xmlns:a16="http://schemas.microsoft.com/office/drawing/2014/main" id="{8C47ADE0-5216-F144-9E1F-2738112FEA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2297" y="4670275"/>
            <a:ext cx="717354" cy="717354"/>
          </a:xfrm>
          <a:prstGeom prst="rect">
            <a:avLst/>
          </a:prstGeom>
        </p:spPr>
      </p:pic>
    </p:spTree>
    <p:extLst>
      <p:ext uri="{BB962C8B-B14F-4D97-AF65-F5344CB8AC3E}">
        <p14:creationId xmlns:p14="http://schemas.microsoft.com/office/powerpoint/2010/main" val="3209518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39246"/>
            <a:ext cx="10515600" cy="1325563"/>
          </a:xfrm>
          <a:solidFill>
            <a:schemeClr val="accent5">
              <a:lumMod val="40000"/>
              <a:lumOff val="60000"/>
            </a:schemeClr>
          </a:solidFill>
        </p:spPr>
        <p:txBody>
          <a:bodyPr/>
          <a:lstStyle/>
          <a:p>
            <a:r>
              <a:rPr lang="ru-RU" dirty="0" smtClean="0"/>
              <a:t>Модели</a:t>
            </a:r>
            <a:endParaRPr lang="ru-RU" dirty="0"/>
          </a:p>
        </p:txBody>
      </p:sp>
      <p:sp>
        <p:nvSpPr>
          <p:cNvPr id="3" name="Объект 2"/>
          <p:cNvSpPr>
            <a:spLocks noGrp="1"/>
          </p:cNvSpPr>
          <p:nvPr>
            <p:ph idx="1"/>
          </p:nvPr>
        </p:nvSpPr>
        <p:spPr>
          <a:xfrm>
            <a:off x="838200" y="1825624"/>
            <a:ext cx="10515600" cy="4773583"/>
          </a:xfrm>
        </p:spPr>
        <p:txBody>
          <a:bodyPr>
            <a:normAutofit/>
          </a:bodyPr>
          <a:lstStyle/>
          <a:p>
            <a:pPr marL="0" indent="0">
              <a:buNone/>
            </a:pPr>
            <a:r>
              <a:rPr lang="en-US" b="1" dirty="0" smtClean="0"/>
              <a:t>QUALITATIVE MODEL</a:t>
            </a:r>
            <a:r>
              <a:rPr lang="en-US" b="1" dirty="0"/>
              <a:t>S</a:t>
            </a:r>
            <a:r>
              <a:rPr lang="en-US" b="1" dirty="0" smtClean="0"/>
              <a:t>:</a:t>
            </a:r>
          </a:p>
          <a:p>
            <a:r>
              <a:rPr lang="en-US" dirty="0" smtClean="0"/>
              <a:t> </a:t>
            </a:r>
            <a:r>
              <a:rPr lang="en-US" dirty="0"/>
              <a:t>Delphi Analysis, </a:t>
            </a:r>
            <a:endParaRPr lang="en-US" dirty="0" smtClean="0"/>
          </a:p>
          <a:p>
            <a:r>
              <a:rPr lang="en-US" dirty="0" smtClean="0"/>
              <a:t>Causal </a:t>
            </a:r>
            <a:r>
              <a:rPr lang="en-US" dirty="0"/>
              <a:t>Loop Diagram (CLD</a:t>
            </a:r>
            <a:r>
              <a:rPr lang="en-US" dirty="0" smtClean="0"/>
              <a:t>),</a:t>
            </a:r>
          </a:p>
          <a:p>
            <a:endParaRPr lang="en-US" dirty="0"/>
          </a:p>
          <a:p>
            <a:pPr marL="0" indent="0">
              <a:buNone/>
            </a:pPr>
            <a:r>
              <a:rPr lang="en-US" b="1" dirty="0"/>
              <a:t>Q</a:t>
            </a:r>
            <a:r>
              <a:rPr lang="en-US" b="1" dirty="0" smtClean="0"/>
              <a:t>UANTITATIVE MODEL</a:t>
            </a:r>
            <a:r>
              <a:rPr lang="en-US" b="1" dirty="0"/>
              <a:t>S</a:t>
            </a:r>
            <a:r>
              <a:rPr lang="en-US" b="1" dirty="0" smtClean="0"/>
              <a:t>:</a:t>
            </a:r>
          </a:p>
          <a:p>
            <a:r>
              <a:rPr lang="en-US" dirty="0" smtClean="0"/>
              <a:t>Sectoral </a:t>
            </a:r>
            <a:r>
              <a:rPr lang="en-US" dirty="0"/>
              <a:t>Input-Output (I-O) Tables</a:t>
            </a:r>
            <a:r>
              <a:rPr lang="en-US" dirty="0" smtClean="0"/>
              <a:t>, </a:t>
            </a:r>
          </a:p>
          <a:p>
            <a:r>
              <a:rPr lang="en-US" dirty="0" smtClean="0"/>
              <a:t>Computable </a:t>
            </a:r>
            <a:r>
              <a:rPr lang="en-US" dirty="0"/>
              <a:t>General Equilibrium (CGE), </a:t>
            </a:r>
          </a:p>
          <a:p>
            <a:r>
              <a:rPr lang="en-US" dirty="0" smtClean="0"/>
              <a:t>System </a:t>
            </a:r>
            <a:r>
              <a:rPr lang="en-US" dirty="0"/>
              <a:t>Dynamics</a:t>
            </a:r>
            <a:r>
              <a:rPr lang="ru-RU" dirty="0" smtClean="0"/>
              <a:t>а</a:t>
            </a:r>
          </a:p>
          <a:p>
            <a:endParaRPr lang="ru-RU" dirty="0"/>
          </a:p>
        </p:txBody>
      </p:sp>
    </p:spTree>
    <p:extLst>
      <p:ext uri="{BB962C8B-B14F-4D97-AF65-F5344CB8AC3E}">
        <p14:creationId xmlns:p14="http://schemas.microsoft.com/office/powerpoint/2010/main" val="576626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2ACF9-C6A1-47A7-96B6-EA35A77E1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8378" y="1899396"/>
            <a:ext cx="5628269" cy="4456954"/>
          </a:xfrm>
          <a:prstGeom prst="rect">
            <a:avLst/>
          </a:prstGeom>
        </p:spPr>
      </p:pic>
      <p:sp>
        <p:nvSpPr>
          <p:cNvPr id="2" name="Title 1">
            <a:extLst>
              <a:ext uri="{FF2B5EF4-FFF2-40B4-BE49-F238E27FC236}">
                <a16:creationId xmlns:a16="http://schemas.microsoft.com/office/drawing/2014/main" id="{CAA9278D-9770-4A79-960C-7FA3C8F12BEA}"/>
              </a:ext>
            </a:extLst>
          </p:cNvPr>
          <p:cNvSpPr>
            <a:spLocks noGrp="1"/>
          </p:cNvSpPr>
          <p:nvPr>
            <p:ph type="title"/>
          </p:nvPr>
        </p:nvSpPr>
        <p:spPr>
          <a:xfrm>
            <a:off x="597312" y="278167"/>
            <a:ext cx="10636618" cy="516648"/>
          </a:xfrm>
        </p:spPr>
        <p:txBody>
          <a:bodyPr>
            <a:noAutofit/>
          </a:bodyPr>
          <a:lstStyle/>
          <a:p>
            <a:r>
              <a:rPr lang="de-DE" sz="3200" b="1" dirty="0"/>
              <a:t>QUALITATIVE MODEL: Delphi Analysis</a:t>
            </a:r>
            <a:endParaRPr lang="en-US" sz="3200" b="1" dirty="0"/>
          </a:p>
        </p:txBody>
      </p:sp>
      <p:sp>
        <p:nvSpPr>
          <p:cNvPr id="3" name="Content Placeholder 2">
            <a:extLst>
              <a:ext uri="{FF2B5EF4-FFF2-40B4-BE49-F238E27FC236}">
                <a16:creationId xmlns:a16="http://schemas.microsoft.com/office/drawing/2014/main" id="{0B1D9A29-E14A-4712-8D82-D645E9279FB7}"/>
              </a:ext>
            </a:extLst>
          </p:cNvPr>
          <p:cNvSpPr>
            <a:spLocks noGrp="1"/>
          </p:cNvSpPr>
          <p:nvPr>
            <p:ph sz="quarter" idx="10"/>
          </p:nvPr>
        </p:nvSpPr>
        <p:spPr>
          <a:xfrm>
            <a:off x="418068" y="1956895"/>
            <a:ext cx="4702572" cy="4176713"/>
          </a:xfrm>
        </p:spPr>
        <p:txBody>
          <a:bodyPr/>
          <a:lstStyle/>
          <a:p>
            <a:pPr marL="285750" indent="-285750"/>
            <a:r>
              <a:rPr lang="en-GB" sz="1800" b="1" dirty="0"/>
              <a:t>The Delphi method </a:t>
            </a:r>
            <a:r>
              <a:rPr lang="en-GB" sz="1800" dirty="0"/>
              <a:t>consists of a multi-round survey to converge towards a common solution or view. </a:t>
            </a:r>
          </a:p>
          <a:p>
            <a:pPr marL="285750" indent="-285750"/>
            <a:endParaRPr lang="en-GB" sz="1800" dirty="0"/>
          </a:p>
          <a:p>
            <a:pPr marL="285750" indent="-285750"/>
            <a:r>
              <a:rPr lang="en-GB" sz="1800" dirty="0"/>
              <a:t>At every round following the first one, the participants are given the results of the previous rounds. </a:t>
            </a:r>
          </a:p>
          <a:p>
            <a:pPr marL="285750" indent="-285750"/>
            <a:endParaRPr lang="en-GB" sz="1800" dirty="0"/>
          </a:p>
          <a:p>
            <a:pPr marL="285750" indent="-285750"/>
            <a:r>
              <a:rPr lang="en-GB" sz="1800" dirty="0"/>
              <a:t>Thus, they are asked to reconsider their judgements based on the opinions of others.</a:t>
            </a:r>
          </a:p>
          <a:p>
            <a:pPr indent="0">
              <a:buNone/>
            </a:pPr>
            <a:r>
              <a:rPr lang="en-GB" sz="1800" dirty="0"/>
              <a:t> </a:t>
            </a:r>
          </a:p>
          <a:p>
            <a:pPr marL="285750" indent="-285750"/>
            <a:r>
              <a:rPr lang="en-GB" sz="1800" dirty="0"/>
              <a:t>This helps them converge towards a common solution or view.</a:t>
            </a:r>
          </a:p>
        </p:txBody>
      </p:sp>
      <p:sp>
        <p:nvSpPr>
          <p:cNvPr id="7" name="TextBox 6"/>
          <p:cNvSpPr txBox="1"/>
          <p:nvPr/>
        </p:nvSpPr>
        <p:spPr>
          <a:xfrm>
            <a:off x="6008378" y="6377071"/>
            <a:ext cx="1702710" cy="276999"/>
          </a:xfrm>
          <a:prstGeom prst="rect">
            <a:avLst/>
          </a:prstGeom>
          <a:noFill/>
        </p:spPr>
        <p:txBody>
          <a:bodyPr wrap="none" rtlCol="0">
            <a:spAutoFit/>
          </a:bodyPr>
          <a:lstStyle/>
          <a:p>
            <a:r>
              <a:rPr lang="it-IT" sz="1200" dirty="0"/>
              <a:t>Source: </a:t>
            </a:r>
            <a:r>
              <a:rPr lang="en-US" sz="1200" dirty="0" err="1"/>
              <a:t>Rivière</a:t>
            </a:r>
            <a:r>
              <a:rPr lang="en-US" sz="1200" dirty="0"/>
              <a:t>, 2018 </a:t>
            </a:r>
          </a:p>
        </p:txBody>
      </p:sp>
      <p:sp>
        <p:nvSpPr>
          <p:cNvPr id="8" name="Date Placeholder 3">
            <a:extLst>
              <a:ext uri="{FF2B5EF4-FFF2-40B4-BE49-F238E27FC236}">
                <a16:creationId xmlns:a16="http://schemas.microsoft.com/office/drawing/2014/main" id="{9273CA94-39AD-4D47-BBD2-634E3E011728}"/>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9" name="Slide Number Placeholder 4">
            <a:extLst>
              <a:ext uri="{FF2B5EF4-FFF2-40B4-BE49-F238E27FC236}">
                <a16:creationId xmlns:a16="http://schemas.microsoft.com/office/drawing/2014/main" id="{2200712D-5419-8640-96B2-2B8E37DFCF87}"/>
              </a:ext>
            </a:extLst>
          </p:cNvPr>
          <p:cNvSpPr>
            <a:spLocks noGrp="1"/>
          </p:cNvSpPr>
          <p:nvPr>
            <p:ph type="sldNum" sz="quarter" idx="12"/>
          </p:nvPr>
        </p:nvSpPr>
        <p:spPr>
          <a:xfrm>
            <a:off x="10809248" y="6356350"/>
            <a:ext cx="1011275" cy="365125"/>
          </a:xfrm>
        </p:spPr>
        <p:txBody>
          <a:bodyPr/>
          <a:lstStyle/>
          <a:p>
            <a:fld id="{84059D9C-83B2-9046-9FF6-87A09DB9F967}" type="slidenum">
              <a:rPr lang="en-US" sz="1100" noProof="0" smtClean="0"/>
              <a:pPr/>
              <a:t>24</a:t>
            </a:fld>
            <a:endParaRPr lang="en-US" sz="1100" noProof="0" dirty="0"/>
          </a:p>
        </p:txBody>
      </p:sp>
      <p:sp>
        <p:nvSpPr>
          <p:cNvPr id="10" name="Rectangle 9">
            <a:extLst>
              <a:ext uri="{FF2B5EF4-FFF2-40B4-BE49-F238E27FC236}">
                <a16:creationId xmlns:a16="http://schemas.microsoft.com/office/drawing/2014/main" id="{9B3D1471-EA4B-9D4A-9AA5-AC7D18666064}"/>
              </a:ext>
            </a:extLst>
          </p:cNvPr>
          <p:cNvSpPr/>
          <p:nvPr/>
        </p:nvSpPr>
        <p:spPr>
          <a:xfrm>
            <a:off x="6008378" y="1589809"/>
            <a:ext cx="2008389" cy="338554"/>
          </a:xfrm>
          <a:prstGeom prst="rect">
            <a:avLst/>
          </a:prstGeom>
        </p:spPr>
        <p:txBody>
          <a:bodyPr wrap="square">
            <a:spAutoFit/>
          </a:bodyPr>
          <a:lstStyle/>
          <a:p>
            <a:r>
              <a:rPr lang="en-US" sz="1600" dirty="0"/>
              <a:t>The Delphi Method</a:t>
            </a:r>
            <a:endParaRPr lang="x-none" sz="1600" dirty="0"/>
          </a:p>
        </p:txBody>
      </p:sp>
      <p:pic>
        <p:nvPicPr>
          <p:cNvPr id="11" name="Picture 10">
            <a:extLst>
              <a:ext uri="{FF2B5EF4-FFF2-40B4-BE49-F238E27FC236}">
                <a16:creationId xmlns:a16="http://schemas.microsoft.com/office/drawing/2014/main" id="{FE6BF1D8-C4A3-E348-8152-E1761F88A0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068" y="1063499"/>
            <a:ext cx="693329" cy="695587"/>
          </a:xfrm>
          <a:prstGeom prst="rect">
            <a:avLst/>
          </a:prstGeom>
        </p:spPr>
      </p:pic>
    </p:spTree>
    <p:extLst>
      <p:ext uri="{BB962C8B-B14F-4D97-AF65-F5344CB8AC3E}">
        <p14:creationId xmlns:p14="http://schemas.microsoft.com/office/powerpoint/2010/main" val="350541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931B-944D-4F64-B0F8-C04FCDE9D646}"/>
              </a:ext>
            </a:extLst>
          </p:cNvPr>
          <p:cNvSpPr>
            <a:spLocks noGrp="1"/>
          </p:cNvSpPr>
          <p:nvPr>
            <p:ph type="title"/>
          </p:nvPr>
        </p:nvSpPr>
        <p:spPr>
          <a:xfrm>
            <a:off x="608267" y="355919"/>
            <a:ext cx="11194539" cy="447667"/>
          </a:xfrm>
        </p:spPr>
        <p:txBody>
          <a:bodyPr>
            <a:normAutofit/>
          </a:bodyPr>
          <a:lstStyle/>
          <a:p>
            <a:r>
              <a:rPr lang="de-DE" sz="2400" b="1" dirty="0" smtClean="0">
                <a:latin typeface="+mn-lt"/>
              </a:rPr>
              <a:t>QUALITATIVE </a:t>
            </a:r>
            <a:r>
              <a:rPr lang="de-DE" sz="2400" b="1" dirty="0">
                <a:latin typeface="+mn-lt"/>
              </a:rPr>
              <a:t>MODEL: </a:t>
            </a:r>
            <a:r>
              <a:rPr lang="en-GB" sz="2400" b="1" dirty="0">
                <a:latin typeface="+mn-lt"/>
              </a:rPr>
              <a:t>Causal Loop Diagram (CLD)</a:t>
            </a:r>
            <a:endParaRPr lang="en-US" sz="2400" b="1" dirty="0">
              <a:latin typeface="+mn-lt"/>
            </a:endParaRPr>
          </a:p>
        </p:txBody>
      </p:sp>
      <p:sp>
        <p:nvSpPr>
          <p:cNvPr id="3" name="Content Placeholder 2">
            <a:extLst>
              <a:ext uri="{FF2B5EF4-FFF2-40B4-BE49-F238E27FC236}">
                <a16:creationId xmlns:a16="http://schemas.microsoft.com/office/drawing/2014/main" id="{15523800-5F55-451A-8484-22ECFEF86251}"/>
              </a:ext>
            </a:extLst>
          </p:cNvPr>
          <p:cNvSpPr>
            <a:spLocks noGrp="1"/>
          </p:cNvSpPr>
          <p:nvPr>
            <p:ph sz="quarter" idx="10"/>
          </p:nvPr>
        </p:nvSpPr>
        <p:spPr>
          <a:xfrm>
            <a:off x="407989" y="950681"/>
            <a:ext cx="3801702" cy="4421670"/>
          </a:xfrm>
        </p:spPr>
        <p:txBody>
          <a:bodyPr>
            <a:normAutofit fontScale="92500" lnSpcReduction="10000"/>
          </a:bodyPr>
          <a:lstStyle/>
          <a:p>
            <a:pPr marL="342900" indent="-342900"/>
            <a:r>
              <a:rPr lang="en-US" sz="1800" dirty="0"/>
              <a:t>A CLD consists of variables connected by arrows denoting the causal influences among the variables. Feedback loops are also identified in the diagram. </a:t>
            </a:r>
          </a:p>
          <a:p>
            <a:pPr marL="342900" indent="-342900"/>
            <a:r>
              <a:rPr lang="en-US" sz="1800" dirty="0"/>
              <a:t>CLDs support the identification of policy outcomes using a systemic approach</a:t>
            </a:r>
            <a:endParaRPr lang="ru-RU" sz="1800" b="1" dirty="0" smtClean="0"/>
          </a:p>
          <a:p>
            <a:pPr indent="0">
              <a:buNone/>
            </a:pPr>
            <a:endParaRPr lang="ru-RU" sz="1800" b="1" dirty="0"/>
          </a:p>
          <a:p>
            <a:pPr indent="0">
              <a:buNone/>
            </a:pPr>
            <a:r>
              <a:rPr lang="en-US" sz="1800" b="1" dirty="0" smtClean="0"/>
              <a:t>CLDs</a:t>
            </a:r>
            <a:r>
              <a:rPr lang="en-US" sz="1800" dirty="0" smtClean="0"/>
              <a:t> </a:t>
            </a:r>
            <a:r>
              <a:rPr lang="en-US" sz="1800" dirty="0"/>
              <a:t>have been used extensively to carry out qualitative assessments of policy impacts. </a:t>
            </a:r>
          </a:p>
          <a:p>
            <a:pPr indent="0">
              <a:buNone/>
            </a:pPr>
            <a:endParaRPr lang="en-US" sz="1800" dirty="0"/>
          </a:p>
          <a:p>
            <a:pPr indent="0">
              <a:buNone/>
            </a:pPr>
            <a:r>
              <a:rPr lang="en-US" sz="1800" dirty="0"/>
              <a:t>TEEB developed a CLD to explain the dynamics existing in the eco-</a:t>
            </a:r>
            <a:r>
              <a:rPr lang="en-US" sz="1800" dirty="0" err="1"/>
              <a:t>agri</a:t>
            </a:r>
            <a:r>
              <a:rPr lang="en-US" sz="1800" dirty="0"/>
              <a:t>-food system.</a:t>
            </a:r>
          </a:p>
        </p:txBody>
      </p:sp>
      <p:sp>
        <p:nvSpPr>
          <p:cNvPr id="8" name="Rectangle 7">
            <a:extLst>
              <a:ext uri="{FF2B5EF4-FFF2-40B4-BE49-F238E27FC236}">
                <a16:creationId xmlns:a16="http://schemas.microsoft.com/office/drawing/2014/main" id="{1B214D0F-9355-D74D-830B-CE1568F9640F}"/>
              </a:ext>
            </a:extLst>
          </p:cNvPr>
          <p:cNvSpPr/>
          <p:nvPr/>
        </p:nvSpPr>
        <p:spPr>
          <a:xfrm>
            <a:off x="4012225" y="950680"/>
            <a:ext cx="8964328" cy="307777"/>
          </a:xfrm>
          <a:prstGeom prst="rect">
            <a:avLst/>
          </a:prstGeom>
        </p:spPr>
        <p:txBody>
          <a:bodyPr wrap="square">
            <a:spAutoFit/>
          </a:bodyPr>
          <a:lstStyle/>
          <a:p>
            <a:r>
              <a:rPr lang="en-US" sz="1400" dirty="0"/>
              <a:t>Illustrative Causal Loop Diagram of a generic eco-agri-food system (Source: Zhang et al. 2018)</a:t>
            </a:r>
            <a:endParaRPr lang="x-none" sz="1400" dirty="0"/>
          </a:p>
        </p:txBody>
      </p:sp>
      <p:pic>
        <p:nvPicPr>
          <p:cNvPr id="10" name="Picture 9" descr="A close up of a map&#10;&#10;Description automatically generated">
            <a:extLst>
              <a:ext uri="{FF2B5EF4-FFF2-40B4-BE49-F238E27FC236}">
                <a16:creationId xmlns:a16="http://schemas.microsoft.com/office/drawing/2014/main" id="{A887C6F6-FA1D-F24E-B9A5-167FCADEAE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8852" y="1295586"/>
            <a:ext cx="7703954" cy="5562414"/>
          </a:xfrm>
          <a:prstGeom prst="rect">
            <a:avLst/>
          </a:prstGeom>
        </p:spPr>
      </p:pic>
      <p:sp>
        <p:nvSpPr>
          <p:cNvPr id="11" name="Date Placeholder 3">
            <a:extLst>
              <a:ext uri="{FF2B5EF4-FFF2-40B4-BE49-F238E27FC236}">
                <a16:creationId xmlns:a16="http://schemas.microsoft.com/office/drawing/2014/main" id="{9F5BB5C0-4150-8046-AC0E-A5FCBF5A89C4}"/>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7" name="TextBox 6"/>
          <p:cNvSpPr txBox="1"/>
          <p:nvPr/>
        </p:nvSpPr>
        <p:spPr>
          <a:xfrm>
            <a:off x="10219872" y="6532963"/>
            <a:ext cx="1582934" cy="276999"/>
          </a:xfrm>
          <a:prstGeom prst="rect">
            <a:avLst/>
          </a:prstGeom>
          <a:noFill/>
        </p:spPr>
        <p:txBody>
          <a:bodyPr wrap="none" rtlCol="0">
            <a:spAutoFit/>
          </a:bodyPr>
          <a:lstStyle/>
          <a:p>
            <a:r>
              <a:rPr lang="en-US" sz="1200" dirty="0"/>
              <a:t>Source: TEEB, 2018</a:t>
            </a:r>
          </a:p>
        </p:txBody>
      </p:sp>
    </p:spTree>
    <p:extLst>
      <p:ext uri="{BB962C8B-B14F-4D97-AF65-F5344CB8AC3E}">
        <p14:creationId xmlns:p14="http://schemas.microsoft.com/office/powerpoint/2010/main" val="313422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278D-9770-4A79-960C-7FA3C8F12BEA}"/>
              </a:ext>
            </a:extLst>
          </p:cNvPr>
          <p:cNvSpPr>
            <a:spLocks noGrp="1"/>
          </p:cNvSpPr>
          <p:nvPr>
            <p:ph type="title"/>
          </p:nvPr>
        </p:nvSpPr>
        <p:spPr>
          <a:xfrm>
            <a:off x="1222408" y="1063500"/>
            <a:ext cx="5496027" cy="954488"/>
          </a:xfrm>
        </p:spPr>
        <p:txBody>
          <a:bodyPr>
            <a:normAutofit/>
          </a:bodyPr>
          <a:lstStyle/>
          <a:p>
            <a:r>
              <a:rPr lang="en-GB" sz="2800" b="1" dirty="0">
                <a:latin typeface="+mn-lt"/>
              </a:rPr>
              <a:t>QUANTITATIVE MODEL: Sectoral Input-Output (I-O) Tables</a:t>
            </a:r>
            <a:endParaRPr lang="en-US" sz="2800" b="1" dirty="0">
              <a:latin typeface="+mn-lt"/>
            </a:endParaRPr>
          </a:p>
        </p:txBody>
      </p:sp>
      <p:sp>
        <p:nvSpPr>
          <p:cNvPr id="6" name="Content Placeholder 5"/>
          <p:cNvSpPr>
            <a:spLocks noGrp="1"/>
          </p:cNvSpPr>
          <p:nvPr>
            <p:ph sz="quarter" idx="10"/>
          </p:nvPr>
        </p:nvSpPr>
        <p:spPr>
          <a:xfrm>
            <a:off x="407987" y="2769101"/>
            <a:ext cx="5677932" cy="2550695"/>
          </a:xfrm>
        </p:spPr>
        <p:txBody>
          <a:bodyPr/>
          <a:lstStyle/>
          <a:p>
            <a:pPr marL="342900" indent="-342900"/>
            <a:r>
              <a:rPr lang="en-GB" sz="2000" dirty="0"/>
              <a:t>Represent inputs and outputs of several economic activities, physical and/or monetary.</a:t>
            </a:r>
          </a:p>
          <a:p>
            <a:pPr marL="342900" indent="-342900"/>
            <a:endParaRPr lang="en-GB" sz="2000" dirty="0"/>
          </a:p>
          <a:p>
            <a:pPr marL="342900" indent="-342900"/>
            <a:r>
              <a:rPr lang="en-US" sz="2000" dirty="0"/>
              <a:t>An input-output model replaces the data in an input-output table with equations. </a:t>
            </a:r>
          </a:p>
          <a:p>
            <a:pPr marL="342900" indent="-342900"/>
            <a:endParaRPr lang="en-US" sz="2000" dirty="0"/>
          </a:p>
          <a:p>
            <a:pPr marL="342900" indent="-342900"/>
            <a:r>
              <a:rPr lang="en-US" sz="2000" dirty="0"/>
              <a:t>I-O models can be descriptive and prescriptive. </a:t>
            </a:r>
          </a:p>
          <a:p>
            <a:pPr marL="342900" indent="-342900"/>
            <a:endParaRPr lang="en-US" sz="2000" dirty="0"/>
          </a:p>
        </p:txBody>
      </p:sp>
      <p:sp>
        <p:nvSpPr>
          <p:cNvPr id="3" name="TextBox 2"/>
          <p:cNvSpPr txBox="1"/>
          <p:nvPr/>
        </p:nvSpPr>
        <p:spPr>
          <a:xfrm>
            <a:off x="7195399" y="6356350"/>
            <a:ext cx="1388522" cy="276999"/>
          </a:xfrm>
          <a:prstGeom prst="rect">
            <a:avLst/>
          </a:prstGeom>
          <a:noFill/>
        </p:spPr>
        <p:txBody>
          <a:bodyPr wrap="none" rtlCol="0">
            <a:spAutoFit/>
          </a:bodyPr>
          <a:lstStyle/>
          <a:p>
            <a:r>
              <a:rPr lang="it-IT" sz="1200" dirty="0"/>
              <a:t>Source: ILO,2017</a:t>
            </a:r>
            <a:endParaRPr lang="en-US" sz="1200" dirty="0"/>
          </a:p>
        </p:txBody>
      </p:sp>
      <p:pic>
        <p:nvPicPr>
          <p:cNvPr id="7" name="Picture 6">
            <a:extLst>
              <a:ext uri="{FF2B5EF4-FFF2-40B4-BE49-F238E27FC236}">
                <a16:creationId xmlns:a16="http://schemas.microsoft.com/office/drawing/2014/main" id="{6D6FAB17-8F6E-154F-A8F2-C00C057108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987" y="1063500"/>
            <a:ext cx="666876" cy="66904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C35B945-D69B-E241-B58F-1B60C6E43C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39392" y="1391971"/>
            <a:ext cx="5052608" cy="4787448"/>
          </a:xfrm>
          <a:prstGeom prst="rect">
            <a:avLst/>
          </a:prstGeom>
        </p:spPr>
      </p:pic>
      <p:sp>
        <p:nvSpPr>
          <p:cNvPr id="14" name="Content Placeholder 5">
            <a:extLst>
              <a:ext uri="{FF2B5EF4-FFF2-40B4-BE49-F238E27FC236}">
                <a16:creationId xmlns:a16="http://schemas.microsoft.com/office/drawing/2014/main" id="{B71EE5EC-1776-9D4F-9A14-9F1EF558D62F}"/>
              </a:ext>
            </a:extLst>
          </p:cNvPr>
          <p:cNvSpPr txBox="1">
            <a:spLocks/>
          </p:cNvSpPr>
          <p:nvPr/>
        </p:nvSpPr>
        <p:spPr>
          <a:xfrm>
            <a:off x="7297799" y="1042083"/>
            <a:ext cx="1867299" cy="268806"/>
          </a:xfrm>
          <a:prstGeom prst="rect">
            <a:avLst/>
          </a:prstGeom>
        </p:spPr>
        <p:txBody>
          <a:bodyPr vert="horz" lIns="0" tIns="46800" rIns="0" bIns="45720" rtlCol="0">
            <a:noAutofit/>
          </a:bodyPr>
          <a:lstStyle>
            <a:lvl1pPr marL="0" indent="-180000" algn="l" defTabSz="914400" rtl="0" eaLnBrk="1" latinLnBrk="0" hangingPunct="1">
              <a:lnSpc>
                <a:spcPct val="110000"/>
              </a:lnSpc>
              <a:spcBef>
                <a:spcPts val="0"/>
              </a:spcBef>
              <a:buClr>
                <a:schemeClr val="accent6"/>
              </a:buClr>
              <a:buSzPct val="80000"/>
              <a:buFont typeface="Arial" charset="0"/>
              <a:buChar char="•"/>
              <a:defRPr sz="2400" kern="1200">
                <a:solidFill>
                  <a:schemeClr val="tx1"/>
                </a:solidFill>
                <a:latin typeface="+mn-lt"/>
                <a:ea typeface="+mn-ea"/>
                <a:cs typeface="+mn-cs"/>
              </a:defRPr>
            </a:lvl1pPr>
            <a:lvl2pPr marL="720000" marR="0" indent="-180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800" b="0" i="0" kern="1200" baseline="0">
                <a:solidFill>
                  <a:schemeClr val="tx1"/>
                </a:solidFill>
                <a:latin typeface="+mn-lt"/>
                <a:ea typeface="Arial" charset="0"/>
                <a:cs typeface="Arial" charset="0"/>
              </a:defRPr>
            </a:lvl2pPr>
            <a:lvl3pPr marL="0" marR="0" indent="-180000" algn="l" defTabSz="914400" rtl="0" eaLnBrk="1" fontAlgn="auto" latinLnBrk="0" hangingPunct="1">
              <a:lnSpc>
                <a:spcPct val="110000"/>
              </a:lnSpc>
              <a:spcBef>
                <a:spcPts val="0"/>
              </a:spcBef>
              <a:spcAft>
                <a:spcPts val="0"/>
              </a:spcAft>
              <a:buClr>
                <a:srgbClr val="71A522"/>
              </a:buClr>
              <a:buSzPct val="100000"/>
              <a:buFont typeface="Arial-BoldMT" charset="0"/>
              <a:buChar char="“"/>
              <a:tabLst/>
              <a:defRPr sz="2800" b="1" kern="1200">
                <a:solidFill>
                  <a:srgbClr val="71A522"/>
                </a:solidFill>
                <a:latin typeface="+mn-lt"/>
                <a:ea typeface="+mn-ea"/>
                <a:cs typeface="+mn-cs"/>
              </a:defRPr>
            </a:lvl3pPr>
            <a:lvl4pPr marL="216000" indent="-216000" algn="l" defTabSz="914400" rtl="0" eaLnBrk="1" latinLnBrk="0" hangingPunct="1">
              <a:lnSpc>
                <a:spcPct val="110000"/>
              </a:lnSpc>
              <a:spcBef>
                <a:spcPts val="500"/>
              </a:spcBef>
              <a:buClr>
                <a:srgbClr val="71A522"/>
              </a:buClr>
              <a:buSzPct val="80000"/>
              <a:buFont typeface="Arial" charset="0"/>
              <a:buChar char="•"/>
              <a:defRPr sz="1800" b="1" kern="1200">
                <a:solidFill>
                  <a:srgbClr val="71A522"/>
                </a:solidFill>
                <a:latin typeface="+mn-lt"/>
                <a:ea typeface="+mn-ea"/>
                <a:cs typeface="+mn-cs"/>
              </a:defRPr>
            </a:lvl4pPr>
            <a:lvl5pPr marL="216000" marR="0" indent="-216000" algn="l" defTabSz="914400" rtl="0" eaLnBrk="1" fontAlgn="auto" latinLnBrk="0" hangingPunct="1">
              <a:lnSpc>
                <a:spcPct val="110000"/>
              </a:lnSpc>
              <a:spcBef>
                <a:spcPts val="0"/>
              </a:spcBef>
              <a:spcAft>
                <a:spcPts val="0"/>
              </a:spcAft>
              <a:buClr>
                <a:srgbClr val="71A522"/>
              </a:buClr>
              <a:buSzPct val="100000"/>
              <a:buFont typeface="Arial" charset="0"/>
              <a:buChar char="•"/>
              <a:tabLst/>
              <a:defRPr sz="1200" b="0" kern="1200" baseline="0">
                <a:solidFill>
                  <a:srgbClr val="71A522"/>
                </a:solidFill>
                <a:latin typeface="+mn-lt"/>
                <a:ea typeface="+mn-ea"/>
                <a:cs typeface="+mn-cs"/>
              </a:defRPr>
            </a:lvl5pPr>
            <a:lvl6pPr marL="171450" indent="-180000" algn="l" defTabSz="914400" rtl="0" eaLnBrk="1" latinLnBrk="0" hangingPunct="1">
              <a:lnSpc>
                <a:spcPct val="90000"/>
              </a:lnSpc>
              <a:spcBef>
                <a:spcPts val="500"/>
              </a:spcBef>
              <a:buClr>
                <a:srgbClr val="71A522"/>
              </a:buClr>
              <a:buSzPct val="80000"/>
              <a:buFont typeface="Arial" charset="0"/>
              <a:buChar char="•"/>
              <a:defRPr sz="1200" b="0" kern="1200" baseline="0">
                <a:solidFill>
                  <a:srgbClr val="71A522"/>
                </a:solidFill>
                <a:latin typeface="+mn-lt"/>
                <a:ea typeface="+mn-ea"/>
                <a:cs typeface="+mn-cs"/>
              </a:defRPr>
            </a:lvl6pPr>
            <a:lvl7pPr marL="555750" indent="-285750" algn="l" defTabSz="914400" rtl="0" eaLnBrk="1" latinLnBrk="0" hangingPunct="1">
              <a:lnSpc>
                <a:spcPct val="90000"/>
              </a:lnSpc>
              <a:spcBef>
                <a:spcPts val="500"/>
              </a:spcBef>
              <a:buClr>
                <a:srgbClr val="71A522"/>
              </a:buClr>
              <a:buSzPct val="80000"/>
              <a:buFont typeface="Arial" charset="0"/>
              <a:buChar char="•"/>
              <a:defRPr sz="16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None/>
            </a:pPr>
            <a:r>
              <a:rPr lang="en-US" sz="1600" dirty="0"/>
              <a:t>I-O table in symbols</a:t>
            </a:r>
          </a:p>
        </p:txBody>
      </p:sp>
      <p:sp>
        <p:nvSpPr>
          <p:cNvPr id="16" name="Date Placeholder 3">
            <a:extLst>
              <a:ext uri="{FF2B5EF4-FFF2-40B4-BE49-F238E27FC236}">
                <a16:creationId xmlns:a16="http://schemas.microsoft.com/office/drawing/2014/main" id="{183E5F5E-45D5-A147-B007-AD35BD863CF2}"/>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17" name="Slide Number Placeholder 4">
            <a:extLst>
              <a:ext uri="{FF2B5EF4-FFF2-40B4-BE49-F238E27FC236}">
                <a16:creationId xmlns:a16="http://schemas.microsoft.com/office/drawing/2014/main" id="{16531DFC-724F-5D4B-A50D-DAC857933595}"/>
              </a:ext>
            </a:extLst>
          </p:cNvPr>
          <p:cNvSpPr>
            <a:spLocks noGrp="1"/>
          </p:cNvSpPr>
          <p:nvPr>
            <p:ph type="sldNum" sz="quarter" idx="12"/>
          </p:nvPr>
        </p:nvSpPr>
        <p:spPr>
          <a:xfrm>
            <a:off x="10809248" y="6356350"/>
            <a:ext cx="1011275" cy="365125"/>
          </a:xfrm>
        </p:spPr>
        <p:txBody>
          <a:bodyPr/>
          <a:lstStyle/>
          <a:p>
            <a:fld id="{84059D9C-83B2-9046-9FF6-87A09DB9F967}" type="slidenum">
              <a:rPr lang="en-US" sz="1100" noProof="0" smtClean="0"/>
              <a:pPr/>
              <a:t>26</a:t>
            </a:fld>
            <a:endParaRPr lang="en-US" sz="1100" noProof="0" dirty="0"/>
          </a:p>
        </p:txBody>
      </p:sp>
    </p:spTree>
    <p:extLst>
      <p:ext uri="{BB962C8B-B14F-4D97-AF65-F5344CB8AC3E}">
        <p14:creationId xmlns:p14="http://schemas.microsoft.com/office/powerpoint/2010/main" val="28895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278D-9770-4A79-960C-7FA3C8F12BEA}"/>
              </a:ext>
            </a:extLst>
          </p:cNvPr>
          <p:cNvSpPr>
            <a:spLocks noGrp="1"/>
          </p:cNvSpPr>
          <p:nvPr>
            <p:ph type="title"/>
          </p:nvPr>
        </p:nvSpPr>
        <p:spPr>
          <a:xfrm>
            <a:off x="966157" y="457200"/>
            <a:ext cx="10990053" cy="845389"/>
          </a:xfrm>
        </p:spPr>
        <p:txBody>
          <a:bodyPr>
            <a:noAutofit/>
          </a:bodyPr>
          <a:lstStyle/>
          <a:p>
            <a:r>
              <a:rPr lang="en-GB" sz="3200" b="1" dirty="0">
                <a:latin typeface="+mn-lt"/>
              </a:rPr>
              <a:t>QUANTITATIVE MODEL: Computable General Equilibrium (CGE)</a:t>
            </a:r>
            <a:endParaRPr lang="en-US" sz="3200" b="1" dirty="0">
              <a:latin typeface="+mn-lt"/>
            </a:endParaRPr>
          </a:p>
        </p:txBody>
      </p:sp>
      <p:sp>
        <p:nvSpPr>
          <p:cNvPr id="3" name="Content Placeholder 2">
            <a:extLst>
              <a:ext uri="{FF2B5EF4-FFF2-40B4-BE49-F238E27FC236}">
                <a16:creationId xmlns:a16="http://schemas.microsoft.com/office/drawing/2014/main" id="{0B1D9A29-E14A-4712-8D82-D645E9279FB7}"/>
              </a:ext>
            </a:extLst>
          </p:cNvPr>
          <p:cNvSpPr>
            <a:spLocks noGrp="1"/>
          </p:cNvSpPr>
          <p:nvPr>
            <p:ph sz="quarter" idx="10"/>
          </p:nvPr>
        </p:nvSpPr>
        <p:spPr>
          <a:xfrm>
            <a:off x="418068" y="2359231"/>
            <a:ext cx="4096634" cy="3096614"/>
          </a:xfrm>
        </p:spPr>
        <p:txBody>
          <a:bodyPr>
            <a:normAutofit lnSpcReduction="10000"/>
          </a:bodyPr>
          <a:lstStyle/>
          <a:p>
            <a:pPr marL="342900" indent="-342900"/>
            <a:r>
              <a:rPr lang="en-GB" sz="2000" dirty="0"/>
              <a:t>Models supply and demand behaviour across all markets in an economy. </a:t>
            </a:r>
          </a:p>
          <a:p>
            <a:pPr marL="342900" indent="-342900"/>
            <a:endParaRPr lang="en-GB" sz="2000" dirty="0"/>
          </a:p>
          <a:p>
            <a:pPr marL="342900" indent="-342900"/>
            <a:r>
              <a:rPr lang="en-GB" sz="2000" dirty="0"/>
              <a:t>Widely used to analyse the aggregate welfare and distributional impacts of policies.</a:t>
            </a:r>
          </a:p>
          <a:p>
            <a:pPr marL="342900" indent="-342900"/>
            <a:endParaRPr lang="en-GB" sz="2000" dirty="0"/>
          </a:p>
          <a:p>
            <a:pPr marL="342900" indent="-342900"/>
            <a:r>
              <a:rPr lang="en-GB" sz="2000" dirty="0"/>
              <a:t>Optimize the benefits for various economic actors. </a:t>
            </a:r>
          </a:p>
        </p:txBody>
      </p:sp>
      <p:pic>
        <p:nvPicPr>
          <p:cNvPr id="6" name="Picture 5">
            <a:extLst>
              <a:ext uri="{FF2B5EF4-FFF2-40B4-BE49-F238E27FC236}">
                <a16:creationId xmlns:a16="http://schemas.microsoft.com/office/drawing/2014/main" id="{2E347912-DD19-44EA-A149-3681A5F3986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986" y="2060575"/>
            <a:ext cx="5883739" cy="4295775"/>
          </a:xfrm>
          <a:prstGeom prst="rect">
            <a:avLst/>
          </a:prstGeom>
          <a:noFill/>
          <a:ln>
            <a:noFill/>
          </a:ln>
        </p:spPr>
      </p:pic>
      <p:sp>
        <p:nvSpPr>
          <p:cNvPr id="7" name="TextBox 6"/>
          <p:cNvSpPr txBox="1"/>
          <p:nvPr/>
        </p:nvSpPr>
        <p:spPr>
          <a:xfrm>
            <a:off x="8574267" y="6413698"/>
            <a:ext cx="2198038" cy="276999"/>
          </a:xfrm>
          <a:prstGeom prst="rect">
            <a:avLst/>
          </a:prstGeom>
          <a:noFill/>
        </p:spPr>
        <p:txBody>
          <a:bodyPr wrap="none" rtlCol="0">
            <a:spAutoFit/>
          </a:bodyPr>
          <a:lstStyle/>
          <a:p>
            <a:r>
              <a:rPr lang="en-US" sz="1200" dirty="0"/>
              <a:t>Source: Banerjee, Onil, 2019.</a:t>
            </a:r>
          </a:p>
        </p:txBody>
      </p:sp>
      <p:pic>
        <p:nvPicPr>
          <p:cNvPr id="8" name="Picture 7">
            <a:extLst>
              <a:ext uri="{FF2B5EF4-FFF2-40B4-BE49-F238E27FC236}">
                <a16:creationId xmlns:a16="http://schemas.microsoft.com/office/drawing/2014/main" id="{23E429D2-CB11-7245-B7C3-DC6E878BC1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87" y="1063500"/>
            <a:ext cx="666876" cy="669048"/>
          </a:xfrm>
          <a:prstGeom prst="rect">
            <a:avLst/>
          </a:prstGeom>
        </p:spPr>
      </p:pic>
      <p:sp>
        <p:nvSpPr>
          <p:cNvPr id="9" name="Date Placeholder 3">
            <a:extLst>
              <a:ext uri="{FF2B5EF4-FFF2-40B4-BE49-F238E27FC236}">
                <a16:creationId xmlns:a16="http://schemas.microsoft.com/office/drawing/2014/main" id="{5B496293-7545-B740-B27C-726C5F11D40E}"/>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10" name="Slide Number Placeholder 4">
            <a:extLst>
              <a:ext uri="{FF2B5EF4-FFF2-40B4-BE49-F238E27FC236}">
                <a16:creationId xmlns:a16="http://schemas.microsoft.com/office/drawing/2014/main" id="{017E9F44-E527-C04E-96A8-46671EED8206}"/>
              </a:ext>
            </a:extLst>
          </p:cNvPr>
          <p:cNvSpPr>
            <a:spLocks noGrp="1"/>
          </p:cNvSpPr>
          <p:nvPr>
            <p:ph type="sldNum" sz="quarter" idx="12"/>
          </p:nvPr>
        </p:nvSpPr>
        <p:spPr>
          <a:xfrm>
            <a:off x="10809248" y="6356350"/>
            <a:ext cx="1011275" cy="365125"/>
          </a:xfrm>
        </p:spPr>
        <p:txBody>
          <a:bodyPr/>
          <a:lstStyle/>
          <a:p>
            <a:fld id="{84059D9C-83B2-9046-9FF6-87A09DB9F967}" type="slidenum">
              <a:rPr lang="en-US" sz="1100" noProof="0" smtClean="0"/>
              <a:pPr/>
              <a:t>27</a:t>
            </a:fld>
            <a:endParaRPr lang="en-US" sz="1100" noProof="0" dirty="0"/>
          </a:p>
        </p:txBody>
      </p:sp>
    </p:spTree>
    <p:extLst>
      <p:ext uri="{BB962C8B-B14F-4D97-AF65-F5344CB8AC3E}">
        <p14:creationId xmlns:p14="http://schemas.microsoft.com/office/powerpoint/2010/main" val="131651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931B-944D-4F64-B0F8-C04FCDE9D646}"/>
              </a:ext>
            </a:extLst>
          </p:cNvPr>
          <p:cNvSpPr>
            <a:spLocks noGrp="1"/>
          </p:cNvSpPr>
          <p:nvPr>
            <p:ph type="title"/>
          </p:nvPr>
        </p:nvSpPr>
        <p:spPr/>
        <p:txBody>
          <a:bodyPr/>
          <a:lstStyle/>
          <a:p>
            <a:r>
              <a:rPr lang="de-DE" sz="2400" dirty="0"/>
              <a:t>EXAMPLE</a:t>
            </a:r>
            <a:endParaRPr lang="en-US" sz="2400" dirty="0"/>
          </a:p>
        </p:txBody>
      </p:sp>
      <p:sp>
        <p:nvSpPr>
          <p:cNvPr id="3" name="Content Placeholder 2">
            <a:extLst>
              <a:ext uri="{FF2B5EF4-FFF2-40B4-BE49-F238E27FC236}">
                <a16:creationId xmlns:a16="http://schemas.microsoft.com/office/drawing/2014/main" id="{15523800-5F55-451A-8484-22ECFEF86251}"/>
              </a:ext>
            </a:extLst>
          </p:cNvPr>
          <p:cNvSpPr>
            <a:spLocks noGrp="1"/>
          </p:cNvSpPr>
          <p:nvPr>
            <p:ph sz="quarter" idx="10"/>
          </p:nvPr>
        </p:nvSpPr>
        <p:spPr>
          <a:xfrm>
            <a:off x="407989" y="2060576"/>
            <a:ext cx="4703026" cy="2886810"/>
          </a:xfrm>
        </p:spPr>
        <p:txBody>
          <a:bodyPr/>
          <a:lstStyle/>
          <a:p>
            <a:pPr indent="0">
              <a:buNone/>
            </a:pPr>
            <a:r>
              <a:rPr lang="en-GB" sz="1800" dirty="0"/>
              <a:t>The ENV-Linkages model is a multi-sectoral and multi-regional dynamic CGE model, based on microeconomic foundations. </a:t>
            </a:r>
          </a:p>
          <a:p>
            <a:pPr indent="0">
              <a:buNone/>
            </a:pPr>
            <a:endParaRPr lang="en-GB" sz="1800" dirty="0"/>
          </a:p>
          <a:p>
            <a:pPr indent="0">
              <a:buNone/>
            </a:pPr>
            <a:r>
              <a:rPr lang="en-GB" sz="1800" dirty="0"/>
              <a:t>It is used to generate the results for the OECD Environment Outlook to 2050.</a:t>
            </a:r>
          </a:p>
          <a:p>
            <a:pPr indent="0">
              <a:buNone/>
            </a:pPr>
            <a:endParaRPr lang="en-GB" sz="1800" dirty="0"/>
          </a:p>
          <a:p>
            <a:pPr indent="0">
              <a:buNone/>
            </a:pPr>
            <a:r>
              <a:rPr lang="en-GB" sz="1800" dirty="0"/>
              <a:t>It uses the Global Trade Analysis Project (GTAP) as data input.</a:t>
            </a:r>
            <a:endParaRPr lang="en-US" sz="1800" dirty="0"/>
          </a:p>
        </p:txBody>
      </p:sp>
      <p:pic>
        <p:nvPicPr>
          <p:cNvPr id="6" name="Picture 5">
            <a:extLst>
              <a:ext uri="{FF2B5EF4-FFF2-40B4-BE49-F238E27FC236}">
                <a16:creationId xmlns:a16="http://schemas.microsoft.com/office/drawing/2014/main" id="{87F12FB7-8EC5-4EFC-83C9-F9CA57420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8738" y="1941513"/>
            <a:ext cx="6598073" cy="4173263"/>
          </a:xfrm>
          <a:prstGeom prst="rect">
            <a:avLst/>
          </a:prstGeom>
        </p:spPr>
      </p:pic>
      <p:sp>
        <p:nvSpPr>
          <p:cNvPr id="7" name="TextBox 6"/>
          <p:cNvSpPr txBox="1"/>
          <p:nvPr/>
        </p:nvSpPr>
        <p:spPr>
          <a:xfrm>
            <a:off x="7909017" y="6311900"/>
            <a:ext cx="1670650" cy="276999"/>
          </a:xfrm>
          <a:prstGeom prst="rect">
            <a:avLst/>
          </a:prstGeom>
          <a:noFill/>
        </p:spPr>
        <p:txBody>
          <a:bodyPr wrap="none" rtlCol="0">
            <a:spAutoFit/>
          </a:bodyPr>
          <a:lstStyle/>
          <a:p>
            <a:r>
              <a:rPr lang="en-US" sz="1200" dirty="0"/>
              <a:t>Source: OECD, 2012.</a:t>
            </a:r>
          </a:p>
        </p:txBody>
      </p:sp>
      <p:sp>
        <p:nvSpPr>
          <p:cNvPr id="8" name="Date Placeholder 3">
            <a:extLst>
              <a:ext uri="{FF2B5EF4-FFF2-40B4-BE49-F238E27FC236}">
                <a16:creationId xmlns:a16="http://schemas.microsoft.com/office/drawing/2014/main" id="{D50707D8-71F7-E742-9BC7-E8B49B0886A1}"/>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9" name="Slide Number Placeholder 4">
            <a:extLst>
              <a:ext uri="{FF2B5EF4-FFF2-40B4-BE49-F238E27FC236}">
                <a16:creationId xmlns:a16="http://schemas.microsoft.com/office/drawing/2014/main" id="{1EEC5D84-E58F-E84F-BC16-740EEA8E6BCE}"/>
              </a:ext>
            </a:extLst>
          </p:cNvPr>
          <p:cNvSpPr>
            <a:spLocks noGrp="1"/>
          </p:cNvSpPr>
          <p:nvPr>
            <p:ph type="sldNum" sz="quarter" idx="12"/>
          </p:nvPr>
        </p:nvSpPr>
        <p:spPr>
          <a:xfrm>
            <a:off x="10809248" y="6356350"/>
            <a:ext cx="1011275" cy="365125"/>
          </a:xfrm>
        </p:spPr>
        <p:txBody>
          <a:bodyPr/>
          <a:lstStyle/>
          <a:p>
            <a:fld id="{84059D9C-83B2-9046-9FF6-87A09DB9F967}" type="slidenum">
              <a:rPr lang="en-US" sz="1100" noProof="0" smtClean="0"/>
              <a:pPr/>
              <a:t>28</a:t>
            </a:fld>
            <a:endParaRPr lang="en-US" sz="1100" noProof="0" dirty="0"/>
          </a:p>
        </p:txBody>
      </p:sp>
    </p:spTree>
    <p:extLst>
      <p:ext uri="{BB962C8B-B14F-4D97-AF65-F5344CB8AC3E}">
        <p14:creationId xmlns:p14="http://schemas.microsoft.com/office/powerpoint/2010/main" val="120628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278D-9770-4A79-960C-7FA3C8F12BEA}"/>
              </a:ext>
            </a:extLst>
          </p:cNvPr>
          <p:cNvSpPr>
            <a:spLocks noGrp="1"/>
          </p:cNvSpPr>
          <p:nvPr>
            <p:ph type="title"/>
          </p:nvPr>
        </p:nvSpPr>
        <p:spPr>
          <a:xfrm>
            <a:off x="800988" y="399337"/>
            <a:ext cx="10680770" cy="734399"/>
          </a:xfrm>
        </p:spPr>
        <p:txBody>
          <a:bodyPr>
            <a:noAutofit/>
          </a:bodyPr>
          <a:lstStyle/>
          <a:p>
            <a:r>
              <a:rPr lang="en-GB" sz="3200" b="1" dirty="0">
                <a:latin typeface="+mn-lt"/>
              </a:rPr>
              <a:t>QUANTITATIVE </a:t>
            </a:r>
            <a:r>
              <a:rPr lang="en-GB" sz="3200" b="1" dirty="0" smtClean="0">
                <a:latin typeface="+mn-lt"/>
              </a:rPr>
              <a:t>MODEL:</a:t>
            </a:r>
            <a:r>
              <a:rPr lang="ru-RU" sz="3200" b="1" dirty="0" smtClean="0">
                <a:latin typeface="+mn-lt"/>
              </a:rPr>
              <a:t>  </a:t>
            </a:r>
            <a:r>
              <a:rPr lang="en-GB" sz="3200" b="1" dirty="0" smtClean="0">
                <a:latin typeface="+mn-lt"/>
              </a:rPr>
              <a:t>System </a:t>
            </a:r>
            <a:r>
              <a:rPr lang="en-GB" sz="3200" b="1" dirty="0">
                <a:latin typeface="+mn-lt"/>
              </a:rPr>
              <a:t>Dynamics</a:t>
            </a:r>
            <a:endParaRPr lang="en-US" sz="3200" b="1" dirty="0">
              <a:latin typeface="+mn-lt"/>
            </a:endParaRPr>
          </a:p>
        </p:txBody>
      </p:sp>
      <p:sp>
        <p:nvSpPr>
          <p:cNvPr id="3" name="Content Placeholder 2">
            <a:extLst>
              <a:ext uri="{FF2B5EF4-FFF2-40B4-BE49-F238E27FC236}">
                <a16:creationId xmlns:a16="http://schemas.microsoft.com/office/drawing/2014/main" id="{0B1D9A29-E14A-4712-8D82-D645E9279FB7}"/>
              </a:ext>
            </a:extLst>
          </p:cNvPr>
          <p:cNvSpPr>
            <a:spLocks noGrp="1"/>
          </p:cNvSpPr>
          <p:nvPr>
            <p:ph sz="quarter" idx="10"/>
          </p:nvPr>
        </p:nvSpPr>
        <p:spPr>
          <a:xfrm>
            <a:off x="418070" y="1938371"/>
            <a:ext cx="4895076" cy="4176713"/>
          </a:xfrm>
        </p:spPr>
        <p:txBody>
          <a:bodyPr/>
          <a:lstStyle/>
          <a:p>
            <a:pPr marL="342900" indent="-342900"/>
            <a:r>
              <a:rPr lang="en-GB" sz="2000" dirty="0"/>
              <a:t>Integrated quantitative approach (causal descriptive) utilized to understand situations for complex issues. </a:t>
            </a:r>
          </a:p>
          <a:p>
            <a:pPr marL="342900" indent="-342900"/>
            <a:endParaRPr lang="en-GB" sz="2000" dirty="0"/>
          </a:p>
          <a:p>
            <a:pPr marL="342900" indent="-342900"/>
            <a:r>
              <a:rPr lang="en-GB" sz="2000" dirty="0"/>
              <a:t>Methodology that allows the integration of social, economic and environmental indicators.  </a:t>
            </a:r>
          </a:p>
          <a:p>
            <a:pPr marL="342900" indent="-342900"/>
            <a:endParaRPr lang="en-GB" sz="2000" dirty="0"/>
          </a:p>
          <a:p>
            <a:pPr marL="342900" indent="-342900"/>
            <a:r>
              <a:rPr lang="en-GB" sz="2000" dirty="0"/>
              <a:t>The pillars are feedback, delays and non-linearity. </a:t>
            </a:r>
          </a:p>
          <a:p>
            <a:pPr marL="342900" indent="-342900"/>
            <a:endParaRPr lang="en-GB" sz="2000" dirty="0"/>
          </a:p>
          <a:p>
            <a:pPr marL="342900" indent="-342900"/>
            <a:r>
              <a:rPr lang="en-GB" sz="2000" dirty="0"/>
              <a:t>Models can be top-down or bottom-up. </a:t>
            </a:r>
          </a:p>
        </p:txBody>
      </p:sp>
      <p:pic>
        <p:nvPicPr>
          <p:cNvPr id="8" name="Picture 7">
            <a:extLst>
              <a:ext uri="{FF2B5EF4-FFF2-40B4-BE49-F238E27FC236}">
                <a16:creationId xmlns:a16="http://schemas.microsoft.com/office/drawing/2014/main" id="{C70C21C7-87F5-4463-8A4C-89EC29CEDAF0}"/>
              </a:ext>
            </a:extLst>
          </p:cNvPr>
          <p:cNvPicPr>
            <a:picLocks noChangeAspect="1"/>
          </p:cNvPicPr>
          <p:nvPr/>
        </p:nvPicPr>
        <p:blipFill>
          <a:blip r:embed="rId3"/>
          <a:stretch>
            <a:fillRect/>
          </a:stretch>
        </p:blipFill>
        <p:spPr>
          <a:xfrm>
            <a:off x="5042629" y="1063499"/>
            <a:ext cx="6787977" cy="5152378"/>
          </a:xfrm>
          <a:prstGeom prst="rect">
            <a:avLst/>
          </a:prstGeom>
        </p:spPr>
      </p:pic>
      <p:sp>
        <p:nvSpPr>
          <p:cNvPr id="6" name="TextBox 5"/>
          <p:cNvSpPr txBox="1"/>
          <p:nvPr/>
        </p:nvSpPr>
        <p:spPr>
          <a:xfrm>
            <a:off x="10392468" y="5938878"/>
            <a:ext cx="1558440" cy="276999"/>
          </a:xfrm>
          <a:prstGeom prst="rect">
            <a:avLst/>
          </a:prstGeom>
          <a:noFill/>
        </p:spPr>
        <p:txBody>
          <a:bodyPr wrap="none" rtlCol="0">
            <a:spAutoFit/>
          </a:bodyPr>
          <a:lstStyle/>
          <a:p>
            <a:r>
              <a:rPr lang="en-US" sz="1200" dirty="0"/>
              <a:t>Source: Bassi, 2015</a:t>
            </a:r>
          </a:p>
        </p:txBody>
      </p:sp>
      <p:sp>
        <p:nvSpPr>
          <p:cNvPr id="9" name="Date Placeholder 3">
            <a:extLst>
              <a:ext uri="{FF2B5EF4-FFF2-40B4-BE49-F238E27FC236}">
                <a16:creationId xmlns:a16="http://schemas.microsoft.com/office/drawing/2014/main" id="{E8DD2CA5-D918-7E4E-86DB-FDA78DD75F64}"/>
              </a:ext>
            </a:extLst>
          </p:cNvPr>
          <p:cNvSpPr>
            <a:spLocks noGrp="1"/>
          </p:cNvSpPr>
          <p:nvPr>
            <p:ph type="dt" sz="half" idx="11"/>
          </p:nvPr>
        </p:nvSpPr>
        <p:spPr>
          <a:xfrm>
            <a:off x="418068" y="6356350"/>
            <a:ext cx="3664075" cy="365125"/>
          </a:xfrm>
        </p:spPr>
        <p:txBody>
          <a:bodyPr/>
          <a:lstStyle/>
          <a:p>
            <a:r>
              <a:rPr lang="en-US" sz="1100" dirty="0"/>
              <a:t>Module 3, Section 2: Overview of Models</a:t>
            </a:r>
            <a:endParaRPr lang="en-US" sz="1050" noProof="0" dirty="0"/>
          </a:p>
        </p:txBody>
      </p:sp>
      <p:sp>
        <p:nvSpPr>
          <p:cNvPr id="10" name="Slide Number Placeholder 4">
            <a:extLst>
              <a:ext uri="{FF2B5EF4-FFF2-40B4-BE49-F238E27FC236}">
                <a16:creationId xmlns:a16="http://schemas.microsoft.com/office/drawing/2014/main" id="{2C7E7057-EC6D-4A4E-A7D7-8D72FAB34FB8}"/>
              </a:ext>
            </a:extLst>
          </p:cNvPr>
          <p:cNvSpPr>
            <a:spLocks noGrp="1"/>
          </p:cNvSpPr>
          <p:nvPr>
            <p:ph type="sldNum" sz="quarter" idx="12"/>
          </p:nvPr>
        </p:nvSpPr>
        <p:spPr>
          <a:xfrm>
            <a:off x="10809248" y="6356350"/>
            <a:ext cx="1011275" cy="365125"/>
          </a:xfrm>
        </p:spPr>
        <p:txBody>
          <a:bodyPr/>
          <a:lstStyle/>
          <a:p>
            <a:fld id="{84059D9C-83B2-9046-9FF6-87A09DB9F967}" type="slidenum">
              <a:rPr lang="en-US" sz="1100" noProof="0" smtClean="0"/>
              <a:pPr/>
              <a:t>29</a:t>
            </a:fld>
            <a:endParaRPr lang="en-US" sz="1100" noProof="0" dirty="0"/>
          </a:p>
        </p:txBody>
      </p:sp>
      <p:pic>
        <p:nvPicPr>
          <p:cNvPr id="11" name="Picture 10">
            <a:extLst>
              <a:ext uri="{FF2B5EF4-FFF2-40B4-BE49-F238E27FC236}">
                <a16:creationId xmlns:a16="http://schemas.microsoft.com/office/drawing/2014/main" id="{87684710-AC95-0B45-8585-BB5FFD5ED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987" y="1063500"/>
            <a:ext cx="666876" cy="669048"/>
          </a:xfrm>
          <a:prstGeom prst="rect">
            <a:avLst/>
          </a:prstGeom>
        </p:spPr>
      </p:pic>
    </p:spTree>
    <p:extLst>
      <p:ext uri="{BB962C8B-B14F-4D97-AF65-F5344CB8AC3E}">
        <p14:creationId xmlns:p14="http://schemas.microsoft.com/office/powerpoint/2010/main" val="389243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ru-RU" dirty="0" smtClean="0"/>
              <a:t>Где используется?</a:t>
            </a:r>
            <a:endParaRPr lang="ru-RU" dirty="0"/>
          </a:p>
        </p:txBody>
      </p:sp>
      <p:sp>
        <p:nvSpPr>
          <p:cNvPr id="3" name="Объект 2"/>
          <p:cNvSpPr>
            <a:spLocks noGrp="1"/>
          </p:cNvSpPr>
          <p:nvPr>
            <p:ph idx="1"/>
          </p:nvPr>
        </p:nvSpPr>
        <p:spPr/>
        <p:txBody>
          <a:bodyPr/>
          <a:lstStyle/>
          <a:p>
            <a:r>
              <a:rPr lang="ru-RU" dirty="0" smtClean="0"/>
              <a:t>Моделирование инклюзивной зеленой экономики (IGE) - это мощный инструмент, позволяющий оценить инвестиции, необходимые для достижения этих целей и задач на комплексной основе. </a:t>
            </a:r>
          </a:p>
          <a:p>
            <a:r>
              <a:rPr lang="ru-RU" dirty="0" smtClean="0"/>
              <a:t>Моделирование IGE используется для обоснования политических и инвестиционных оценок и процессов принятия решений с использованием существующих методов, обычно используемых экономистами и специалистами по государственной политике, и адаптации их к проведению анализа экономических, социальных и экологических последствий.</a:t>
            </a:r>
            <a:endParaRPr lang="ru-RU" dirty="0"/>
          </a:p>
        </p:txBody>
      </p:sp>
    </p:spTree>
    <p:extLst>
      <p:ext uri="{BB962C8B-B14F-4D97-AF65-F5344CB8AC3E}">
        <p14:creationId xmlns:p14="http://schemas.microsoft.com/office/powerpoint/2010/main" val="136724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07993"/>
            <a:ext cx="10515600" cy="1325563"/>
          </a:xfrm>
          <a:solidFill>
            <a:schemeClr val="accent5">
              <a:lumMod val="40000"/>
              <a:lumOff val="60000"/>
            </a:schemeClr>
          </a:solidFill>
        </p:spPr>
        <p:txBody>
          <a:bodyPr/>
          <a:lstStyle/>
          <a:p>
            <a:pPr algn="ctr"/>
            <a:r>
              <a:rPr lang="ru-RU" dirty="0" smtClean="0"/>
              <a:t>СПАСИБО ЗА ВНИМАНИЕ!</a:t>
            </a:r>
            <a:endParaRPr lang="ru-RU" dirty="0"/>
          </a:p>
        </p:txBody>
      </p:sp>
      <p:sp>
        <p:nvSpPr>
          <p:cNvPr id="3" name="Объект 2"/>
          <p:cNvSpPr>
            <a:spLocks noGrp="1"/>
          </p:cNvSpPr>
          <p:nvPr>
            <p:ph idx="1"/>
          </p:nvPr>
        </p:nvSpPr>
        <p:spPr>
          <a:xfrm>
            <a:off x="838200" y="1825624"/>
            <a:ext cx="10515600" cy="4773583"/>
          </a:xfrm>
        </p:spPr>
        <p:txBody>
          <a:bodyPr>
            <a:normAutofit/>
          </a:bodyPr>
          <a:lstStyle/>
          <a:p>
            <a:pPr algn="ctr"/>
            <a:endParaRPr lang="ru-RU" dirty="0" smtClean="0">
              <a:effectLst/>
            </a:endParaRPr>
          </a:p>
          <a:p>
            <a:pPr marL="0" indent="0" algn="ctr">
              <a:buNone/>
            </a:pPr>
            <a:endParaRPr lang="ru-RU" dirty="0" smtClean="0"/>
          </a:p>
          <a:p>
            <a:pPr marL="0" indent="0" algn="ctr">
              <a:buNone/>
            </a:pPr>
            <a:endParaRPr lang="en-US" dirty="0" smtClean="0"/>
          </a:p>
          <a:p>
            <a:pPr marL="0" indent="0" algn="ctr">
              <a:buNone/>
            </a:pPr>
            <a:endParaRPr lang="en-US" dirty="0"/>
          </a:p>
          <a:p>
            <a:pPr marL="0" indent="0" algn="ctr">
              <a:buNone/>
            </a:pPr>
            <a:endParaRPr lang="en-US" smtClean="0"/>
          </a:p>
          <a:p>
            <a:pPr marL="0" indent="0" algn="ctr">
              <a:buNone/>
            </a:pPr>
            <a:r>
              <a:rPr lang="ru-RU" smtClean="0"/>
              <a:t>КОНТАКТЫ</a:t>
            </a:r>
            <a:endParaRPr lang="ru-RU" dirty="0" smtClean="0"/>
          </a:p>
          <a:p>
            <a:pPr marL="0" indent="0" algn="ctr">
              <a:buNone/>
            </a:pPr>
            <a:r>
              <a:rPr lang="ru-RU" dirty="0" smtClean="0"/>
              <a:t>+7777 0 333 264</a:t>
            </a:r>
            <a:endParaRPr lang="ru-RU" dirty="0"/>
          </a:p>
          <a:p>
            <a:pPr marL="0" indent="0" algn="ctr">
              <a:buNone/>
            </a:pPr>
            <a:r>
              <a:rPr lang="en-US" dirty="0" smtClean="0">
                <a:hlinkClick r:id="rId2"/>
              </a:rPr>
              <a:t>kobzev@dku.kz</a:t>
            </a:r>
            <a:r>
              <a:rPr lang="en-US" dirty="0" smtClean="0"/>
              <a:t> </a:t>
            </a:r>
            <a:endParaRPr lang="ru-RU" dirty="0" smtClean="0"/>
          </a:p>
          <a:p>
            <a:pPr marL="0" indent="0" algn="ctr">
              <a:buNone/>
            </a:pPr>
            <a:endParaRPr lang="ru-RU" dirty="0"/>
          </a:p>
        </p:txBody>
      </p:sp>
    </p:spTree>
    <p:extLst>
      <p:ext uri="{BB962C8B-B14F-4D97-AF65-F5344CB8AC3E}">
        <p14:creationId xmlns:p14="http://schemas.microsoft.com/office/powerpoint/2010/main" val="19146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ru-RU" dirty="0" smtClean="0"/>
              <a:t>Разработка курса и использование материалов</a:t>
            </a:r>
            <a:endParaRPr lang="ru-RU" dirty="0"/>
          </a:p>
        </p:txBody>
      </p:sp>
      <p:sp>
        <p:nvSpPr>
          <p:cNvPr id="3" name="Объект 2"/>
          <p:cNvSpPr>
            <a:spLocks noGrp="1"/>
          </p:cNvSpPr>
          <p:nvPr>
            <p:ph idx="1"/>
          </p:nvPr>
        </p:nvSpPr>
        <p:spPr/>
        <p:txBody>
          <a:bodyPr>
            <a:normAutofit lnSpcReduction="10000"/>
          </a:bodyPr>
          <a:lstStyle/>
          <a:p>
            <a:r>
              <a:rPr lang="ru-RU" dirty="0" smtClean="0">
                <a:effectLst/>
              </a:rPr>
              <a:t>Учебные материалы были разработаны в рамках инициативы "Партнерство для действий в интересах зеленой экономики" (</a:t>
            </a:r>
            <a:r>
              <a:rPr lang="en-US" dirty="0" smtClean="0"/>
              <a:t>PAGE</a:t>
            </a:r>
            <a:r>
              <a:rPr lang="ru-RU" dirty="0" smtClean="0">
                <a:effectLst/>
              </a:rPr>
              <a:t>), инициативы "Единая ООН", которая объединяет пять учреждений Организации Объединенных Наций – Программу ООН по окружающей среде, Международную организацию труда Программу развития ООН, Программу промышленного развития ООН Организация и Учебный и научно-исследовательский институт ООН. </a:t>
            </a:r>
            <a:endParaRPr lang="en-US" dirty="0" smtClean="0">
              <a:effectLst/>
            </a:endParaRPr>
          </a:p>
          <a:p>
            <a:r>
              <a:rPr lang="ru-RU" dirty="0" smtClean="0">
                <a:effectLst/>
              </a:rPr>
              <a:t>Учреждения-партнеры также могут интегрировать компоненты курса можно включить в их существующий портфель курсов или использовать компоненты курса для серии семинаров.</a:t>
            </a:r>
            <a:endParaRPr lang="ru-RU" dirty="0"/>
          </a:p>
        </p:txBody>
      </p:sp>
    </p:spTree>
    <p:extLst>
      <p:ext uri="{BB962C8B-B14F-4D97-AF65-F5344CB8AC3E}">
        <p14:creationId xmlns:p14="http://schemas.microsoft.com/office/powerpoint/2010/main" val="80901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1121"/>
            <a:ext cx="10515600" cy="886412"/>
          </a:xfrm>
          <a:solidFill>
            <a:schemeClr val="accent6">
              <a:lumMod val="60000"/>
              <a:lumOff val="40000"/>
            </a:schemeClr>
          </a:solidFill>
        </p:spPr>
        <p:txBody>
          <a:bodyPr>
            <a:normAutofit/>
          </a:bodyPr>
          <a:lstStyle/>
          <a:p>
            <a:r>
              <a:rPr lang="ru-RU" dirty="0" smtClean="0">
                <a:effectLst/>
              </a:rPr>
              <a:t>Целевая аудитория курса</a:t>
            </a:r>
            <a:endParaRPr lang="ru-RU" dirty="0"/>
          </a:p>
        </p:txBody>
      </p:sp>
      <p:sp>
        <p:nvSpPr>
          <p:cNvPr id="3" name="Объект 2"/>
          <p:cNvSpPr>
            <a:spLocks noGrp="1"/>
          </p:cNvSpPr>
          <p:nvPr>
            <p:ph idx="1"/>
          </p:nvPr>
        </p:nvSpPr>
        <p:spPr>
          <a:xfrm>
            <a:off x="838200" y="957532"/>
            <a:ext cx="10515600" cy="5719313"/>
          </a:xfrm>
        </p:spPr>
        <p:txBody>
          <a:bodyPr>
            <a:normAutofit fontScale="92500" lnSpcReduction="10000"/>
          </a:bodyPr>
          <a:lstStyle/>
          <a:p>
            <a:r>
              <a:rPr lang="ru-RU" dirty="0" smtClean="0">
                <a:effectLst/>
              </a:rPr>
              <a:t>Целевая аудитория курса - студенты магистратуры. </a:t>
            </a:r>
          </a:p>
          <a:p>
            <a:r>
              <a:rPr lang="ru-RU" dirty="0" smtClean="0">
                <a:effectLst/>
              </a:rPr>
              <a:t>Предварительные требования включают прохождение </a:t>
            </a:r>
          </a:p>
          <a:p>
            <a:r>
              <a:rPr lang="ru-RU" dirty="0" smtClean="0">
                <a:effectLst/>
              </a:rPr>
              <a:t>(i) одного или нескольких курсов моделирования (экономических, например, в рамках курсов микро- и макроэкономики и/или курсов биофизического моделирования) и </a:t>
            </a:r>
          </a:p>
          <a:p>
            <a:r>
              <a:rPr lang="ru-RU" dirty="0" smtClean="0">
                <a:effectLst/>
              </a:rPr>
              <a:t>знание оптимизации, эконометрики и/или моделирования; и/или </a:t>
            </a:r>
          </a:p>
          <a:p>
            <a:r>
              <a:rPr lang="ru-RU" dirty="0" smtClean="0">
                <a:effectLst/>
              </a:rPr>
              <a:t>(</a:t>
            </a:r>
            <a:r>
              <a:rPr lang="ru-RU" dirty="0" err="1" smtClean="0">
                <a:effectLst/>
              </a:rPr>
              <a:t>ii</a:t>
            </a:r>
            <a:r>
              <a:rPr lang="ru-RU" dirty="0" smtClean="0">
                <a:effectLst/>
              </a:rPr>
              <a:t>) курсов по социальной, экономической и/или экологической политике. (например, с информацией об инструментах политики и методах оценки, таких как анализ затрат и выгод). </a:t>
            </a:r>
          </a:p>
          <a:p>
            <a:r>
              <a:rPr lang="ru-RU" dirty="0" smtClean="0">
                <a:effectLst/>
              </a:rPr>
              <a:t>Этот курс потенциально может быть также предложен </a:t>
            </a:r>
            <a:r>
              <a:rPr lang="ru-RU" b="1" dirty="0" smtClean="0">
                <a:effectLst/>
              </a:rPr>
              <a:t>студентам старших курсов </a:t>
            </a:r>
            <a:r>
              <a:rPr lang="ru-RU" b="1" dirty="0" err="1" smtClean="0">
                <a:effectLst/>
              </a:rPr>
              <a:t>бакалавриата</a:t>
            </a:r>
            <a:r>
              <a:rPr lang="ru-RU" b="1" dirty="0" smtClean="0">
                <a:effectLst/>
              </a:rPr>
              <a:t> в их последний год обучения</a:t>
            </a:r>
            <a:r>
              <a:rPr lang="ru-RU" dirty="0" smtClean="0">
                <a:effectLst/>
              </a:rPr>
              <a:t>. </a:t>
            </a:r>
          </a:p>
          <a:p>
            <a:r>
              <a:rPr lang="ru-RU" dirty="0" smtClean="0">
                <a:effectLst/>
              </a:rPr>
              <a:t>Решение о том, когда предлагать этот курс, будет частично зависеть от того, в какой степени курсы по макроэкономическому и отраслевому моделированию предлагаются на уровне </a:t>
            </a:r>
            <a:r>
              <a:rPr lang="ru-RU" dirty="0" err="1" smtClean="0">
                <a:effectLst/>
              </a:rPr>
              <a:t>бакалавриата</a:t>
            </a:r>
            <a:r>
              <a:rPr lang="ru-RU" dirty="0" smtClean="0">
                <a:effectLst/>
              </a:rPr>
              <a:t> или магистратуры.</a:t>
            </a:r>
            <a:endParaRPr lang="ru-RU" dirty="0"/>
          </a:p>
        </p:txBody>
      </p:sp>
    </p:spTree>
    <p:extLst>
      <p:ext uri="{BB962C8B-B14F-4D97-AF65-F5344CB8AC3E}">
        <p14:creationId xmlns:p14="http://schemas.microsoft.com/office/powerpoint/2010/main" val="368910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1919"/>
            <a:ext cx="10515600" cy="990889"/>
          </a:xfrm>
          <a:solidFill>
            <a:schemeClr val="accent6">
              <a:lumMod val="60000"/>
              <a:lumOff val="40000"/>
            </a:schemeClr>
          </a:solidFill>
        </p:spPr>
        <p:txBody>
          <a:bodyPr/>
          <a:lstStyle/>
          <a:p>
            <a:r>
              <a:rPr lang="ru-RU" dirty="0" smtClean="0">
                <a:effectLst/>
              </a:rPr>
              <a:t>После завершения курса студенты смогут: </a:t>
            </a:r>
            <a:endParaRPr lang="ru-RU" dirty="0"/>
          </a:p>
        </p:txBody>
      </p:sp>
      <p:sp>
        <p:nvSpPr>
          <p:cNvPr id="3" name="Объект 2"/>
          <p:cNvSpPr>
            <a:spLocks noGrp="1"/>
          </p:cNvSpPr>
          <p:nvPr>
            <p:ph idx="1"/>
          </p:nvPr>
        </p:nvSpPr>
        <p:spPr>
          <a:xfrm>
            <a:off x="838200" y="1112808"/>
            <a:ext cx="10515600" cy="5633049"/>
          </a:xfrm>
        </p:spPr>
        <p:txBody>
          <a:bodyPr>
            <a:normAutofit fontScale="85000" lnSpcReduction="20000"/>
          </a:bodyPr>
          <a:lstStyle/>
          <a:p>
            <a:r>
              <a:rPr lang="ru-RU" dirty="0" smtClean="0">
                <a:effectLst/>
              </a:rPr>
              <a:t> Дать определение концепции инклюзивной зеленой экономики (IGE) и объяснить ее значение в контексте Повестки дня на период до 2030 года и устойчивого развития Цели (SDG).</a:t>
            </a:r>
          </a:p>
          <a:p>
            <a:r>
              <a:rPr lang="ru-RU" dirty="0" smtClean="0">
                <a:effectLst/>
              </a:rPr>
              <a:t>Определить ключевые показатели (социальные, экономические и экологические), необходимые для проведения оценки IGE для секторов или активов, политики или инвестиций.</a:t>
            </a:r>
          </a:p>
          <a:p>
            <a:r>
              <a:rPr lang="ru-RU" dirty="0" smtClean="0">
                <a:effectLst/>
              </a:rPr>
              <a:t>Определить соответствующие подходы и модели моделирования для оценки IGE и описать их преимущества и недостатки. </a:t>
            </a:r>
          </a:p>
          <a:p>
            <a:r>
              <a:rPr lang="ru-RU" dirty="0" smtClean="0">
                <a:effectLst/>
              </a:rPr>
              <a:t>Определить требования к данным для использования различных методов/моделей. </a:t>
            </a:r>
          </a:p>
          <a:p>
            <a:r>
              <a:rPr lang="ru-RU" dirty="0" smtClean="0">
                <a:effectLst/>
              </a:rPr>
              <a:t>Интерпретировать результаты различных упражнений по моделированию на основе используемого подхода к моделированию и имитационной модели.</a:t>
            </a:r>
            <a:endParaRPr lang="ru-RU" b="1" dirty="0"/>
          </a:p>
          <a:p>
            <a:r>
              <a:rPr lang="en-US" dirty="0" smtClean="0"/>
              <a:t>Improve </a:t>
            </a:r>
            <a:r>
              <a:rPr lang="en-US" dirty="0"/>
              <a:t>existing models to capture all three dimensions of </a:t>
            </a:r>
            <a:r>
              <a:rPr lang="en-US" dirty="0" smtClean="0"/>
              <a:t>sustainable</a:t>
            </a:r>
            <a:r>
              <a:rPr lang="ru-RU" dirty="0" smtClean="0"/>
              <a:t> </a:t>
            </a:r>
            <a:r>
              <a:rPr lang="en-US" dirty="0" smtClean="0"/>
              <a:t>development </a:t>
            </a:r>
            <a:r>
              <a:rPr lang="en-US" dirty="0"/>
              <a:t>(economic, social and environmental), link existing models </a:t>
            </a:r>
            <a:r>
              <a:rPr lang="en-US" dirty="0" smtClean="0"/>
              <a:t>in</a:t>
            </a:r>
            <a:r>
              <a:rPr lang="ru-RU" dirty="0" smtClean="0"/>
              <a:t> </a:t>
            </a:r>
            <a:r>
              <a:rPr lang="en-US" dirty="0" smtClean="0"/>
              <a:t>an </a:t>
            </a:r>
            <a:r>
              <a:rPr lang="en-US" dirty="0"/>
              <a:t>integrated framework, or create new and customized IGE models.</a:t>
            </a:r>
          </a:p>
          <a:p>
            <a:r>
              <a:rPr lang="en-US" dirty="0" smtClean="0"/>
              <a:t>Provide </a:t>
            </a:r>
            <a:r>
              <a:rPr lang="en-US" dirty="0"/>
              <a:t>examples of the use of simulation models, sectoral </a:t>
            </a:r>
            <a:r>
              <a:rPr lang="en-US" dirty="0" smtClean="0"/>
              <a:t>and</a:t>
            </a:r>
            <a:r>
              <a:rPr lang="ru-RU" dirty="0" smtClean="0"/>
              <a:t> </a:t>
            </a:r>
            <a:r>
              <a:rPr lang="en-US" dirty="0" smtClean="0"/>
              <a:t>integrated</a:t>
            </a:r>
            <a:r>
              <a:rPr lang="en-US" dirty="0"/>
              <a:t>, for IGE assessments and explain how these models </a:t>
            </a:r>
            <a:r>
              <a:rPr lang="en-US" dirty="0" smtClean="0"/>
              <a:t>can</a:t>
            </a:r>
            <a:r>
              <a:rPr lang="ru-RU" dirty="0" smtClean="0"/>
              <a:t> </a:t>
            </a:r>
            <a:r>
              <a:rPr lang="en-US" dirty="0" smtClean="0"/>
              <a:t>support </a:t>
            </a:r>
            <a:r>
              <a:rPr lang="en-US" dirty="0"/>
              <a:t>assessing progress towards the SDGs.</a:t>
            </a:r>
            <a:endParaRPr lang="ru-RU" dirty="0"/>
          </a:p>
        </p:txBody>
      </p:sp>
    </p:spTree>
    <p:extLst>
      <p:ext uri="{BB962C8B-B14F-4D97-AF65-F5344CB8AC3E}">
        <p14:creationId xmlns:p14="http://schemas.microsoft.com/office/powerpoint/2010/main" val="115594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60000"/>
              <a:lumOff val="40000"/>
            </a:schemeClr>
          </a:solidFill>
        </p:spPr>
        <p:txBody>
          <a:bodyPr/>
          <a:lstStyle/>
          <a:p>
            <a:r>
              <a:rPr lang="en-US" b="1" dirty="0"/>
              <a:t>Course Structure </a:t>
            </a:r>
            <a:r>
              <a:rPr lang="en-US" b="1" dirty="0" smtClean="0"/>
              <a:t>and</a:t>
            </a:r>
            <a:r>
              <a:rPr lang="ru-RU" b="1" dirty="0" smtClean="0"/>
              <a:t> </a:t>
            </a:r>
            <a:r>
              <a:rPr lang="en-US" b="1" dirty="0" smtClean="0"/>
              <a:t>Content</a:t>
            </a:r>
            <a:r>
              <a:rPr lang="ru-RU" b="1" dirty="0" smtClean="0"/>
              <a:t> (</a:t>
            </a:r>
            <a:r>
              <a:rPr lang="en-US" b="1" dirty="0" smtClean="0"/>
              <a:t>Module </a:t>
            </a:r>
            <a:r>
              <a:rPr lang="ru-RU" b="1" dirty="0"/>
              <a:t>1</a:t>
            </a:r>
            <a:r>
              <a:rPr lang="ru-RU" b="1" dirty="0" smtClean="0"/>
              <a:t>)</a:t>
            </a:r>
            <a:endParaRPr lang="ru-RU" dirty="0"/>
          </a:p>
        </p:txBody>
      </p:sp>
      <p:sp>
        <p:nvSpPr>
          <p:cNvPr id="3" name="Объект 2"/>
          <p:cNvSpPr>
            <a:spLocks noGrp="1"/>
          </p:cNvSpPr>
          <p:nvPr>
            <p:ph idx="1"/>
          </p:nvPr>
        </p:nvSpPr>
        <p:spPr/>
        <p:txBody>
          <a:bodyPr/>
          <a:lstStyle/>
          <a:p>
            <a:r>
              <a:rPr lang="ru-RU" dirty="0" smtClean="0">
                <a:effectLst/>
              </a:rPr>
              <a:t>Модуль 1 – Различные пути к инклюзивной зеленой экономике </a:t>
            </a:r>
          </a:p>
          <a:p>
            <a:r>
              <a:rPr lang="ru-RU" dirty="0" smtClean="0">
                <a:effectLst/>
              </a:rPr>
              <a:t>Модуль 1 знакомит с концепцией инклюзивной зеленой экономики и ее основными инструментами политики, а также подчеркивает роль имитационных моделей в понимании взаимозависимостей между (i) секторами и переменными (внутри секторов); (</a:t>
            </a:r>
            <a:r>
              <a:rPr lang="ru-RU" dirty="0" err="1" smtClean="0">
                <a:effectLst/>
              </a:rPr>
              <a:t>ii</a:t>
            </a:r>
            <a:r>
              <a:rPr lang="ru-RU" dirty="0" smtClean="0">
                <a:effectLst/>
              </a:rPr>
              <a:t>) экономическими субъектами; (</a:t>
            </a:r>
            <a:r>
              <a:rPr lang="ru-RU" dirty="0" err="1" smtClean="0">
                <a:effectLst/>
              </a:rPr>
              <a:t>iii</a:t>
            </a:r>
            <a:r>
              <a:rPr lang="ru-RU" dirty="0" smtClean="0">
                <a:effectLst/>
              </a:rPr>
              <a:t>) аспектами развития (социальными, экономическими и экологическими); (</a:t>
            </a:r>
            <a:r>
              <a:rPr lang="ru-RU" dirty="0" err="1" smtClean="0">
                <a:effectLst/>
              </a:rPr>
              <a:t>iv</a:t>
            </a:r>
            <a:r>
              <a:rPr lang="ru-RU" dirty="0" smtClean="0">
                <a:effectLst/>
              </a:rPr>
              <a:t>) во времени (в краткосрочной, среднесрочной и долгосрочной перспективе); и (v) в пространстве.</a:t>
            </a:r>
            <a:endParaRPr lang="ru-RU" dirty="0"/>
          </a:p>
        </p:txBody>
      </p:sp>
    </p:spTree>
    <p:extLst>
      <p:ext uri="{BB962C8B-B14F-4D97-AF65-F5344CB8AC3E}">
        <p14:creationId xmlns:p14="http://schemas.microsoft.com/office/powerpoint/2010/main" val="197830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60000"/>
              <a:lumOff val="40000"/>
            </a:schemeClr>
          </a:solidFill>
        </p:spPr>
        <p:txBody>
          <a:bodyPr/>
          <a:lstStyle/>
          <a:p>
            <a:r>
              <a:rPr lang="en-US" b="1" dirty="0"/>
              <a:t>Course Structure </a:t>
            </a:r>
            <a:r>
              <a:rPr lang="en-US" b="1" dirty="0" smtClean="0"/>
              <a:t>and</a:t>
            </a:r>
            <a:r>
              <a:rPr lang="ru-RU" b="1" dirty="0" smtClean="0"/>
              <a:t> </a:t>
            </a:r>
            <a:r>
              <a:rPr lang="en-US" b="1" dirty="0" smtClean="0"/>
              <a:t>Content</a:t>
            </a:r>
            <a:r>
              <a:rPr lang="ru-RU" b="1" dirty="0" smtClean="0"/>
              <a:t> (</a:t>
            </a:r>
            <a:r>
              <a:rPr lang="en-US" b="1" dirty="0" smtClean="0"/>
              <a:t>Module </a:t>
            </a:r>
            <a:r>
              <a:rPr lang="ru-RU" b="1" dirty="0" smtClean="0"/>
              <a:t>2)</a:t>
            </a:r>
            <a:endParaRPr lang="ru-RU" dirty="0"/>
          </a:p>
        </p:txBody>
      </p:sp>
      <p:sp>
        <p:nvSpPr>
          <p:cNvPr id="3" name="Объект 2"/>
          <p:cNvSpPr>
            <a:spLocks noGrp="1"/>
          </p:cNvSpPr>
          <p:nvPr>
            <p:ph idx="1"/>
          </p:nvPr>
        </p:nvSpPr>
        <p:spPr/>
        <p:txBody>
          <a:bodyPr>
            <a:normAutofit lnSpcReduction="10000"/>
          </a:bodyPr>
          <a:lstStyle/>
          <a:p>
            <a:r>
              <a:rPr lang="ru-RU" dirty="0" smtClean="0">
                <a:effectLst/>
              </a:rPr>
              <a:t>Модуль 2 – Определение показателей для моделирования IGE </a:t>
            </a:r>
          </a:p>
          <a:p>
            <a:r>
              <a:rPr lang="ru-RU" dirty="0" smtClean="0">
                <a:effectLst/>
              </a:rPr>
              <a:t>В модуле 2 обсуждается множество показателей, необходимых для проведения оценки IGE, и метод их определения. Показатели являются ключевыми для определения того, какой тип модели требуется и какими должны быть границы таких моделей, например , секторальные или интегрированные.</a:t>
            </a:r>
          </a:p>
          <a:p>
            <a:r>
              <a:rPr lang="ru-RU" dirty="0" smtClean="0">
                <a:effectLst/>
              </a:rPr>
              <a:t>В модуле 2 представлен (</a:t>
            </a:r>
            <a:r>
              <a:rPr lang="en-US" dirty="0" smtClean="0">
                <a:effectLst/>
              </a:rPr>
              <a:t>Integrated Policymaking Cycle</a:t>
            </a:r>
            <a:r>
              <a:rPr lang="ru-RU" dirty="0" smtClean="0">
                <a:effectLst/>
              </a:rPr>
              <a:t>) интегрированный цикл разработки политики и он будет использоваться в качестве основы для определения показателей для выявления проблем, разработки политики, оценки политики, а также для мониторинга и оценки политики.</a:t>
            </a:r>
            <a:endParaRPr lang="ru-RU" dirty="0"/>
          </a:p>
        </p:txBody>
      </p:sp>
    </p:spTree>
    <p:extLst>
      <p:ext uri="{BB962C8B-B14F-4D97-AF65-F5344CB8AC3E}">
        <p14:creationId xmlns:p14="http://schemas.microsoft.com/office/powerpoint/2010/main" val="148749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178560"/>
          </a:xfrm>
          <a:solidFill>
            <a:schemeClr val="accent5">
              <a:lumMod val="40000"/>
              <a:lumOff val="60000"/>
            </a:schemeClr>
          </a:solidFill>
        </p:spPr>
        <p:txBody>
          <a:bodyPr>
            <a:normAutofit fontScale="90000"/>
          </a:bodyPr>
          <a:lstStyle/>
          <a:p>
            <a:r>
              <a:rPr lang="ru-RU" b="1" dirty="0" smtClean="0">
                <a:effectLst/>
              </a:rPr>
              <a:t>Модуль 3 – Обзор подходов и моделей моделирования </a:t>
            </a:r>
            <a:endParaRPr lang="ru-RU" b="1" dirty="0"/>
          </a:p>
        </p:txBody>
      </p:sp>
      <p:sp>
        <p:nvSpPr>
          <p:cNvPr id="3" name="Объект 2"/>
          <p:cNvSpPr>
            <a:spLocks noGrp="1"/>
          </p:cNvSpPr>
          <p:nvPr>
            <p:ph idx="1"/>
          </p:nvPr>
        </p:nvSpPr>
        <p:spPr>
          <a:xfrm>
            <a:off x="310551" y="1069675"/>
            <a:ext cx="11621218" cy="5650302"/>
          </a:xfrm>
        </p:spPr>
        <p:txBody>
          <a:bodyPr>
            <a:normAutofit fontScale="92500" lnSpcReduction="10000"/>
          </a:bodyPr>
          <a:lstStyle/>
          <a:p>
            <a:r>
              <a:rPr lang="ru-RU" dirty="0" smtClean="0">
                <a:effectLst/>
              </a:rPr>
              <a:t>В начале модуля 3 представлен обзор методологий и моделей, доступных для оценки IGE. В нем проводится различие между отраслевыми, узконаправленными моделями, такими как экономическая модель или модель, ориентированная на электроснабжение, и межотраслевыми, интегрированными моделями, такими как модели энергетической экономики или модели межотраслевого планирования национального развития. </a:t>
            </a:r>
          </a:p>
          <a:p>
            <a:r>
              <a:rPr lang="ru-RU" dirty="0" smtClean="0">
                <a:effectLst/>
              </a:rPr>
              <a:t>Во-вторых, модуль 3 содержит подробную информацию о характеристиках каждой проанализированной модели, охватывающую как полученные результаты, так и требования к настройке и использованию. </a:t>
            </a:r>
          </a:p>
          <a:p>
            <a:r>
              <a:rPr lang="ru-RU" dirty="0" smtClean="0">
                <a:effectLst/>
              </a:rPr>
              <a:t>Наконец, в модуле 3 представлена информация о том, как оценивать результаты моделирования на основе используемой методологии и моделей. Например, модели частичного равновесия, скорее всего, переоценивают результаты, в то время как модели общего равновесия могут недооценивать политические и инвестиционные результаты. Анализ будет представлен в разбивке по тематическим областям, таким как политика, отмена субсидий и стимулирование использования возобновляемых источников энергии.</a:t>
            </a:r>
            <a:endParaRPr lang="ru-RU" dirty="0"/>
          </a:p>
        </p:txBody>
      </p:sp>
    </p:spTree>
    <p:extLst>
      <p:ext uri="{BB962C8B-B14F-4D97-AF65-F5344CB8AC3E}">
        <p14:creationId xmlns:p14="http://schemas.microsoft.com/office/powerpoint/2010/main" val="21608568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4282</Words>
  <Application>Microsoft Office PowerPoint</Application>
  <PresentationFormat>Широкоэкранный</PresentationFormat>
  <Paragraphs>314</Paragraphs>
  <Slides>30</Slides>
  <Notes>18</Notes>
  <HiddenSlides>2</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Roboto Light</vt:lpstr>
      <vt:lpstr>Тема Office</vt:lpstr>
      <vt:lpstr>УЧЕБНЫЙ КУРС ______________________________ «Моделирование для инклюзивной «зеленой» экономики»</vt:lpstr>
      <vt:lpstr>Краткое описание. </vt:lpstr>
      <vt:lpstr>Где используется?</vt:lpstr>
      <vt:lpstr>Разработка курса и использование материалов</vt:lpstr>
      <vt:lpstr>Целевая аудитория курса</vt:lpstr>
      <vt:lpstr>После завершения курса студенты смогут: </vt:lpstr>
      <vt:lpstr>Course Structure and Content (Module 1)</vt:lpstr>
      <vt:lpstr>Course Structure and Content (Module 2)</vt:lpstr>
      <vt:lpstr>Модуль 3 – Обзор подходов и моделей моделирования </vt:lpstr>
      <vt:lpstr>Module 4 – Final exercise </vt:lpstr>
      <vt:lpstr>IGE and Green Growth</vt:lpstr>
      <vt:lpstr>IGE AND CIRCULAR ECONOMY</vt:lpstr>
      <vt:lpstr>POLICY QUESTIONS THAT MODELLING SHOULD HELP TO ANSWER</vt:lpstr>
      <vt:lpstr>WHAT ASSESSMENTS CAN BE CREATED WITH SIMULATION MODELS?</vt:lpstr>
      <vt:lpstr>SIMULATION MODELS AND HOW THEY SUPPORT DECISION MAKING </vt:lpstr>
      <vt:lpstr>ECONOMIC ASSESSMENTS</vt:lpstr>
      <vt:lpstr>Презентация PowerPoint</vt:lpstr>
      <vt:lpstr>Презентация PowerPoint</vt:lpstr>
      <vt:lpstr>Презентация PowerPoint</vt:lpstr>
      <vt:lpstr>Презентация PowerPoint</vt:lpstr>
      <vt:lpstr>EXAMPLE: SUSTAINABLE ASSET VALUATION (SAVi) OF THE CONTOURNEMENT DE RABAT, MOROCCO</vt:lpstr>
      <vt:lpstr>SIMULATION MODELS AND HOW THEY SUPPORT DECISION MAKING </vt:lpstr>
      <vt:lpstr>Модели</vt:lpstr>
      <vt:lpstr>QUALITATIVE MODEL: Delphi Analysis</vt:lpstr>
      <vt:lpstr>QUALITATIVE MODEL: Causal Loop Diagram (CLD)</vt:lpstr>
      <vt:lpstr>QUANTITATIVE MODEL: Sectoral Input-Output (I-O) Tables</vt:lpstr>
      <vt:lpstr>QUANTITATIVE MODEL: Computable General Equilibrium (CGE)</vt:lpstr>
      <vt:lpstr>EXAMPLE</vt:lpstr>
      <vt:lpstr>QUANTITATIVE MODEL:  System Dynamics</vt:lpstr>
      <vt:lpstr>СПАСИБО ЗА ВНИМАНИЕ!</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Alexey</dc:creator>
  <cp:lastModifiedBy>Alexey</cp:lastModifiedBy>
  <cp:revision>16</cp:revision>
  <dcterms:created xsi:type="dcterms:W3CDTF">2025-11-17T09:57:07Z</dcterms:created>
  <dcterms:modified xsi:type="dcterms:W3CDTF">2026-02-26T08:19:57Z</dcterms:modified>
</cp:coreProperties>
</file>