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94" r:id="rId4"/>
    <p:sldMasterId id="2147483711" r:id="rId5"/>
  </p:sldMasterIdLst>
  <p:notesMasterIdLst>
    <p:notesMasterId r:id="rId14"/>
  </p:notesMasterIdLst>
  <p:sldIdLst>
    <p:sldId id="262" r:id="rId6"/>
    <p:sldId id="264" r:id="rId7"/>
    <p:sldId id="257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00" autoAdjust="0"/>
  </p:normalViewPr>
  <p:slideViewPr>
    <p:cSldViewPr snapToGrid="0" snapToObjects="1">
      <p:cViewPr varScale="1">
        <p:scale>
          <a:sx n="57" d="100"/>
          <a:sy n="57" d="100"/>
        </p:scale>
        <p:origin x="21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8614659706607"/>
          <c:y val="5.4452424518799614E-2"/>
          <c:w val="0.80086979784378598"/>
          <c:h val="0.90384462103280039"/>
        </c:manualLayout>
      </c:layout>
      <c:radarChart>
        <c:radarStyle val="marker"/>
        <c:varyColors val="0"/>
        <c:ser>
          <c:idx val="13"/>
          <c:order val="0"/>
          <c:tx>
            <c:strRef>
              <c:f>'[Progress results 22082016.xlsx]GEP PAGEcountries waterfall'!$EW$1</c:f>
              <c:strCache>
                <c:ptCount val="1"/>
                <c:pt idx="0">
                  <c:v>GEP</c:v>
                </c:pt>
              </c:strCache>
            </c:strRef>
          </c:tx>
          <c:spPr>
            <a:ln w="41275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00-AFE7-4552-8483-CF45DAB3276B}"/>
              </c:ext>
            </c:extLst>
          </c:dPt>
          <c:cat>
            <c:strRef>
              <c:f>'[Progress results 22082016.xlsx]GEP PAGEcountries waterfall'!$EI$2:$EI$106</c:f>
              <c:strCache>
                <c:ptCount val="105"/>
                <c:pt idx="0">
                  <c:v>ALB</c:v>
                </c:pt>
                <c:pt idx="1">
                  <c:v>DZA</c:v>
                </c:pt>
                <c:pt idx="2">
                  <c:v>AGO</c:v>
                </c:pt>
                <c:pt idx="3">
                  <c:v>ARG</c:v>
                </c:pt>
                <c:pt idx="4">
                  <c:v>ARM</c:v>
                </c:pt>
                <c:pt idx="5">
                  <c:v>AUS</c:v>
                </c:pt>
                <c:pt idx="6">
                  <c:v>AUT</c:v>
                </c:pt>
                <c:pt idx="7">
                  <c:v>AZE</c:v>
                </c:pt>
                <c:pt idx="8">
                  <c:v>BGD</c:v>
                </c:pt>
                <c:pt idx="9">
                  <c:v>BLR</c:v>
                </c:pt>
                <c:pt idx="10">
                  <c:v>BEL</c:v>
                </c:pt>
                <c:pt idx="11">
                  <c:v>BEN</c:v>
                </c:pt>
                <c:pt idx="12">
                  <c:v>BOL</c:v>
                </c:pt>
                <c:pt idx="13">
                  <c:v>BWA</c:v>
                </c:pt>
                <c:pt idx="14">
                  <c:v>BRA</c:v>
                </c:pt>
                <c:pt idx="15">
                  <c:v>BGR</c:v>
                </c:pt>
                <c:pt idx="16">
                  <c:v>KHM</c:v>
                </c:pt>
                <c:pt idx="17">
                  <c:v>CMR</c:v>
                </c:pt>
                <c:pt idx="18">
                  <c:v>CAN</c:v>
                </c:pt>
                <c:pt idx="19">
                  <c:v>CHL</c:v>
                </c:pt>
                <c:pt idx="20">
                  <c:v>CHN</c:v>
                </c:pt>
                <c:pt idx="21">
                  <c:v>COL</c:v>
                </c:pt>
                <c:pt idx="22">
                  <c:v>CRI</c:v>
                </c:pt>
                <c:pt idx="23">
                  <c:v>CIV</c:v>
                </c:pt>
                <c:pt idx="24">
                  <c:v>HRV</c:v>
                </c:pt>
                <c:pt idx="25">
                  <c:v>CYP</c:v>
                </c:pt>
                <c:pt idx="26">
                  <c:v>CZE</c:v>
                </c:pt>
                <c:pt idx="27">
                  <c:v>DNK</c:v>
                </c:pt>
                <c:pt idx="28">
                  <c:v>DOM</c:v>
                </c:pt>
                <c:pt idx="29">
                  <c:v>ECU</c:v>
                </c:pt>
                <c:pt idx="30">
                  <c:v>EGY</c:v>
                </c:pt>
                <c:pt idx="31">
                  <c:v>SLV</c:v>
                </c:pt>
                <c:pt idx="32">
                  <c:v>EST</c:v>
                </c:pt>
                <c:pt idx="33">
                  <c:v>FIN</c:v>
                </c:pt>
                <c:pt idx="34">
                  <c:v>FRA</c:v>
                </c:pt>
                <c:pt idx="35">
                  <c:v>GEO</c:v>
                </c:pt>
                <c:pt idx="36">
                  <c:v>DEU</c:v>
                </c:pt>
                <c:pt idx="37">
                  <c:v>GHA</c:v>
                </c:pt>
                <c:pt idx="38">
                  <c:v>GRC</c:v>
                </c:pt>
                <c:pt idx="39">
                  <c:v>GTM</c:v>
                </c:pt>
                <c:pt idx="40">
                  <c:v>HND</c:v>
                </c:pt>
                <c:pt idx="41">
                  <c:v>HUN</c:v>
                </c:pt>
                <c:pt idx="42">
                  <c:v>ISL</c:v>
                </c:pt>
                <c:pt idx="43">
                  <c:v>IND</c:v>
                </c:pt>
                <c:pt idx="44">
                  <c:v>IDN</c:v>
                </c:pt>
                <c:pt idx="45">
                  <c:v>IRL</c:v>
                </c:pt>
                <c:pt idx="46">
                  <c:v>ISR</c:v>
                </c:pt>
                <c:pt idx="47">
                  <c:v>ITA</c:v>
                </c:pt>
                <c:pt idx="48">
                  <c:v>JAM</c:v>
                </c:pt>
                <c:pt idx="49">
                  <c:v>JPN</c:v>
                </c:pt>
                <c:pt idx="50">
                  <c:v>JOR</c:v>
                </c:pt>
                <c:pt idx="51">
                  <c:v>KAZ</c:v>
                </c:pt>
                <c:pt idx="52">
                  <c:v>KEN</c:v>
                </c:pt>
                <c:pt idx="53">
                  <c:v>KOR</c:v>
                </c:pt>
                <c:pt idx="54">
                  <c:v>KGZ</c:v>
                </c:pt>
                <c:pt idx="55">
                  <c:v>LVA</c:v>
                </c:pt>
                <c:pt idx="56">
                  <c:v>LTU</c:v>
                </c:pt>
                <c:pt idx="57">
                  <c:v>LUX</c:v>
                </c:pt>
                <c:pt idx="58">
                  <c:v>MKD</c:v>
                </c:pt>
                <c:pt idx="59">
                  <c:v>MWI</c:v>
                </c:pt>
                <c:pt idx="60">
                  <c:v>MYS</c:v>
                </c:pt>
                <c:pt idx="61">
                  <c:v>MLI</c:v>
                </c:pt>
                <c:pt idx="62">
                  <c:v>MEX</c:v>
                </c:pt>
                <c:pt idx="63">
                  <c:v>MDA</c:v>
                </c:pt>
                <c:pt idx="64">
                  <c:v>MNG</c:v>
                </c:pt>
                <c:pt idx="65">
                  <c:v>MAR</c:v>
                </c:pt>
                <c:pt idx="66">
                  <c:v>MOZ</c:v>
                </c:pt>
                <c:pt idx="67">
                  <c:v>NAM</c:v>
                </c:pt>
                <c:pt idx="68">
                  <c:v>NPL</c:v>
                </c:pt>
                <c:pt idx="69">
                  <c:v>NLD</c:v>
                </c:pt>
                <c:pt idx="70">
                  <c:v>NZL</c:v>
                </c:pt>
                <c:pt idx="71">
                  <c:v>NIC</c:v>
                </c:pt>
                <c:pt idx="72">
                  <c:v>NOR</c:v>
                </c:pt>
                <c:pt idx="73">
                  <c:v>PAK</c:v>
                </c:pt>
                <c:pt idx="74">
                  <c:v>PAN</c:v>
                </c:pt>
                <c:pt idx="75">
                  <c:v>PRY</c:v>
                </c:pt>
                <c:pt idx="76">
                  <c:v>PER</c:v>
                </c:pt>
                <c:pt idx="77">
                  <c:v>PHL</c:v>
                </c:pt>
                <c:pt idx="78">
                  <c:v>POL</c:v>
                </c:pt>
                <c:pt idx="79">
                  <c:v>PRT</c:v>
                </c:pt>
                <c:pt idx="80">
                  <c:v>RUS</c:v>
                </c:pt>
                <c:pt idx="81">
                  <c:v>SEN</c:v>
                </c:pt>
                <c:pt idx="82">
                  <c:v>SGP</c:v>
                </c:pt>
                <c:pt idx="83">
                  <c:v>SVK</c:v>
                </c:pt>
                <c:pt idx="84">
                  <c:v>SVN</c:v>
                </c:pt>
                <c:pt idx="85">
                  <c:v>ZAF</c:v>
                </c:pt>
                <c:pt idx="86">
                  <c:v>ESP</c:v>
                </c:pt>
                <c:pt idx="87">
                  <c:v>LKA</c:v>
                </c:pt>
                <c:pt idx="88">
                  <c:v>SWE</c:v>
                </c:pt>
                <c:pt idx="89">
                  <c:v>CHE</c:v>
                </c:pt>
                <c:pt idx="90">
                  <c:v>TJK</c:v>
                </c:pt>
                <c:pt idx="91">
                  <c:v>THA</c:v>
                </c:pt>
                <c:pt idx="92">
                  <c:v>TGO</c:v>
                </c:pt>
                <c:pt idx="93">
                  <c:v>TUN</c:v>
                </c:pt>
                <c:pt idx="94">
                  <c:v>TUR</c:v>
                </c:pt>
                <c:pt idx="95">
                  <c:v>UGA</c:v>
                </c:pt>
                <c:pt idx="96">
                  <c:v>UKR</c:v>
                </c:pt>
                <c:pt idx="97">
                  <c:v>GBR</c:v>
                </c:pt>
                <c:pt idx="98">
                  <c:v>USA</c:v>
                </c:pt>
                <c:pt idx="99">
                  <c:v>URY</c:v>
                </c:pt>
                <c:pt idx="100">
                  <c:v>VEN</c:v>
                </c:pt>
                <c:pt idx="101">
                  <c:v>VNM</c:v>
                </c:pt>
                <c:pt idx="102">
                  <c:v>YEM</c:v>
                </c:pt>
                <c:pt idx="103">
                  <c:v>ZMB</c:v>
                </c:pt>
                <c:pt idx="104">
                  <c:v>ZWE</c:v>
                </c:pt>
              </c:strCache>
            </c:strRef>
          </c:cat>
          <c:val>
            <c:numRef>
              <c:f>'[Progress results 22082016.xlsx]GEP PAGEcountries waterfall'!$EW$2:$EW$106</c:f>
              <c:numCache>
                <c:formatCode>0.00</c:formatCode>
                <c:ptCount val="105"/>
                <c:pt idx="0">
                  <c:v>-0.27764369999999999</c:v>
                </c:pt>
                <c:pt idx="1">
                  <c:v>1.0181000000000001E-3</c:v>
                </c:pt>
                <c:pt idx="2">
                  <c:v>0.18799370000000001</c:v>
                </c:pt>
                <c:pt idx="3">
                  <c:v>0.1029769</c:v>
                </c:pt>
                <c:pt idx="4">
                  <c:v>6.2767100000000006E-2</c:v>
                </c:pt>
                <c:pt idx="5">
                  <c:v>-5.4264100000000003E-2</c:v>
                </c:pt>
                <c:pt idx="6">
                  <c:v>0.10798489999999999</c:v>
                </c:pt>
                <c:pt idx="7">
                  <c:v>0.20279810000000001</c:v>
                </c:pt>
                <c:pt idx="8">
                  <c:v>0.21038319999999999</c:v>
                </c:pt>
                <c:pt idx="9">
                  <c:v>0.38452730000000002</c:v>
                </c:pt>
                <c:pt idx="10">
                  <c:v>0.1844771</c:v>
                </c:pt>
                <c:pt idx="11">
                  <c:v>-8.5774199999999995E-2</c:v>
                </c:pt>
                <c:pt idx="12">
                  <c:v>0.161381</c:v>
                </c:pt>
                <c:pt idx="13">
                  <c:v>1.2917400000000001E-2</c:v>
                </c:pt>
                <c:pt idx="14">
                  <c:v>-8.2585999999999996E-3</c:v>
                </c:pt>
                <c:pt idx="15">
                  <c:v>0.54612859999999996</c:v>
                </c:pt>
                <c:pt idx="16">
                  <c:v>0.37917289999999998</c:v>
                </c:pt>
                <c:pt idx="17">
                  <c:v>0.20944660000000001</c:v>
                </c:pt>
                <c:pt idx="18">
                  <c:v>7.3373999999999995E-2</c:v>
                </c:pt>
                <c:pt idx="19">
                  <c:v>0.1616126</c:v>
                </c:pt>
                <c:pt idx="20">
                  <c:v>-0.1693558</c:v>
                </c:pt>
                <c:pt idx="21">
                  <c:v>-2.2191200000000001E-2</c:v>
                </c:pt>
                <c:pt idx="22">
                  <c:v>-0.14936179999999999</c:v>
                </c:pt>
                <c:pt idx="23">
                  <c:v>2.1910499999999999E-2</c:v>
                </c:pt>
                <c:pt idx="24">
                  <c:v>0.16918240000000001</c:v>
                </c:pt>
                <c:pt idx="25">
                  <c:v>0.38399179999999999</c:v>
                </c:pt>
                <c:pt idx="26">
                  <c:v>0.1683212</c:v>
                </c:pt>
                <c:pt idx="27">
                  <c:v>7.0442000000000005E-2</c:v>
                </c:pt>
                <c:pt idx="28">
                  <c:v>0.38128790000000001</c:v>
                </c:pt>
                <c:pt idx="29">
                  <c:v>7.6345700000000002E-2</c:v>
                </c:pt>
                <c:pt idx="30">
                  <c:v>0.1113697</c:v>
                </c:pt>
                <c:pt idx="31">
                  <c:v>0.36977389999999999</c:v>
                </c:pt>
                <c:pt idx="32">
                  <c:v>8.70953E-2</c:v>
                </c:pt>
                <c:pt idx="33">
                  <c:v>0.10382130000000001</c:v>
                </c:pt>
                <c:pt idx="34">
                  <c:v>0.18237020000000001</c:v>
                </c:pt>
                <c:pt idx="35">
                  <c:v>-0.22332550000000001</c:v>
                </c:pt>
                <c:pt idx="36">
                  <c:v>0.17873330000000001</c:v>
                </c:pt>
                <c:pt idx="37">
                  <c:v>4.4143700000000001E-2</c:v>
                </c:pt>
                <c:pt idx="38">
                  <c:v>0.18565390000000001</c:v>
                </c:pt>
                <c:pt idx="39">
                  <c:v>0.107752</c:v>
                </c:pt>
                <c:pt idx="40">
                  <c:v>0.1137036</c:v>
                </c:pt>
                <c:pt idx="41">
                  <c:v>0.41806199999999999</c:v>
                </c:pt>
                <c:pt idx="42">
                  <c:v>5.8366099999999997E-2</c:v>
                </c:pt>
                <c:pt idx="43">
                  <c:v>6.9093000000000002E-3</c:v>
                </c:pt>
                <c:pt idx="44">
                  <c:v>-4.86585E-2</c:v>
                </c:pt>
                <c:pt idx="45">
                  <c:v>0.40039140000000001</c:v>
                </c:pt>
                <c:pt idx="46">
                  <c:v>5.9991599999999999E-2</c:v>
                </c:pt>
                <c:pt idx="47">
                  <c:v>0.229631</c:v>
                </c:pt>
                <c:pt idx="48">
                  <c:v>0.13125780000000001</c:v>
                </c:pt>
                <c:pt idx="49">
                  <c:v>0.1043935</c:v>
                </c:pt>
                <c:pt idx="50">
                  <c:v>0.13224759999999999</c:v>
                </c:pt>
                <c:pt idx="51">
                  <c:v>-3.4840999999999997E-2</c:v>
                </c:pt>
                <c:pt idx="52">
                  <c:v>9.2298900000000003E-2</c:v>
                </c:pt>
                <c:pt idx="53">
                  <c:v>0.11949129999999999</c:v>
                </c:pt>
                <c:pt idx="54">
                  <c:v>0.1192448</c:v>
                </c:pt>
                <c:pt idx="55">
                  <c:v>-0.40116039999999997</c:v>
                </c:pt>
                <c:pt idx="56">
                  <c:v>-0.16455990000000001</c:v>
                </c:pt>
                <c:pt idx="57">
                  <c:v>0.32763409999999998</c:v>
                </c:pt>
                <c:pt idx="58">
                  <c:v>-4.9489900000000003E-2</c:v>
                </c:pt>
                <c:pt idx="59">
                  <c:v>0.2233647</c:v>
                </c:pt>
                <c:pt idx="60">
                  <c:v>-1.1793400000000001E-2</c:v>
                </c:pt>
                <c:pt idx="61">
                  <c:v>8.4965799999999994E-2</c:v>
                </c:pt>
                <c:pt idx="62">
                  <c:v>0.25276120000000002</c:v>
                </c:pt>
                <c:pt idx="63">
                  <c:v>0.3388388</c:v>
                </c:pt>
                <c:pt idx="64">
                  <c:v>-0.99315699999999996</c:v>
                </c:pt>
                <c:pt idx="65">
                  <c:v>0.13259409999999999</c:v>
                </c:pt>
                <c:pt idx="66">
                  <c:v>0.2042735</c:v>
                </c:pt>
                <c:pt idx="67">
                  <c:v>0.31098369999999997</c:v>
                </c:pt>
                <c:pt idx="68">
                  <c:v>0.27537349999999999</c:v>
                </c:pt>
                <c:pt idx="69">
                  <c:v>0.14879249999999999</c:v>
                </c:pt>
                <c:pt idx="70">
                  <c:v>0.14868590000000001</c:v>
                </c:pt>
                <c:pt idx="71">
                  <c:v>0.29388799999999998</c:v>
                </c:pt>
                <c:pt idx="72">
                  <c:v>0.1389397</c:v>
                </c:pt>
                <c:pt idx="73">
                  <c:v>0.14101559999999999</c:v>
                </c:pt>
                <c:pt idx="74">
                  <c:v>6.4966399999999994E-2</c:v>
                </c:pt>
                <c:pt idx="75">
                  <c:v>0.27253769999999999</c:v>
                </c:pt>
                <c:pt idx="76">
                  <c:v>0.29623699999999997</c:v>
                </c:pt>
                <c:pt idx="77">
                  <c:v>0.20966290000000001</c:v>
                </c:pt>
                <c:pt idx="78">
                  <c:v>0.391011</c:v>
                </c:pt>
                <c:pt idx="79">
                  <c:v>0.1025879</c:v>
                </c:pt>
                <c:pt idx="80">
                  <c:v>-4.1533399999999998E-2</c:v>
                </c:pt>
                <c:pt idx="81">
                  <c:v>0.1331397</c:v>
                </c:pt>
                <c:pt idx="82">
                  <c:v>-4.5443299999999999E-2</c:v>
                </c:pt>
                <c:pt idx="83">
                  <c:v>2.3434699999999999E-2</c:v>
                </c:pt>
                <c:pt idx="84">
                  <c:v>0.4906257</c:v>
                </c:pt>
                <c:pt idx="85">
                  <c:v>-0.1875986</c:v>
                </c:pt>
                <c:pt idx="86">
                  <c:v>0.2039889</c:v>
                </c:pt>
                <c:pt idx="87">
                  <c:v>0.18409210000000001</c:v>
                </c:pt>
                <c:pt idx="88">
                  <c:v>4.99666E-2</c:v>
                </c:pt>
                <c:pt idx="89">
                  <c:v>0.17571149999999999</c:v>
                </c:pt>
                <c:pt idx="90">
                  <c:v>0.15051870000000001</c:v>
                </c:pt>
                <c:pt idx="91">
                  <c:v>0.2113215</c:v>
                </c:pt>
                <c:pt idx="92">
                  <c:v>0.16795089999999999</c:v>
                </c:pt>
                <c:pt idx="93">
                  <c:v>0.23355000000000001</c:v>
                </c:pt>
                <c:pt idx="94">
                  <c:v>7.7536999999999995E-2</c:v>
                </c:pt>
                <c:pt idx="95">
                  <c:v>0.5174801</c:v>
                </c:pt>
                <c:pt idx="96">
                  <c:v>-4.07456E-2</c:v>
                </c:pt>
                <c:pt idx="97">
                  <c:v>0.1791403</c:v>
                </c:pt>
                <c:pt idx="98">
                  <c:v>7.3269500000000001E-2</c:v>
                </c:pt>
                <c:pt idx="99">
                  <c:v>-0.31701309999999999</c:v>
                </c:pt>
                <c:pt idx="100">
                  <c:v>-6.5871600000000002E-2</c:v>
                </c:pt>
                <c:pt idx="101">
                  <c:v>-0.231658</c:v>
                </c:pt>
                <c:pt idx="102">
                  <c:v>7.2914400000000004E-2</c:v>
                </c:pt>
                <c:pt idx="103">
                  <c:v>4.1722700000000001E-2</c:v>
                </c:pt>
                <c:pt idx="104">
                  <c:v>5.5442400000000003E-2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7-4552-8483-CF45DAB3276B}"/>
            </c:ext>
          </c:extLst>
        </c:ser>
        <c:ser>
          <c:idx val="0"/>
          <c:order val="1"/>
          <c:tx>
            <c:strRef>
              <c:f>'[Progress results 22082016.xlsx]GEP PAGEcountries waterfall'!$EX$1</c:f>
              <c:strCache>
                <c:ptCount val="1"/>
                <c:pt idx="0">
                  <c:v>base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'[Progress results 22082016.xlsx]GEP PAGEcountries waterfall'!$EI$2:$EI$106</c:f>
              <c:strCache>
                <c:ptCount val="105"/>
                <c:pt idx="0">
                  <c:v>ALB</c:v>
                </c:pt>
                <c:pt idx="1">
                  <c:v>DZA</c:v>
                </c:pt>
                <c:pt idx="2">
                  <c:v>AGO</c:v>
                </c:pt>
                <c:pt idx="3">
                  <c:v>ARG</c:v>
                </c:pt>
                <c:pt idx="4">
                  <c:v>ARM</c:v>
                </c:pt>
                <c:pt idx="5">
                  <c:v>AUS</c:v>
                </c:pt>
                <c:pt idx="6">
                  <c:v>AUT</c:v>
                </c:pt>
                <c:pt idx="7">
                  <c:v>AZE</c:v>
                </c:pt>
                <c:pt idx="8">
                  <c:v>BGD</c:v>
                </c:pt>
                <c:pt idx="9">
                  <c:v>BLR</c:v>
                </c:pt>
                <c:pt idx="10">
                  <c:v>BEL</c:v>
                </c:pt>
                <c:pt idx="11">
                  <c:v>BEN</c:v>
                </c:pt>
                <c:pt idx="12">
                  <c:v>BOL</c:v>
                </c:pt>
                <c:pt idx="13">
                  <c:v>BWA</c:v>
                </c:pt>
                <c:pt idx="14">
                  <c:v>BRA</c:v>
                </c:pt>
                <c:pt idx="15">
                  <c:v>BGR</c:v>
                </c:pt>
                <c:pt idx="16">
                  <c:v>KHM</c:v>
                </c:pt>
                <c:pt idx="17">
                  <c:v>CMR</c:v>
                </c:pt>
                <c:pt idx="18">
                  <c:v>CAN</c:v>
                </c:pt>
                <c:pt idx="19">
                  <c:v>CHL</c:v>
                </c:pt>
                <c:pt idx="20">
                  <c:v>CHN</c:v>
                </c:pt>
                <c:pt idx="21">
                  <c:v>COL</c:v>
                </c:pt>
                <c:pt idx="22">
                  <c:v>CRI</c:v>
                </c:pt>
                <c:pt idx="23">
                  <c:v>CIV</c:v>
                </c:pt>
                <c:pt idx="24">
                  <c:v>HRV</c:v>
                </c:pt>
                <c:pt idx="25">
                  <c:v>CYP</c:v>
                </c:pt>
                <c:pt idx="26">
                  <c:v>CZE</c:v>
                </c:pt>
                <c:pt idx="27">
                  <c:v>DNK</c:v>
                </c:pt>
                <c:pt idx="28">
                  <c:v>DOM</c:v>
                </c:pt>
                <c:pt idx="29">
                  <c:v>ECU</c:v>
                </c:pt>
                <c:pt idx="30">
                  <c:v>EGY</c:v>
                </c:pt>
                <c:pt idx="31">
                  <c:v>SLV</c:v>
                </c:pt>
                <c:pt idx="32">
                  <c:v>EST</c:v>
                </c:pt>
                <c:pt idx="33">
                  <c:v>FIN</c:v>
                </c:pt>
                <c:pt idx="34">
                  <c:v>FRA</c:v>
                </c:pt>
                <c:pt idx="35">
                  <c:v>GEO</c:v>
                </c:pt>
                <c:pt idx="36">
                  <c:v>DEU</c:v>
                </c:pt>
                <c:pt idx="37">
                  <c:v>GHA</c:v>
                </c:pt>
                <c:pt idx="38">
                  <c:v>GRC</c:v>
                </c:pt>
                <c:pt idx="39">
                  <c:v>GTM</c:v>
                </c:pt>
                <c:pt idx="40">
                  <c:v>HND</c:v>
                </c:pt>
                <c:pt idx="41">
                  <c:v>HUN</c:v>
                </c:pt>
                <c:pt idx="42">
                  <c:v>ISL</c:v>
                </c:pt>
                <c:pt idx="43">
                  <c:v>IND</c:v>
                </c:pt>
                <c:pt idx="44">
                  <c:v>IDN</c:v>
                </c:pt>
                <c:pt idx="45">
                  <c:v>IRL</c:v>
                </c:pt>
                <c:pt idx="46">
                  <c:v>ISR</c:v>
                </c:pt>
                <c:pt idx="47">
                  <c:v>ITA</c:v>
                </c:pt>
                <c:pt idx="48">
                  <c:v>JAM</c:v>
                </c:pt>
                <c:pt idx="49">
                  <c:v>JPN</c:v>
                </c:pt>
                <c:pt idx="50">
                  <c:v>JOR</c:v>
                </c:pt>
                <c:pt idx="51">
                  <c:v>KAZ</c:v>
                </c:pt>
                <c:pt idx="52">
                  <c:v>KEN</c:v>
                </c:pt>
                <c:pt idx="53">
                  <c:v>KOR</c:v>
                </c:pt>
                <c:pt idx="54">
                  <c:v>KGZ</c:v>
                </c:pt>
                <c:pt idx="55">
                  <c:v>LVA</c:v>
                </c:pt>
                <c:pt idx="56">
                  <c:v>LTU</c:v>
                </c:pt>
                <c:pt idx="57">
                  <c:v>LUX</c:v>
                </c:pt>
                <c:pt idx="58">
                  <c:v>MKD</c:v>
                </c:pt>
                <c:pt idx="59">
                  <c:v>MWI</c:v>
                </c:pt>
                <c:pt idx="60">
                  <c:v>MYS</c:v>
                </c:pt>
                <c:pt idx="61">
                  <c:v>MLI</c:v>
                </c:pt>
                <c:pt idx="62">
                  <c:v>MEX</c:v>
                </c:pt>
                <c:pt idx="63">
                  <c:v>MDA</c:v>
                </c:pt>
                <c:pt idx="64">
                  <c:v>MNG</c:v>
                </c:pt>
                <c:pt idx="65">
                  <c:v>MAR</c:v>
                </c:pt>
                <c:pt idx="66">
                  <c:v>MOZ</c:v>
                </c:pt>
                <c:pt idx="67">
                  <c:v>NAM</c:v>
                </c:pt>
                <c:pt idx="68">
                  <c:v>NPL</c:v>
                </c:pt>
                <c:pt idx="69">
                  <c:v>NLD</c:v>
                </c:pt>
                <c:pt idx="70">
                  <c:v>NZL</c:v>
                </c:pt>
                <c:pt idx="71">
                  <c:v>NIC</c:v>
                </c:pt>
                <c:pt idx="72">
                  <c:v>NOR</c:v>
                </c:pt>
                <c:pt idx="73">
                  <c:v>PAK</c:v>
                </c:pt>
                <c:pt idx="74">
                  <c:v>PAN</c:v>
                </c:pt>
                <c:pt idx="75">
                  <c:v>PRY</c:v>
                </c:pt>
                <c:pt idx="76">
                  <c:v>PER</c:v>
                </c:pt>
                <c:pt idx="77">
                  <c:v>PHL</c:v>
                </c:pt>
                <c:pt idx="78">
                  <c:v>POL</c:v>
                </c:pt>
                <c:pt idx="79">
                  <c:v>PRT</c:v>
                </c:pt>
                <c:pt idx="80">
                  <c:v>RUS</c:v>
                </c:pt>
                <c:pt idx="81">
                  <c:v>SEN</c:v>
                </c:pt>
                <c:pt idx="82">
                  <c:v>SGP</c:v>
                </c:pt>
                <c:pt idx="83">
                  <c:v>SVK</c:v>
                </c:pt>
                <c:pt idx="84">
                  <c:v>SVN</c:v>
                </c:pt>
                <c:pt idx="85">
                  <c:v>ZAF</c:v>
                </c:pt>
                <c:pt idx="86">
                  <c:v>ESP</c:v>
                </c:pt>
                <c:pt idx="87">
                  <c:v>LKA</c:v>
                </c:pt>
                <c:pt idx="88">
                  <c:v>SWE</c:v>
                </c:pt>
                <c:pt idx="89">
                  <c:v>CHE</c:v>
                </c:pt>
                <c:pt idx="90">
                  <c:v>TJK</c:v>
                </c:pt>
                <c:pt idx="91">
                  <c:v>THA</c:v>
                </c:pt>
                <c:pt idx="92">
                  <c:v>TGO</c:v>
                </c:pt>
                <c:pt idx="93">
                  <c:v>TUN</c:v>
                </c:pt>
                <c:pt idx="94">
                  <c:v>TUR</c:v>
                </c:pt>
                <c:pt idx="95">
                  <c:v>UGA</c:v>
                </c:pt>
                <c:pt idx="96">
                  <c:v>UKR</c:v>
                </c:pt>
                <c:pt idx="97">
                  <c:v>GBR</c:v>
                </c:pt>
                <c:pt idx="98">
                  <c:v>USA</c:v>
                </c:pt>
                <c:pt idx="99">
                  <c:v>URY</c:v>
                </c:pt>
                <c:pt idx="100">
                  <c:v>VEN</c:v>
                </c:pt>
                <c:pt idx="101">
                  <c:v>VNM</c:v>
                </c:pt>
                <c:pt idx="102">
                  <c:v>YEM</c:v>
                </c:pt>
                <c:pt idx="103">
                  <c:v>ZMB</c:v>
                </c:pt>
                <c:pt idx="104">
                  <c:v>ZWE</c:v>
                </c:pt>
              </c:strCache>
            </c:strRef>
          </c:cat>
          <c:val>
            <c:numRef>
              <c:f>'[Progress results 22082016.xlsx]GEP PAGEcountries waterfall'!$EX$2:$EX$106</c:f>
              <c:numCache>
                <c:formatCode>General</c:formatCode>
                <c:ptCount val="1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E7-4552-8483-CF45DAB32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277816"/>
        <c:axId val="407280168"/>
      </c:radarChart>
      <c:catAx>
        <c:axId val="4072778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407280168"/>
        <c:crosses val="autoZero"/>
        <c:auto val="1"/>
        <c:lblAlgn val="ctr"/>
        <c:lblOffset val="100"/>
        <c:noMultiLvlLbl val="0"/>
      </c:catAx>
      <c:valAx>
        <c:axId val="407280168"/>
        <c:scaling>
          <c:orientation val="minMax"/>
          <c:min val="-1"/>
        </c:scaling>
        <c:delete val="0"/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0.00" sourceLinked="1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07277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6C17-62D1-472C-8B5C-5B3133A2A564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6C86E-3A6C-4E36-B207-B50E58EF4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ru-KZ" dirty="0" smtClean="0"/>
              <a:t>О</a:t>
            </a:r>
            <a:r>
              <a:rPr lang="ru-KZ" baseline="0" dirty="0" smtClean="0"/>
              <a:t> чем курс: </a:t>
            </a:r>
            <a:r>
              <a:rPr lang="ru-RU" dirty="0" smtClean="0"/>
              <a:t>какие экологические, экономические и социально-инклюзивные показатели важны для Казахстана (доля ВИЭ, доля угля, выбросы ПГ и PM2.5, энергоёмкость ВВП, надёжность энергоснабжения юга, энергетическая бедность, занятость в угольных и «зелёных» секторах, доступ к чистому отоплению и переквалификации);как устроена национальная статистика РК и какие у неё ограничения (неполные ряды, различия по регионам, доступность данных);как эти индикаторы используются на каждом этапе политического цикла: выявление проблемы, формулирование политики, оценка, мониторинг и пересмотр;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C86E-3A6C-4E36-B207-B50E58EF4A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0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B1BC0-3BBB-5148-866E-5F72B0D631B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6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B1BC0-3BBB-5148-866E-5F72B0D631B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7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B1BC0-3BBB-5148-866E-5F72B0D631B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3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B1BC0-3BBB-5148-866E-5F72B0D631B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4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B1BC0-3BBB-5148-866E-5F72B0D631B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59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B1BC0-3BBB-5148-866E-5F72B0D631B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4381" y="3141569"/>
            <a:ext cx="6858000" cy="87333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aseline="0">
                <a:solidFill>
                  <a:srgbClr val="71A54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Edit master subheading format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6"/>
            <a:ext cx="3880128" cy="446659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7"/>
            <a:ext cx="2187799" cy="897415"/>
          </a:xfrm>
          <a:prstGeom prst="rect">
            <a:avLst/>
          </a:prstGeom>
        </p:spPr>
      </p:pic>
      <p:sp>
        <p:nvSpPr>
          <p:cNvPr id="22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18440"/>
            <a:ext cx="8617256" cy="1272875"/>
          </a:xfrm>
        </p:spPr>
        <p:txBody>
          <a:bodyPr lIns="0" anchor="b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2" y="4990286"/>
            <a:ext cx="4358878" cy="593725"/>
          </a:xfrm>
        </p:spPr>
        <p:txBody>
          <a:bodyPr lIns="0">
            <a:normAutofit/>
          </a:bodyPr>
          <a:lstStyle>
            <a:lvl1pPr marL="0" indent="0">
              <a:buNone/>
              <a:defRPr sz="1200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sz="1200" noProof="0" dirty="0">
                <a:latin typeface="+mj-lt"/>
              </a:rPr>
              <a:t>Date / Place / Name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335901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15480" y="1149671"/>
            <a:ext cx="6972300" cy="580926"/>
          </a:xfrm>
        </p:spPr>
        <p:txBody>
          <a:bodyPr/>
          <a:lstStyle>
            <a:lvl1pPr>
              <a:defRPr>
                <a:solidFill>
                  <a:srgbClr val="71A522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4382" y="1985473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05992" y="1985473"/>
            <a:ext cx="458390" cy="805024"/>
          </a:xfrm>
        </p:spPr>
        <p:txBody>
          <a:bodyPr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64382" y="2790497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5991" y="2790497"/>
            <a:ext cx="458390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67001" y="3595521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03371" y="3595521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69620" y="4398260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03371" y="4400545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67549" y="5203284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04259" y="5203284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4050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15852" y="878817"/>
            <a:ext cx="8565307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17" y="1784348"/>
            <a:ext cx="4729815" cy="5808988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8871297" y="1"/>
            <a:ext cx="1949522" cy="689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64381" y="2339009"/>
            <a:ext cx="478980" cy="805024"/>
          </a:xfrm>
        </p:spPr>
        <p:txBody>
          <a:bodyPr lIns="0" tIns="0" rIns="0" bIns="0"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sz="2100"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43362" y="2339009"/>
            <a:ext cx="3955397" cy="3046961"/>
          </a:xfrm>
        </p:spPr>
        <p:txBody>
          <a:bodyPr lIns="0" tIns="0"/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67949" y="6253528"/>
            <a:ext cx="10752871" cy="1803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366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23E7AAF9-CD01-2343-92F9-4431AE90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018" y="1855631"/>
            <a:ext cx="3420279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rain, smoke, clouds, steam&#10;&#10;Description automatically generated">
            <a:extLst>
              <a:ext uri="{FF2B5EF4-FFF2-40B4-BE49-F238E27FC236}">
                <a16:creationId xmlns:a16="http://schemas.microsoft.com/office/drawing/2014/main" id="{74BD647A-C2F6-424F-BA24-979D51B6A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87" b="17890"/>
          <a:stretch/>
        </p:blipFill>
        <p:spPr>
          <a:xfrm>
            <a:off x="5451018" y="1855631"/>
            <a:ext cx="3420280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672" y="1788942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8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person, photo, front, looking&#10;&#10;Description automatically generated">
            <a:extLst>
              <a:ext uri="{FF2B5EF4-FFF2-40B4-BE49-F238E27FC236}">
                <a16:creationId xmlns:a16="http://schemas.microsoft.com/office/drawing/2014/main" id="{B702DC1C-5A69-3841-A61B-8F9489D44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75" y="1810131"/>
            <a:ext cx="3402723" cy="444339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782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view of 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E50102-5BA7-2243-9747-17E889A3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541508" y="1851073"/>
            <a:ext cx="3329789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icture containing grass, person, outdoor, looking&#10;&#10;Description automatically generated">
            <a:extLst>
              <a:ext uri="{FF2B5EF4-FFF2-40B4-BE49-F238E27FC236}">
                <a16:creationId xmlns:a16="http://schemas.microsoft.com/office/drawing/2014/main" id="{9CC770C7-AB77-9E4D-A1DC-B507E26DF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882" y="1848970"/>
            <a:ext cx="3319415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picture containing grass, person, outdoor, holding&#10;&#10;Description automatically generated">
            <a:extLst>
              <a:ext uri="{FF2B5EF4-FFF2-40B4-BE49-F238E27FC236}">
                <a16:creationId xmlns:a16="http://schemas.microsoft.com/office/drawing/2014/main" id="{9E10A75A-344C-AC46-A7AD-1040892E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000" y="1848970"/>
            <a:ext cx="3344298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305992" y="2060576"/>
            <a:ext cx="6344840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32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7E2DA-F975-9543-8EC4-D88E44965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350404">
            <a:off x="3886009" y="-166223"/>
            <a:ext cx="6146960" cy="8304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A3F53-3073-AA4D-B1B4-FA207A074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5300" y="5255951"/>
            <a:ext cx="581100" cy="1181570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894672E-F799-BB4F-996B-2976C4FD1E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3552" y="6356351"/>
            <a:ext cx="857327" cy="365125"/>
          </a:xfrm>
        </p:spPr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19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3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30599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7" hasCustomPrompt="1"/>
          </p:nvPr>
        </p:nvSpPr>
        <p:spPr>
          <a:xfrm>
            <a:off x="465296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13531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"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5991" y="876698"/>
            <a:ext cx="8559403" cy="53641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Place image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14" hasCustomPrompt="1"/>
          </p:nvPr>
        </p:nvSpPr>
        <p:spPr>
          <a:xfrm>
            <a:off x="3109961" y="1790381"/>
            <a:ext cx="2916091" cy="3888121"/>
          </a:xfrm>
          <a:prstGeom prst="ellipse">
            <a:avLst/>
          </a:prstGeom>
          <a:solidFill>
            <a:srgbClr val="71A522"/>
          </a:solidFill>
        </p:spPr>
        <p:txBody>
          <a:bodyPr vert="horz" tIns="360000" rIns="360000" bIns="46800" anchor="ctr" anchorCtr="0">
            <a:noAutofit/>
          </a:bodyPr>
          <a:lstStyle>
            <a:lvl1pPr marL="0" indent="0">
              <a:lnSpc>
                <a:spcPts val="1950"/>
              </a:lnSpc>
              <a:buNone/>
              <a:defRPr b="0" i="0" baseline="0">
                <a:solidFill>
                  <a:schemeClr val="bg1"/>
                </a:solidFill>
                <a:latin typeface="+mn-lt"/>
                <a:ea typeface="Roboto Medium" charset="0"/>
                <a:cs typeface="Roboto Medium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0"/>
            <a:r>
              <a:rPr lang="en-US" noProof="0" dirty="0"/>
              <a:t>here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GB" smtClean="0"/>
              <a:pPr defTabSz="6858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143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6" hasCustomPrompt="1"/>
          </p:nvPr>
        </p:nvSpPr>
        <p:spPr>
          <a:xfrm>
            <a:off x="2519363" y="1063626"/>
            <a:ext cx="6346031" cy="5173663"/>
          </a:xfrm>
        </p:spPr>
        <p:txBody>
          <a:bodyPr/>
          <a:lstStyle/>
          <a:p>
            <a:r>
              <a:rPr lang="en-US" noProof="0" dirty="0"/>
              <a:t>Place image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05991" y="1063626"/>
            <a:ext cx="2051447" cy="517366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4183920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5"/>
            <a:ext cx="3882107" cy="445951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6"/>
            <a:ext cx="2187799" cy="873330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08344"/>
            <a:ext cx="8617256" cy="3659805"/>
          </a:xfrm>
        </p:spPr>
        <p:txBody>
          <a:bodyPr lIns="0" anchor="ctr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20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198" y="6021288"/>
            <a:ext cx="583134" cy="83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7790" cy="7200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DBF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156" y="1124744"/>
            <a:ext cx="8226835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7DBFB0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DBFB0"/>
              </a:buCl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7DBFB0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8767290" y="6489802"/>
            <a:ext cx="37804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7C8C-FD00-4B9D-8165-CAA8C52F08BA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DBFB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7DBFB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167382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4381" y="3141569"/>
            <a:ext cx="6858000" cy="87333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aseline="0">
                <a:solidFill>
                  <a:srgbClr val="71A54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Edit master subheading format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6"/>
            <a:ext cx="3880128" cy="446659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7"/>
            <a:ext cx="2187799" cy="897415"/>
          </a:xfrm>
          <a:prstGeom prst="rect">
            <a:avLst/>
          </a:prstGeom>
        </p:spPr>
      </p:pic>
      <p:sp>
        <p:nvSpPr>
          <p:cNvPr id="22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18440"/>
            <a:ext cx="8617256" cy="1272875"/>
          </a:xfrm>
        </p:spPr>
        <p:txBody>
          <a:bodyPr lIns="0" anchor="b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2" y="4990286"/>
            <a:ext cx="4358878" cy="593725"/>
          </a:xfrm>
        </p:spPr>
        <p:txBody>
          <a:bodyPr lIns="0">
            <a:normAutofit/>
          </a:bodyPr>
          <a:lstStyle>
            <a:lvl1pPr marL="0" indent="0">
              <a:buNone/>
              <a:defRPr sz="1200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sz="1200" noProof="0" dirty="0">
                <a:latin typeface="+mj-lt"/>
              </a:rPr>
              <a:t>Date / Place / Name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373684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15480" y="1149671"/>
            <a:ext cx="6972300" cy="580926"/>
          </a:xfrm>
        </p:spPr>
        <p:txBody>
          <a:bodyPr/>
          <a:lstStyle>
            <a:lvl1pPr>
              <a:defRPr>
                <a:solidFill>
                  <a:srgbClr val="71A522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4382" y="1985473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05992" y="1985473"/>
            <a:ext cx="458390" cy="805024"/>
          </a:xfrm>
        </p:spPr>
        <p:txBody>
          <a:bodyPr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64382" y="2790497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5991" y="2790497"/>
            <a:ext cx="458390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67001" y="3595521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03371" y="3595521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69620" y="4398260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03371" y="4400545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67549" y="5203284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04259" y="5203284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8680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15852" y="878817"/>
            <a:ext cx="8565307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17" y="1784348"/>
            <a:ext cx="4729815" cy="5808988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8871297" y="1"/>
            <a:ext cx="1949522" cy="689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64381" y="2339009"/>
            <a:ext cx="478980" cy="805024"/>
          </a:xfrm>
        </p:spPr>
        <p:txBody>
          <a:bodyPr lIns="0" tIns="0" rIns="0" bIns="0"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sz="2100"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43362" y="2339009"/>
            <a:ext cx="3955397" cy="3046961"/>
          </a:xfrm>
        </p:spPr>
        <p:txBody>
          <a:bodyPr lIns="0" tIns="0"/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67949" y="6253528"/>
            <a:ext cx="10752871" cy="1803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20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23E7AAF9-CD01-2343-92F9-4431AE90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018" y="1855631"/>
            <a:ext cx="3420279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rain, smoke, clouds, steam&#10;&#10;Description automatically generated">
            <a:extLst>
              <a:ext uri="{FF2B5EF4-FFF2-40B4-BE49-F238E27FC236}">
                <a16:creationId xmlns:a16="http://schemas.microsoft.com/office/drawing/2014/main" id="{74BD647A-C2F6-424F-BA24-979D51B6A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87" b="17890"/>
          <a:stretch/>
        </p:blipFill>
        <p:spPr>
          <a:xfrm>
            <a:off x="5451018" y="1855631"/>
            <a:ext cx="3420280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672" y="1788942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5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person, photo, front, looking&#10;&#10;Description automatically generated">
            <a:extLst>
              <a:ext uri="{FF2B5EF4-FFF2-40B4-BE49-F238E27FC236}">
                <a16:creationId xmlns:a16="http://schemas.microsoft.com/office/drawing/2014/main" id="{B702DC1C-5A69-3841-A61B-8F9489D44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75" y="1810131"/>
            <a:ext cx="3402723" cy="444339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782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3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view of 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E50102-5BA7-2243-9747-17E889A3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541508" y="1851073"/>
            <a:ext cx="3329789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9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icture containing grass, person, outdoor, looking&#10;&#10;Description automatically generated">
            <a:extLst>
              <a:ext uri="{FF2B5EF4-FFF2-40B4-BE49-F238E27FC236}">
                <a16:creationId xmlns:a16="http://schemas.microsoft.com/office/drawing/2014/main" id="{9CC770C7-AB77-9E4D-A1DC-B507E26DF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882" y="1848970"/>
            <a:ext cx="3319415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39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picture containing grass, person, outdoor, holding&#10;&#10;Description automatically generated">
            <a:extLst>
              <a:ext uri="{FF2B5EF4-FFF2-40B4-BE49-F238E27FC236}">
                <a16:creationId xmlns:a16="http://schemas.microsoft.com/office/drawing/2014/main" id="{9E10A75A-344C-AC46-A7AD-1040892E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000" y="1848970"/>
            <a:ext cx="3344298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94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305992" y="2060576"/>
            <a:ext cx="6344840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30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7E2DA-F975-9543-8EC4-D88E44965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350404">
            <a:off x="3886009" y="-166223"/>
            <a:ext cx="6146960" cy="8304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A3F53-3073-AA4D-B1B4-FA207A074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5300" y="5255951"/>
            <a:ext cx="581100" cy="1181570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894672E-F799-BB4F-996B-2976C4FD1E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3552" y="6356351"/>
            <a:ext cx="857327" cy="365125"/>
          </a:xfrm>
        </p:spPr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5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3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30599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7" hasCustomPrompt="1"/>
          </p:nvPr>
        </p:nvSpPr>
        <p:spPr>
          <a:xfrm>
            <a:off x="465296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28422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"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5991" y="876698"/>
            <a:ext cx="8559403" cy="53641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Place image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14" hasCustomPrompt="1"/>
          </p:nvPr>
        </p:nvSpPr>
        <p:spPr>
          <a:xfrm>
            <a:off x="3109961" y="1790381"/>
            <a:ext cx="2916091" cy="3888121"/>
          </a:xfrm>
          <a:prstGeom prst="ellipse">
            <a:avLst/>
          </a:prstGeom>
          <a:solidFill>
            <a:srgbClr val="71A522"/>
          </a:solidFill>
        </p:spPr>
        <p:txBody>
          <a:bodyPr vert="horz" tIns="360000" rIns="360000" bIns="46800" anchor="ctr" anchorCtr="0">
            <a:noAutofit/>
          </a:bodyPr>
          <a:lstStyle>
            <a:lvl1pPr marL="0" indent="0">
              <a:lnSpc>
                <a:spcPts val="1950"/>
              </a:lnSpc>
              <a:buNone/>
              <a:defRPr b="0" i="0" baseline="0">
                <a:solidFill>
                  <a:schemeClr val="bg1"/>
                </a:solidFill>
                <a:latin typeface="+mn-lt"/>
                <a:ea typeface="Roboto Medium" charset="0"/>
                <a:cs typeface="Roboto Medium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0"/>
            <a:r>
              <a:rPr lang="en-US" noProof="0" dirty="0"/>
              <a:t>here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GB" smtClean="0"/>
              <a:pPr defTabSz="6858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668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6" hasCustomPrompt="1"/>
          </p:nvPr>
        </p:nvSpPr>
        <p:spPr>
          <a:xfrm>
            <a:off x="2519363" y="1063626"/>
            <a:ext cx="6346031" cy="5173663"/>
          </a:xfrm>
        </p:spPr>
        <p:txBody>
          <a:bodyPr/>
          <a:lstStyle/>
          <a:p>
            <a:r>
              <a:rPr lang="en-US" noProof="0" dirty="0"/>
              <a:t>Place image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05991" y="1063626"/>
            <a:ext cx="2051447" cy="517366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4259078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5"/>
            <a:ext cx="3882107" cy="445951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6"/>
            <a:ext cx="2187799" cy="873330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08344"/>
            <a:ext cx="8617256" cy="3659805"/>
          </a:xfrm>
        </p:spPr>
        <p:txBody>
          <a:bodyPr lIns="0" anchor="ctr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761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198" y="6021288"/>
            <a:ext cx="583134" cy="83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7790" cy="7200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DBF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156" y="1124744"/>
            <a:ext cx="8226835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7DBFB0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DBFB0"/>
              </a:buCl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7DBFB0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8767290" y="6489802"/>
            <a:ext cx="37804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7C8C-FD00-4B9D-8165-CAA8C52F08BA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DBFB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7DBFB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765902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4381" y="3141569"/>
            <a:ext cx="6858000" cy="87333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aseline="0">
                <a:solidFill>
                  <a:srgbClr val="71A54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Edit master subheading format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6"/>
            <a:ext cx="3880128" cy="446659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7"/>
            <a:ext cx="2187799" cy="897415"/>
          </a:xfrm>
          <a:prstGeom prst="rect">
            <a:avLst/>
          </a:prstGeom>
        </p:spPr>
      </p:pic>
      <p:sp>
        <p:nvSpPr>
          <p:cNvPr id="22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18440"/>
            <a:ext cx="8617256" cy="1272875"/>
          </a:xfrm>
        </p:spPr>
        <p:txBody>
          <a:bodyPr lIns="0" anchor="b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2" y="4990286"/>
            <a:ext cx="4358878" cy="593725"/>
          </a:xfrm>
        </p:spPr>
        <p:txBody>
          <a:bodyPr lIns="0">
            <a:normAutofit/>
          </a:bodyPr>
          <a:lstStyle>
            <a:lvl1pPr marL="0" indent="0">
              <a:buNone/>
              <a:defRPr sz="1200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sz="1200" noProof="0" dirty="0">
                <a:latin typeface="+mj-lt"/>
              </a:rPr>
              <a:t>Date / Place / Name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162337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15480" y="1149671"/>
            <a:ext cx="6972300" cy="580926"/>
          </a:xfrm>
        </p:spPr>
        <p:txBody>
          <a:bodyPr/>
          <a:lstStyle>
            <a:lvl1pPr>
              <a:defRPr>
                <a:solidFill>
                  <a:srgbClr val="71A522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4382" y="1985473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05992" y="1985473"/>
            <a:ext cx="458390" cy="805024"/>
          </a:xfrm>
        </p:spPr>
        <p:txBody>
          <a:bodyPr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64382" y="2790497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5991" y="2790497"/>
            <a:ext cx="458390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67001" y="3595521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03371" y="3595521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69620" y="4398260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03371" y="4400545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67549" y="5203284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04259" y="5203284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69088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15852" y="878817"/>
            <a:ext cx="8565307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17" y="1784348"/>
            <a:ext cx="4729815" cy="5808988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8871297" y="1"/>
            <a:ext cx="1949522" cy="689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64381" y="2339009"/>
            <a:ext cx="478980" cy="805024"/>
          </a:xfrm>
        </p:spPr>
        <p:txBody>
          <a:bodyPr lIns="0" tIns="0" rIns="0" bIns="0"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sz="2100"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43362" y="2339009"/>
            <a:ext cx="3955397" cy="3046961"/>
          </a:xfrm>
        </p:spPr>
        <p:txBody>
          <a:bodyPr lIns="0" tIns="0"/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67949" y="6253528"/>
            <a:ext cx="10752871" cy="1803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62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23E7AAF9-CD01-2343-92F9-4431AE90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018" y="1855631"/>
            <a:ext cx="3420279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07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rain, smoke, clouds, steam&#10;&#10;Description automatically generated">
            <a:extLst>
              <a:ext uri="{FF2B5EF4-FFF2-40B4-BE49-F238E27FC236}">
                <a16:creationId xmlns:a16="http://schemas.microsoft.com/office/drawing/2014/main" id="{74BD647A-C2F6-424F-BA24-979D51B6A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87" b="17890"/>
          <a:stretch/>
        </p:blipFill>
        <p:spPr>
          <a:xfrm>
            <a:off x="5451018" y="1855631"/>
            <a:ext cx="3420280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672" y="1788942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1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person, photo, front, looking&#10;&#10;Description automatically generated">
            <a:extLst>
              <a:ext uri="{FF2B5EF4-FFF2-40B4-BE49-F238E27FC236}">
                <a16:creationId xmlns:a16="http://schemas.microsoft.com/office/drawing/2014/main" id="{B702DC1C-5A69-3841-A61B-8F9489D44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75" y="1810131"/>
            <a:ext cx="3402723" cy="444339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782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view of 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E50102-5BA7-2243-9747-17E889A3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541508" y="1851073"/>
            <a:ext cx="3329789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4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icture containing grass, person, outdoor, looking&#10;&#10;Description automatically generated">
            <a:extLst>
              <a:ext uri="{FF2B5EF4-FFF2-40B4-BE49-F238E27FC236}">
                <a16:creationId xmlns:a16="http://schemas.microsoft.com/office/drawing/2014/main" id="{9CC770C7-AB77-9E4D-A1DC-B507E26DF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882" y="1848970"/>
            <a:ext cx="3319415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09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picture containing grass, person, outdoor, holding&#10;&#10;Description automatically generated">
            <a:extLst>
              <a:ext uri="{FF2B5EF4-FFF2-40B4-BE49-F238E27FC236}">
                <a16:creationId xmlns:a16="http://schemas.microsoft.com/office/drawing/2014/main" id="{9E10A75A-344C-AC46-A7AD-1040892E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000" y="1848970"/>
            <a:ext cx="3344298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76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305992" y="2060576"/>
            <a:ext cx="6344840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90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7E2DA-F975-9543-8EC4-D88E44965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350404">
            <a:off x="3886009" y="-166223"/>
            <a:ext cx="6146960" cy="8304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A3F53-3073-AA4D-B1B4-FA207A074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5300" y="5255951"/>
            <a:ext cx="581100" cy="1181570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894672E-F799-BB4F-996B-2976C4FD1E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3552" y="6356351"/>
            <a:ext cx="857327" cy="365125"/>
          </a:xfrm>
        </p:spPr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86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3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30599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7" hasCustomPrompt="1"/>
          </p:nvPr>
        </p:nvSpPr>
        <p:spPr>
          <a:xfrm>
            <a:off x="465296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3921490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"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5991" y="876698"/>
            <a:ext cx="8559403" cy="53641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Place image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14" hasCustomPrompt="1"/>
          </p:nvPr>
        </p:nvSpPr>
        <p:spPr>
          <a:xfrm>
            <a:off x="3109961" y="1790381"/>
            <a:ext cx="2916091" cy="3888121"/>
          </a:xfrm>
          <a:prstGeom prst="ellipse">
            <a:avLst/>
          </a:prstGeom>
          <a:solidFill>
            <a:srgbClr val="71A522"/>
          </a:solidFill>
        </p:spPr>
        <p:txBody>
          <a:bodyPr vert="horz" tIns="360000" rIns="360000" bIns="46800" anchor="ctr" anchorCtr="0">
            <a:noAutofit/>
          </a:bodyPr>
          <a:lstStyle>
            <a:lvl1pPr marL="0" indent="0">
              <a:lnSpc>
                <a:spcPts val="1950"/>
              </a:lnSpc>
              <a:buNone/>
              <a:defRPr b="0" i="0" baseline="0">
                <a:solidFill>
                  <a:schemeClr val="bg1"/>
                </a:solidFill>
                <a:latin typeface="+mn-lt"/>
                <a:ea typeface="Roboto Medium" charset="0"/>
                <a:cs typeface="Roboto Medium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0"/>
            <a:r>
              <a:rPr lang="en-US" noProof="0" dirty="0"/>
              <a:t>here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GB" smtClean="0"/>
              <a:pPr defTabSz="6858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874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6" hasCustomPrompt="1"/>
          </p:nvPr>
        </p:nvSpPr>
        <p:spPr>
          <a:xfrm>
            <a:off x="2519363" y="1063626"/>
            <a:ext cx="6346031" cy="5173663"/>
          </a:xfrm>
        </p:spPr>
        <p:txBody>
          <a:bodyPr/>
          <a:lstStyle/>
          <a:p>
            <a:r>
              <a:rPr lang="en-US" noProof="0" dirty="0"/>
              <a:t>Place image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05991" y="1063626"/>
            <a:ext cx="2051447" cy="517366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84868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5"/>
            <a:ext cx="3882107" cy="445951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6"/>
            <a:ext cx="2187799" cy="873330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08344"/>
            <a:ext cx="8617256" cy="3659805"/>
          </a:xfrm>
        </p:spPr>
        <p:txBody>
          <a:bodyPr lIns="0" anchor="ctr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300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198" y="6021288"/>
            <a:ext cx="583134" cy="83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7790" cy="7200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DBF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156" y="1124744"/>
            <a:ext cx="8226835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7DBFB0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DBFB0"/>
              </a:buCl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7DBFB0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8767290" y="6489802"/>
            <a:ext cx="37804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7C8C-FD00-4B9D-8165-CAA8C52F08BA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DBFB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7DBFB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50663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4381" y="3141569"/>
            <a:ext cx="6858000" cy="87333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aseline="0">
                <a:solidFill>
                  <a:srgbClr val="71A54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Edit master subheading format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6"/>
            <a:ext cx="3880128" cy="446659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7"/>
            <a:ext cx="2187799" cy="897415"/>
          </a:xfrm>
          <a:prstGeom prst="rect">
            <a:avLst/>
          </a:prstGeom>
        </p:spPr>
      </p:pic>
      <p:sp>
        <p:nvSpPr>
          <p:cNvPr id="22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18440"/>
            <a:ext cx="8617256" cy="1272875"/>
          </a:xfrm>
        </p:spPr>
        <p:txBody>
          <a:bodyPr lIns="0" anchor="b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4382" y="4990286"/>
            <a:ext cx="4358878" cy="593725"/>
          </a:xfrm>
        </p:spPr>
        <p:txBody>
          <a:bodyPr lIns="0">
            <a:normAutofit/>
          </a:bodyPr>
          <a:lstStyle>
            <a:lvl1pPr marL="0" indent="0">
              <a:buNone/>
              <a:defRPr sz="1200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sz="1200" noProof="0" dirty="0">
                <a:latin typeface="+mj-lt"/>
              </a:rPr>
              <a:t>Date / Place / Name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503336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315480" y="1149671"/>
            <a:ext cx="6972300" cy="580926"/>
          </a:xfrm>
        </p:spPr>
        <p:txBody>
          <a:bodyPr/>
          <a:lstStyle>
            <a:lvl1pPr>
              <a:defRPr>
                <a:solidFill>
                  <a:srgbClr val="71A522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4382" y="1985473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05992" y="1985473"/>
            <a:ext cx="458390" cy="805024"/>
          </a:xfrm>
        </p:spPr>
        <p:txBody>
          <a:bodyPr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64382" y="2790497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5991" y="2790497"/>
            <a:ext cx="458390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67001" y="3595521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03371" y="3595521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/>
            </a:pPr>
            <a:r>
              <a:rPr lang="en-US" noProof="0" dirty="0"/>
              <a:t>XX</a:t>
            </a:r>
            <a:endParaRPr lang="en-US" dirty="0"/>
          </a:p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69620" y="4398260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03371" y="4400545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67549" y="5203284"/>
            <a:ext cx="7332095" cy="805024"/>
          </a:xfrm>
        </p:spPr>
        <p:txBody>
          <a:bodyPr anchor="t"/>
          <a:lstStyle>
            <a:lvl1pPr marL="108000" marR="0" indent="-108000" algn="l" defTabSz="333367" rtl="0" eaLnBrk="1" fontAlgn="auto" latinLnBrk="0" hangingPunct="1">
              <a:lnSpc>
                <a:spcPts val="1860"/>
              </a:lnSpc>
              <a:spcBef>
                <a:spcPts val="45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nlo-Regular" charset="0"/>
              <a:buChar char="⎮"/>
              <a:tabLst/>
              <a:defRPr b="1" baseline="0">
                <a:solidFill>
                  <a:srgbClr val="71A522"/>
                </a:solidFill>
              </a:defRPr>
            </a:lvl1pPr>
            <a:lvl2pPr marL="108000" indent="0" defTabSz="81000">
              <a:lnSpc>
                <a:spcPct val="100000"/>
              </a:lnSpc>
              <a:spcBef>
                <a:spcPts val="0"/>
              </a:spcBef>
              <a:buNone/>
              <a:defRPr sz="1350"/>
            </a:lvl2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Click to edit chapter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04259" y="5203284"/>
            <a:ext cx="458391" cy="805024"/>
          </a:xfrm>
        </p:spPr>
        <p:txBody>
          <a:bodyPr/>
          <a:lstStyle>
            <a:lvl1pPr marL="0" marR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8841070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15852" y="878817"/>
            <a:ext cx="8565307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17" y="1784348"/>
            <a:ext cx="4729815" cy="5808988"/>
          </a:xfrm>
          <a:prstGeom prst="rect">
            <a:avLst/>
          </a:prstGeom>
        </p:spPr>
      </p:pic>
      <p:sp>
        <p:nvSpPr>
          <p:cNvPr id="19" name="Rechteck 18"/>
          <p:cNvSpPr/>
          <p:nvPr userDrawn="1"/>
        </p:nvSpPr>
        <p:spPr>
          <a:xfrm>
            <a:off x="8871297" y="1"/>
            <a:ext cx="1949522" cy="689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64381" y="2339009"/>
            <a:ext cx="478980" cy="805024"/>
          </a:xfrm>
        </p:spPr>
        <p:txBody>
          <a:bodyPr lIns="0" tIns="0" rIns="0" bIns="0"/>
          <a:lstStyle>
            <a:lvl1pPr marL="257175" marR="0" indent="-257175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Arial" charset="0"/>
              <a:buNone/>
              <a:tabLst/>
              <a:defRPr sz="2100" b="1" baseline="0">
                <a:solidFill>
                  <a:srgbClr val="71A522"/>
                </a:solidFill>
              </a:defRPr>
            </a:lvl1pPr>
          </a:lstStyle>
          <a:p>
            <a:pPr marL="0" marR="0" lvl="0" indent="0" algn="l" defTabSz="33336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ct val="80000"/>
              <a:tabLst/>
              <a:defRPr/>
            </a:pPr>
            <a:r>
              <a:rPr lang="en-US" noProof="0" dirty="0"/>
              <a:t>XX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43362" y="2339009"/>
            <a:ext cx="3955397" cy="3046961"/>
          </a:xfrm>
        </p:spPr>
        <p:txBody>
          <a:bodyPr lIns="0" tIns="0"/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67949" y="6253528"/>
            <a:ext cx="10752871" cy="1803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254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23E7AAF9-CD01-2343-92F9-4431AE90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018" y="1855631"/>
            <a:ext cx="3420279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rain, smoke, clouds, steam&#10;&#10;Description automatically generated">
            <a:extLst>
              <a:ext uri="{FF2B5EF4-FFF2-40B4-BE49-F238E27FC236}">
                <a16:creationId xmlns:a16="http://schemas.microsoft.com/office/drawing/2014/main" id="{74BD647A-C2F6-424F-BA24-979D51B6A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87" b="17890"/>
          <a:stretch/>
        </p:blipFill>
        <p:spPr>
          <a:xfrm>
            <a:off x="5451018" y="1855631"/>
            <a:ext cx="3420280" cy="43978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672" y="1788942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person, photo, front, looking&#10;&#10;Description automatically generated">
            <a:extLst>
              <a:ext uri="{FF2B5EF4-FFF2-40B4-BE49-F238E27FC236}">
                <a16:creationId xmlns:a16="http://schemas.microsoft.com/office/drawing/2014/main" id="{B702DC1C-5A69-3841-A61B-8F9489D44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75" y="1810131"/>
            <a:ext cx="3402723" cy="444339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782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5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view of 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E50102-5BA7-2243-9747-17E889A3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541508" y="1851073"/>
            <a:ext cx="3329789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4349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72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picture containing grass, person, outdoor, looking&#10;&#10;Description automatically generated">
            <a:extLst>
              <a:ext uri="{FF2B5EF4-FFF2-40B4-BE49-F238E27FC236}">
                <a16:creationId xmlns:a16="http://schemas.microsoft.com/office/drawing/2014/main" id="{9CC770C7-AB77-9E4D-A1DC-B507E26DF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882" y="1848970"/>
            <a:ext cx="3319415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45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6">
            <a:extLst>
              <a:ext uri="{FF2B5EF4-FFF2-40B4-BE49-F238E27FC236}">
                <a16:creationId xmlns:a16="http://schemas.microsoft.com/office/drawing/2014/main" id="{27AE04F2-C0E2-DF45-8D5D-EEA86C46151B}"/>
              </a:ext>
            </a:extLst>
          </p:cNvPr>
          <p:cNvSpPr/>
          <p:nvPr userDrawn="1"/>
        </p:nvSpPr>
        <p:spPr>
          <a:xfrm>
            <a:off x="272703" y="878817"/>
            <a:ext cx="8598595" cy="537471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picture containing grass, person, outdoor, holding&#10;&#10;Description automatically generated">
            <a:extLst>
              <a:ext uri="{FF2B5EF4-FFF2-40B4-BE49-F238E27FC236}">
                <a16:creationId xmlns:a16="http://schemas.microsoft.com/office/drawing/2014/main" id="{9E10A75A-344C-AC46-A7AD-1040892EA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000" y="1848970"/>
            <a:ext cx="3344298" cy="44024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616" y="1782246"/>
            <a:ext cx="3263681" cy="44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98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 hasCustomPrompt="1"/>
          </p:nvPr>
        </p:nvSpPr>
        <p:spPr>
          <a:xfrm>
            <a:off x="305992" y="2060576"/>
            <a:ext cx="6344840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3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7E2DA-F975-9543-8EC4-D88E44965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350404">
            <a:off x="3886009" y="-166223"/>
            <a:ext cx="6146960" cy="8304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A3F53-3073-AA4D-B1B4-FA207A074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5300" y="5255951"/>
            <a:ext cx="581100" cy="1181570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894672E-F799-BB4F-996B-2976C4FD1E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3552" y="6356351"/>
            <a:ext cx="857327" cy="365125"/>
          </a:xfrm>
        </p:spPr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05991" y="1063499"/>
            <a:ext cx="8559403" cy="9544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Add title</a:t>
            </a:r>
            <a:br>
              <a:rPr lang="en-US" noProof="0" dirty="0"/>
            </a:br>
            <a:r>
              <a:rPr lang="en-US" noProof="0" dirty="0"/>
              <a:t>up to two lines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3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30599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7" hasCustomPrompt="1"/>
          </p:nvPr>
        </p:nvSpPr>
        <p:spPr>
          <a:xfrm>
            <a:off x="4652962" y="2060576"/>
            <a:ext cx="4185047" cy="417671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961776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"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5991" y="876698"/>
            <a:ext cx="8559403" cy="53641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Place image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14" hasCustomPrompt="1"/>
          </p:nvPr>
        </p:nvSpPr>
        <p:spPr>
          <a:xfrm>
            <a:off x="3109961" y="1790381"/>
            <a:ext cx="2916091" cy="3888121"/>
          </a:xfrm>
          <a:prstGeom prst="ellipse">
            <a:avLst/>
          </a:prstGeom>
          <a:solidFill>
            <a:srgbClr val="71A522"/>
          </a:solidFill>
        </p:spPr>
        <p:txBody>
          <a:bodyPr vert="horz" tIns="360000" rIns="360000" bIns="46800" anchor="ctr" anchorCtr="0">
            <a:noAutofit/>
          </a:bodyPr>
          <a:lstStyle>
            <a:lvl1pPr marL="0" indent="0">
              <a:lnSpc>
                <a:spcPts val="1950"/>
              </a:lnSpc>
              <a:buNone/>
              <a:defRPr b="0" i="0" baseline="0">
                <a:solidFill>
                  <a:schemeClr val="bg1"/>
                </a:solidFill>
                <a:latin typeface="+mn-lt"/>
                <a:ea typeface="Roboto Medium" charset="0"/>
                <a:cs typeface="Roboto Medium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0"/>
            <a:r>
              <a:rPr lang="en-US" noProof="0" dirty="0"/>
              <a:t>here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GB" smtClean="0"/>
              <a:pPr defTabSz="6858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783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6" hasCustomPrompt="1"/>
          </p:nvPr>
        </p:nvSpPr>
        <p:spPr>
          <a:xfrm>
            <a:off x="2519363" y="1063626"/>
            <a:ext cx="6346031" cy="5173663"/>
          </a:xfrm>
        </p:spPr>
        <p:txBody>
          <a:bodyPr/>
          <a:lstStyle/>
          <a:p>
            <a:r>
              <a:rPr lang="en-US" noProof="0" dirty="0"/>
              <a:t>Place image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05991" y="1063626"/>
            <a:ext cx="2051447" cy="517366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39558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305991" y="873126"/>
            <a:ext cx="8572637" cy="4936491"/>
          </a:xfrm>
          <a:prstGeom prst="rect">
            <a:avLst/>
          </a:prstGeom>
          <a:solidFill>
            <a:srgbClr val="E8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70" y="1343025"/>
            <a:ext cx="3882107" cy="445951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1" y="6029902"/>
            <a:ext cx="482346" cy="55168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152" y="5809616"/>
            <a:ext cx="2187799" cy="873330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 userDrawn="1"/>
        </p:nvSpPr>
        <p:spPr>
          <a:xfrm>
            <a:off x="483537" y="4688842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>
          <a:xfrm>
            <a:off x="547164" y="4846351"/>
            <a:ext cx="6858000" cy="873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6"/>
              </a:buClr>
              <a:buSzPct val="80000"/>
              <a:buFont typeface="Arial" charset="0"/>
              <a:buNone/>
              <a:defRPr sz="2400" kern="1200" baseline="0">
                <a:solidFill>
                  <a:srgbClr val="71A547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20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marR="0" indent="0" algn="ctr" defTabSz="914400" rtl="0" eaLnBrk="1" fontAlgn="auto" latinLnBrk="0" hangingPunct="1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.AppleSystemUIFont" charset="-120"/>
              <a:buNone/>
              <a:tabLst/>
              <a:defRPr sz="1800" b="1" kern="1200">
                <a:solidFill>
                  <a:srgbClr val="71A52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71A522"/>
              </a:buClr>
              <a:buSzPct val="100000"/>
              <a:buFont typeface="Arial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1A522"/>
              </a:buClr>
              <a:buSzPct val="80000"/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70AD47"/>
              </a:buClr>
              <a:buSzPct val="8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71A54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el 21"/>
          <p:cNvSpPr>
            <a:spLocks noGrp="1"/>
          </p:cNvSpPr>
          <p:nvPr>
            <p:ph type="title" hasCustomPrompt="1"/>
          </p:nvPr>
        </p:nvSpPr>
        <p:spPr>
          <a:xfrm>
            <a:off x="764382" y="1608344"/>
            <a:ext cx="8617256" cy="3659805"/>
          </a:xfrm>
        </p:spPr>
        <p:txBody>
          <a:bodyPr lIns="0" anchor="ctr"/>
          <a:lstStyle/>
          <a:p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heading format – </a:t>
            </a:r>
            <a:br>
              <a:rPr lang="en-US" dirty="0"/>
            </a:br>
            <a:r>
              <a:rPr lang="en-US" dirty="0"/>
              <a:t>up to three lines possible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406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198" y="6021288"/>
            <a:ext cx="583134" cy="83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7790" cy="7200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DBF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8156" y="1124744"/>
            <a:ext cx="8226835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7DBFB0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DBFB0"/>
              </a:buCl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7DBFB0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7DBFB0"/>
              </a:buCl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8767290" y="6489802"/>
            <a:ext cx="37804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7C8C-FD00-4B9D-8165-CAA8C52F08BA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DBFB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7DBFB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80224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5992" y="1063499"/>
            <a:ext cx="8617256" cy="869380"/>
          </a:xfrm>
          <a:prstGeom prst="rect">
            <a:avLst/>
          </a:prstGeom>
        </p:spPr>
        <p:txBody>
          <a:bodyPr vert="horz" lIns="0" tIns="4680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13552" y="6356351"/>
            <a:ext cx="85732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6937" y="6356351"/>
            <a:ext cx="758456" cy="365125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r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73" y="136561"/>
            <a:ext cx="3025441" cy="57539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05991" y="896355"/>
            <a:ext cx="8559403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13552" y="2060574"/>
            <a:ext cx="8559403" cy="4176714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251318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71A522"/>
          </a:solidFill>
          <a:latin typeface="+mj-lt"/>
          <a:ea typeface="+mj-ea"/>
          <a:cs typeface="+mj-cs"/>
        </a:defRPr>
      </a:lvl1pPr>
    </p:titleStyle>
    <p:bodyStyle>
      <a:lvl1pPr marL="0" indent="-135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SzPct val="8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135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-BoldMT" charset="0"/>
        <a:buChar char="“"/>
        <a:tabLst/>
        <a:defRPr sz="2100" b="1" kern="1200">
          <a:solidFill>
            <a:srgbClr val="71A522"/>
          </a:solidFill>
          <a:latin typeface="+mn-lt"/>
          <a:ea typeface="+mn-ea"/>
          <a:cs typeface="+mn-cs"/>
        </a:defRPr>
      </a:lvl3pPr>
      <a:lvl4pPr marL="162000" indent="-162000" algn="l" defTabSz="685800" rtl="0" eaLnBrk="1" latinLnBrk="0" hangingPunct="1">
        <a:lnSpc>
          <a:spcPct val="11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350" b="1" kern="1200">
          <a:solidFill>
            <a:srgbClr val="71A522"/>
          </a:solidFill>
          <a:latin typeface="+mn-lt"/>
          <a:ea typeface="+mn-ea"/>
          <a:cs typeface="+mn-cs"/>
        </a:defRPr>
      </a:lvl4pPr>
      <a:lvl5pPr marL="162000" marR="0" indent="-162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5pPr>
      <a:lvl6pPr marL="128588" indent="-135000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6pPr>
      <a:lvl7pPr marL="416813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72">
          <p15:clr>
            <a:srgbClr val="F26B43"/>
          </p15:clr>
        </p15:guide>
        <p15:guide id="3" pos="257">
          <p15:clr>
            <a:srgbClr val="F26B43"/>
          </p15:clr>
        </p15:guide>
        <p15:guide id="4" pos="1980">
          <p15:clr>
            <a:srgbClr val="F26B43"/>
          </p15:clr>
        </p15:guide>
        <p15:guide id="5" pos="2116">
          <p15:clr>
            <a:srgbClr val="F26B43"/>
          </p15:clr>
        </p15:guide>
        <p15:guide id="6" pos="3908">
          <p15:clr>
            <a:srgbClr val="F26B43"/>
          </p15:clr>
        </p15:guide>
        <p15:guide id="7" pos="5586">
          <p15:clr>
            <a:srgbClr val="F26B43"/>
          </p15:clr>
        </p15:guide>
        <p15:guide id="8" pos="5722">
          <p15:clr>
            <a:srgbClr val="F26B43"/>
          </p15:clr>
        </p15:guide>
        <p15:guide id="9" pos="7446">
          <p15:clr>
            <a:srgbClr val="F26B43"/>
          </p15:clr>
        </p15:guide>
        <p15:guide id="10" orient="horz" pos="3929">
          <p15:clr>
            <a:srgbClr val="F26B43"/>
          </p15:clr>
        </p15:guide>
        <p15:guide id="11" orient="horz" pos="550">
          <p15:clr>
            <a:srgbClr val="F26B43"/>
          </p15:clr>
        </p15:guide>
        <p15:guide id="13" pos="642">
          <p15:clr>
            <a:srgbClr val="F26B43"/>
          </p15:clr>
        </p15:guide>
        <p15:guide id="14" orient="horz" pos="129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5992" y="1063499"/>
            <a:ext cx="8617256" cy="869380"/>
          </a:xfrm>
          <a:prstGeom prst="rect">
            <a:avLst/>
          </a:prstGeom>
        </p:spPr>
        <p:txBody>
          <a:bodyPr vert="horz" lIns="0" tIns="4680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13552" y="6356351"/>
            <a:ext cx="85732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6937" y="6356351"/>
            <a:ext cx="758456" cy="365125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r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73" y="136561"/>
            <a:ext cx="3025441" cy="57539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05991" y="896355"/>
            <a:ext cx="8559403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13552" y="2060574"/>
            <a:ext cx="8559403" cy="4176714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292788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71A522"/>
          </a:solidFill>
          <a:latin typeface="+mj-lt"/>
          <a:ea typeface="+mj-ea"/>
          <a:cs typeface="+mj-cs"/>
        </a:defRPr>
      </a:lvl1pPr>
    </p:titleStyle>
    <p:bodyStyle>
      <a:lvl1pPr marL="0" indent="-135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SzPct val="8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135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-BoldMT" charset="0"/>
        <a:buChar char="“"/>
        <a:tabLst/>
        <a:defRPr sz="2100" b="1" kern="1200">
          <a:solidFill>
            <a:srgbClr val="71A522"/>
          </a:solidFill>
          <a:latin typeface="+mn-lt"/>
          <a:ea typeface="+mn-ea"/>
          <a:cs typeface="+mn-cs"/>
        </a:defRPr>
      </a:lvl3pPr>
      <a:lvl4pPr marL="162000" indent="-162000" algn="l" defTabSz="685800" rtl="0" eaLnBrk="1" latinLnBrk="0" hangingPunct="1">
        <a:lnSpc>
          <a:spcPct val="11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350" b="1" kern="1200">
          <a:solidFill>
            <a:srgbClr val="71A522"/>
          </a:solidFill>
          <a:latin typeface="+mn-lt"/>
          <a:ea typeface="+mn-ea"/>
          <a:cs typeface="+mn-cs"/>
        </a:defRPr>
      </a:lvl4pPr>
      <a:lvl5pPr marL="162000" marR="0" indent="-162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5pPr>
      <a:lvl6pPr marL="128588" indent="-135000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6pPr>
      <a:lvl7pPr marL="416813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72">
          <p15:clr>
            <a:srgbClr val="F26B43"/>
          </p15:clr>
        </p15:guide>
        <p15:guide id="3" pos="257">
          <p15:clr>
            <a:srgbClr val="F26B43"/>
          </p15:clr>
        </p15:guide>
        <p15:guide id="4" pos="1980">
          <p15:clr>
            <a:srgbClr val="F26B43"/>
          </p15:clr>
        </p15:guide>
        <p15:guide id="5" pos="2116">
          <p15:clr>
            <a:srgbClr val="F26B43"/>
          </p15:clr>
        </p15:guide>
        <p15:guide id="6" pos="3908">
          <p15:clr>
            <a:srgbClr val="F26B43"/>
          </p15:clr>
        </p15:guide>
        <p15:guide id="7" pos="5586">
          <p15:clr>
            <a:srgbClr val="F26B43"/>
          </p15:clr>
        </p15:guide>
        <p15:guide id="8" pos="5722">
          <p15:clr>
            <a:srgbClr val="F26B43"/>
          </p15:clr>
        </p15:guide>
        <p15:guide id="9" pos="7446">
          <p15:clr>
            <a:srgbClr val="F26B43"/>
          </p15:clr>
        </p15:guide>
        <p15:guide id="10" orient="horz" pos="3929">
          <p15:clr>
            <a:srgbClr val="F26B43"/>
          </p15:clr>
        </p15:guide>
        <p15:guide id="11" orient="horz" pos="550">
          <p15:clr>
            <a:srgbClr val="F26B43"/>
          </p15:clr>
        </p15:guide>
        <p15:guide id="13" pos="642">
          <p15:clr>
            <a:srgbClr val="F26B43"/>
          </p15:clr>
        </p15:guide>
        <p15:guide id="14" orient="horz" pos="129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5992" y="1063499"/>
            <a:ext cx="8617256" cy="869380"/>
          </a:xfrm>
          <a:prstGeom prst="rect">
            <a:avLst/>
          </a:prstGeom>
        </p:spPr>
        <p:txBody>
          <a:bodyPr vert="horz" lIns="0" tIns="4680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13552" y="6356351"/>
            <a:ext cx="85732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6937" y="6356351"/>
            <a:ext cx="758456" cy="365125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r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73" y="136561"/>
            <a:ext cx="3025441" cy="57539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05991" y="896355"/>
            <a:ext cx="8559403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13552" y="2060574"/>
            <a:ext cx="8559403" cy="4176714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38031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71A522"/>
          </a:solidFill>
          <a:latin typeface="+mj-lt"/>
          <a:ea typeface="+mj-ea"/>
          <a:cs typeface="+mj-cs"/>
        </a:defRPr>
      </a:lvl1pPr>
    </p:titleStyle>
    <p:bodyStyle>
      <a:lvl1pPr marL="0" indent="-135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SzPct val="8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135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-BoldMT" charset="0"/>
        <a:buChar char="“"/>
        <a:tabLst/>
        <a:defRPr sz="2100" b="1" kern="1200">
          <a:solidFill>
            <a:srgbClr val="71A522"/>
          </a:solidFill>
          <a:latin typeface="+mn-lt"/>
          <a:ea typeface="+mn-ea"/>
          <a:cs typeface="+mn-cs"/>
        </a:defRPr>
      </a:lvl3pPr>
      <a:lvl4pPr marL="162000" indent="-162000" algn="l" defTabSz="685800" rtl="0" eaLnBrk="1" latinLnBrk="0" hangingPunct="1">
        <a:lnSpc>
          <a:spcPct val="11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350" b="1" kern="1200">
          <a:solidFill>
            <a:srgbClr val="71A522"/>
          </a:solidFill>
          <a:latin typeface="+mn-lt"/>
          <a:ea typeface="+mn-ea"/>
          <a:cs typeface="+mn-cs"/>
        </a:defRPr>
      </a:lvl4pPr>
      <a:lvl5pPr marL="162000" marR="0" indent="-162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5pPr>
      <a:lvl6pPr marL="128588" indent="-135000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6pPr>
      <a:lvl7pPr marL="416813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72">
          <p15:clr>
            <a:srgbClr val="F26B43"/>
          </p15:clr>
        </p15:guide>
        <p15:guide id="3" pos="257">
          <p15:clr>
            <a:srgbClr val="F26B43"/>
          </p15:clr>
        </p15:guide>
        <p15:guide id="4" pos="1980">
          <p15:clr>
            <a:srgbClr val="F26B43"/>
          </p15:clr>
        </p15:guide>
        <p15:guide id="5" pos="2116">
          <p15:clr>
            <a:srgbClr val="F26B43"/>
          </p15:clr>
        </p15:guide>
        <p15:guide id="6" pos="3908">
          <p15:clr>
            <a:srgbClr val="F26B43"/>
          </p15:clr>
        </p15:guide>
        <p15:guide id="7" pos="5586">
          <p15:clr>
            <a:srgbClr val="F26B43"/>
          </p15:clr>
        </p15:guide>
        <p15:guide id="8" pos="5722">
          <p15:clr>
            <a:srgbClr val="F26B43"/>
          </p15:clr>
        </p15:guide>
        <p15:guide id="9" pos="7446">
          <p15:clr>
            <a:srgbClr val="F26B43"/>
          </p15:clr>
        </p15:guide>
        <p15:guide id="10" orient="horz" pos="3929">
          <p15:clr>
            <a:srgbClr val="F26B43"/>
          </p15:clr>
        </p15:guide>
        <p15:guide id="11" orient="horz" pos="550">
          <p15:clr>
            <a:srgbClr val="F26B43"/>
          </p15:clr>
        </p15:guide>
        <p15:guide id="13" pos="642">
          <p15:clr>
            <a:srgbClr val="F26B43"/>
          </p15:clr>
        </p15:guide>
        <p15:guide id="14" orient="horz" pos="129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5992" y="1063499"/>
            <a:ext cx="8617256" cy="869380"/>
          </a:xfrm>
          <a:prstGeom prst="rect">
            <a:avLst/>
          </a:prstGeom>
        </p:spPr>
        <p:txBody>
          <a:bodyPr vert="horz" lIns="0" tIns="4680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13552" y="6356351"/>
            <a:ext cx="85732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2E73CFC1-5776-F241-8185-B2DAE2DB4A87}" type="datetime1">
              <a:rPr lang="en-US" smtClean="0"/>
              <a:pPr defTabSz="685800"/>
              <a:t>2/18/2026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6937" y="6356351"/>
            <a:ext cx="758456" cy="365125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r">
              <a:defRPr sz="900">
                <a:solidFill>
                  <a:srgbClr val="71A522"/>
                </a:solidFill>
              </a:defRPr>
            </a:lvl1pPr>
          </a:lstStyle>
          <a:p>
            <a:pPr defTabSz="685800"/>
            <a:fld id="{84059D9C-83B2-9046-9FF6-87A09DB9F967}" type="slidenum">
              <a:rPr lang="en-US" smtClean="0"/>
              <a:pPr defTabSz="685800"/>
              <a:t>‹#›</a:t>
            </a:fld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73" y="136561"/>
            <a:ext cx="3025441" cy="57539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305991" y="896355"/>
            <a:ext cx="8559403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13552" y="2060574"/>
            <a:ext cx="8559403" cy="4176714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Layer 2</a:t>
            </a:r>
          </a:p>
          <a:p>
            <a:pPr lvl="2"/>
            <a:r>
              <a:rPr lang="en-US" noProof="0" dirty="0"/>
              <a:t>Quote (Layer 3)</a:t>
            </a:r>
          </a:p>
          <a:p>
            <a:pPr lvl="3"/>
            <a:r>
              <a:rPr lang="en-US" noProof="0" dirty="0"/>
              <a:t>Layer 4</a:t>
            </a:r>
          </a:p>
          <a:p>
            <a:pPr lvl="4"/>
            <a:r>
              <a:rPr lang="en-US" noProof="0" dirty="0"/>
              <a:t>Captions (Layer 5)</a:t>
            </a:r>
          </a:p>
        </p:txBody>
      </p:sp>
    </p:spTree>
    <p:extLst>
      <p:ext uri="{BB962C8B-B14F-4D97-AF65-F5344CB8AC3E}">
        <p14:creationId xmlns:p14="http://schemas.microsoft.com/office/powerpoint/2010/main" val="330871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71A522"/>
          </a:solidFill>
          <a:latin typeface="+mj-lt"/>
          <a:ea typeface="+mj-ea"/>
          <a:cs typeface="+mj-cs"/>
        </a:defRPr>
      </a:lvl1pPr>
    </p:titleStyle>
    <p:bodyStyle>
      <a:lvl1pPr marL="0" indent="-135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SzPct val="8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135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0" marR="0" indent="-135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-BoldMT" charset="0"/>
        <a:buChar char="“"/>
        <a:tabLst/>
        <a:defRPr sz="2100" b="1" kern="1200">
          <a:solidFill>
            <a:srgbClr val="71A522"/>
          </a:solidFill>
          <a:latin typeface="+mn-lt"/>
          <a:ea typeface="+mn-ea"/>
          <a:cs typeface="+mn-cs"/>
        </a:defRPr>
      </a:lvl3pPr>
      <a:lvl4pPr marL="162000" indent="-162000" algn="l" defTabSz="685800" rtl="0" eaLnBrk="1" latinLnBrk="0" hangingPunct="1">
        <a:lnSpc>
          <a:spcPct val="11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350" b="1" kern="1200">
          <a:solidFill>
            <a:srgbClr val="71A522"/>
          </a:solidFill>
          <a:latin typeface="+mn-lt"/>
          <a:ea typeface="+mn-ea"/>
          <a:cs typeface="+mn-cs"/>
        </a:defRPr>
      </a:lvl4pPr>
      <a:lvl5pPr marL="162000" marR="0" indent="-162000" algn="l" defTabSz="6858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71A522"/>
        </a:buClr>
        <a:buSzPct val="100000"/>
        <a:buFont typeface="Arial" charset="0"/>
        <a:buChar char="•"/>
        <a:tabLst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5pPr>
      <a:lvl6pPr marL="128588" indent="-135000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900" b="0" kern="1200" baseline="0">
          <a:solidFill>
            <a:srgbClr val="71A522"/>
          </a:solidFill>
          <a:latin typeface="+mn-lt"/>
          <a:ea typeface="+mn-ea"/>
          <a:cs typeface="+mn-cs"/>
        </a:defRPr>
      </a:lvl6pPr>
      <a:lvl7pPr marL="416813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71A522"/>
        </a:buClr>
        <a:buSzPct val="80000"/>
        <a:buFont typeface="Arial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72">
          <p15:clr>
            <a:srgbClr val="F26B43"/>
          </p15:clr>
        </p15:guide>
        <p15:guide id="3" pos="257">
          <p15:clr>
            <a:srgbClr val="F26B43"/>
          </p15:clr>
        </p15:guide>
        <p15:guide id="4" pos="1980">
          <p15:clr>
            <a:srgbClr val="F26B43"/>
          </p15:clr>
        </p15:guide>
        <p15:guide id="5" pos="2116">
          <p15:clr>
            <a:srgbClr val="F26B43"/>
          </p15:clr>
        </p15:guide>
        <p15:guide id="6" pos="3908">
          <p15:clr>
            <a:srgbClr val="F26B43"/>
          </p15:clr>
        </p15:guide>
        <p15:guide id="7" pos="5586">
          <p15:clr>
            <a:srgbClr val="F26B43"/>
          </p15:clr>
        </p15:guide>
        <p15:guide id="8" pos="5722">
          <p15:clr>
            <a:srgbClr val="F26B43"/>
          </p15:clr>
        </p15:guide>
        <p15:guide id="9" pos="7446">
          <p15:clr>
            <a:srgbClr val="F26B43"/>
          </p15:clr>
        </p15:guide>
        <p15:guide id="10" orient="horz" pos="3929">
          <p15:clr>
            <a:srgbClr val="F26B43"/>
          </p15:clr>
        </p15:guide>
        <p15:guide id="11" orient="horz" pos="550">
          <p15:clr>
            <a:srgbClr val="F26B43"/>
          </p15:clr>
        </p15:guide>
        <p15:guide id="13" pos="642">
          <p15:clr>
            <a:srgbClr val="F26B43"/>
          </p15:clr>
        </p15:guide>
        <p15:guide id="14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zh.bekbolatova@satbayev.univers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25" dirty="0"/>
              <a:t>Course: </a:t>
            </a:r>
            <a:r>
              <a:rPr lang="en-US" sz="1425" dirty="0"/>
              <a:t>Modelling Inclusive Green Economy</a:t>
            </a:r>
            <a:endParaRPr lang="en-US" sz="1425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 smtClean="0"/>
              <a:t/>
            </a:r>
            <a:br>
              <a:rPr lang="ru-KZ" dirty="0" smtClean="0"/>
            </a:br>
            <a:r>
              <a:rPr lang="ru-KZ" dirty="0" smtClean="0"/>
              <a:t/>
            </a:r>
            <a:br>
              <a:rPr lang="ru-KZ" dirty="0" smtClean="0"/>
            </a:br>
            <a:r>
              <a:rPr lang="ru-KZ" dirty="0" smtClean="0"/>
              <a:t/>
            </a:r>
            <a:br>
              <a:rPr lang="ru-KZ" dirty="0" smtClean="0"/>
            </a:br>
            <a:r>
              <a:rPr lang="ru-KZ" dirty="0" smtClean="0"/>
              <a:t/>
            </a:r>
            <a:br>
              <a:rPr lang="ru-KZ" dirty="0" smtClean="0"/>
            </a:br>
            <a:r>
              <a:rPr lang="ru-KZ" dirty="0"/>
              <a:t/>
            </a:r>
            <a:br>
              <a:rPr lang="ru-KZ" dirty="0"/>
            </a:br>
            <a:r>
              <a:rPr lang="ru-KZ" dirty="0" smtClean="0"/>
              <a:t/>
            </a:r>
            <a:br>
              <a:rPr lang="ru-KZ" dirty="0" smtClean="0"/>
            </a:br>
            <a:r>
              <a:rPr lang="ru-RU" dirty="0" smtClean="0"/>
              <a:t>Модуль </a:t>
            </a:r>
            <a:r>
              <a:rPr lang="ru-RU" dirty="0"/>
              <a:t>2: Индикаторы </a:t>
            </a:r>
            <a:r>
              <a:rPr lang="ru-RU" dirty="0" smtClean="0"/>
              <a:t>инклюзивной</a:t>
            </a:r>
            <a:r>
              <a:rPr lang="ru-KZ" dirty="0" smtClean="0"/>
              <a:t/>
            </a:r>
            <a:br>
              <a:rPr lang="ru-KZ" dirty="0" smtClean="0"/>
            </a:br>
            <a:r>
              <a:rPr lang="ru-RU" dirty="0" smtClean="0"/>
              <a:t> </a:t>
            </a:r>
            <a:r>
              <a:rPr lang="ru-RU" dirty="0"/>
              <a:t>зелёной </a:t>
            </a:r>
            <a:r>
              <a:rPr lang="ru-RU" dirty="0" smtClean="0"/>
              <a:t>экономики</a:t>
            </a:r>
            <a:r>
              <a:rPr lang="ru-KZ" dirty="0" smtClean="0"/>
              <a:t/>
            </a:r>
            <a:br>
              <a:rPr lang="ru-KZ" dirty="0" smtClean="0"/>
            </a:br>
            <a:r>
              <a:rPr lang="ru-KZ" dirty="0"/>
              <a:t/>
            </a:r>
            <a:br>
              <a:rPr lang="ru-KZ" dirty="0"/>
            </a:br>
            <a:endParaRPr lang="en-US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5B39B750-830D-2647-8CCB-46FF391B6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382" y="4289550"/>
            <a:ext cx="4358878" cy="445294"/>
          </a:xfrm>
        </p:spPr>
        <p:txBody>
          <a:bodyPr/>
          <a:lstStyle/>
          <a:p>
            <a:r>
              <a:rPr lang="en-GB" dirty="0" smtClean="0"/>
              <a:t>February</a:t>
            </a:r>
            <a:r>
              <a:rPr lang="en-US" dirty="0" smtClean="0"/>
              <a:t>/ Almaty/ </a:t>
            </a:r>
            <a:r>
              <a:rPr lang="en-US" dirty="0" err="1" smtClean="0"/>
              <a:t>Zhannat</a:t>
            </a:r>
            <a:r>
              <a:rPr lang="en-US" dirty="0" smtClean="0"/>
              <a:t> </a:t>
            </a:r>
            <a:r>
              <a:rPr lang="en-US" dirty="0" err="1" smtClean="0"/>
              <a:t>Bekbolatova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3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2">
            <a:extLst>
              <a:ext uri="{FF2B5EF4-FFF2-40B4-BE49-F238E27FC236}">
                <a16:creationId xmlns:a16="http://schemas.microsoft.com/office/drawing/2014/main" id="{F115E03F-7D16-DA42-9307-D4672637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74" y="1283808"/>
            <a:ext cx="6972300" cy="435695"/>
          </a:xfrm>
        </p:spPr>
        <p:txBody>
          <a:bodyPr/>
          <a:lstStyle/>
          <a:p>
            <a:r>
              <a:rPr lang="ru-KZ" dirty="0" smtClean="0"/>
              <a:t>Содержание </a:t>
            </a:r>
            <a:endParaRPr lang="en-GB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76272043-1411-DE44-AFCA-66E4F9FBEC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81358" y="2054742"/>
            <a:ext cx="7790486" cy="302165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ru-RU" sz="2100" b="0" dirty="0" smtClean="0"/>
              <a:t>Роль </a:t>
            </a:r>
            <a:r>
              <a:rPr lang="ru-RU" sz="2100" b="0" dirty="0"/>
              <a:t>индикаторов в политическом </a:t>
            </a:r>
            <a:r>
              <a:rPr lang="ru-RU" sz="2100" b="0" dirty="0" smtClean="0"/>
              <a:t>цикле</a:t>
            </a:r>
            <a:endParaRPr lang="ru-KZ" sz="2100" b="0" dirty="0" smtClean="0"/>
          </a:p>
          <a:p>
            <a:pPr marL="457200" indent="-457200">
              <a:buAutoNum type="arabicPlain"/>
            </a:pPr>
            <a:endParaRPr lang="ru-KZ" sz="2100" b="0" dirty="0"/>
          </a:p>
          <a:p>
            <a:pPr marL="457200" indent="-457200">
              <a:buAutoNum type="arabicPlain"/>
            </a:pPr>
            <a:r>
              <a:rPr lang="ru-RU" sz="2100" b="0" dirty="0" smtClean="0"/>
              <a:t>Рамки </a:t>
            </a:r>
            <a:r>
              <a:rPr lang="ru-RU" sz="2100" b="0" dirty="0"/>
              <a:t>и подходы к оценке инклюзивной зелёной </a:t>
            </a:r>
            <a:r>
              <a:rPr lang="ru-RU" sz="2100" b="0" dirty="0" smtClean="0"/>
              <a:t>экономики </a:t>
            </a:r>
            <a:endParaRPr lang="ru-KZ" sz="2100" b="0" dirty="0" smtClean="0"/>
          </a:p>
          <a:p>
            <a:pPr marL="457200" indent="-457200">
              <a:buAutoNum type="arabicPlain"/>
            </a:pPr>
            <a:endParaRPr lang="ru-KZ" sz="2100" b="0" dirty="0" smtClean="0"/>
          </a:p>
          <a:p>
            <a:pPr marL="457200" indent="-457200">
              <a:buAutoNum type="arabicPlain"/>
            </a:pPr>
            <a:r>
              <a:rPr lang="ru-RU" sz="2100" b="0" dirty="0" smtClean="0"/>
              <a:t>Национальная </a:t>
            </a:r>
            <a:r>
              <a:rPr lang="ru-RU" sz="2100" b="0" dirty="0"/>
              <a:t>статистика и источники данных Республики </a:t>
            </a:r>
            <a:r>
              <a:rPr lang="ru-RU" sz="2100" b="0" dirty="0" smtClean="0"/>
              <a:t>Казахстан</a:t>
            </a:r>
            <a:endParaRPr lang="ru-KZ" sz="2100" b="0" dirty="0" smtClean="0"/>
          </a:p>
          <a:p>
            <a:pPr marL="457200" indent="-457200">
              <a:buAutoNum type="arabicPlain"/>
            </a:pPr>
            <a:endParaRPr lang="ru-KZ" sz="2100" b="0" dirty="0" smtClean="0"/>
          </a:p>
          <a:p>
            <a:pPr marL="457200" indent="-457200">
              <a:buAutoNum type="arabicPlain"/>
            </a:pPr>
            <a:r>
              <a:rPr lang="ru-RU" sz="2100" b="0" dirty="0" smtClean="0"/>
              <a:t>Набор </a:t>
            </a:r>
            <a:r>
              <a:rPr lang="ru-RU" sz="2100" b="0" dirty="0"/>
              <a:t>IGE-индикаторов для </a:t>
            </a:r>
            <a:r>
              <a:rPr lang="ru-RU" sz="2100" b="0" dirty="0" smtClean="0"/>
              <a:t>Казахстана</a:t>
            </a:r>
            <a:endParaRPr lang="ru-KZ" sz="2100" b="0" dirty="0" smtClean="0"/>
          </a:p>
          <a:p>
            <a:pPr marL="457200" indent="-457200">
              <a:buAutoNum type="arabicPlain"/>
            </a:pPr>
            <a:endParaRPr lang="ru-KZ" sz="2100" b="0" dirty="0" smtClean="0"/>
          </a:p>
          <a:p>
            <a:pPr marL="457200" indent="-457200">
              <a:buAutoNum type="arabicPlain"/>
            </a:pPr>
            <a:r>
              <a:rPr lang="ru-RU" sz="2100" b="0" dirty="0" smtClean="0"/>
              <a:t>Индикаторы </a:t>
            </a:r>
            <a:r>
              <a:rPr lang="ru-RU" sz="2100" b="0" dirty="0"/>
              <a:t>по этапам цикла политики (кейсы Республики Казахстан</a:t>
            </a:r>
            <a:r>
              <a:rPr lang="ru-RU" sz="2100" b="0" dirty="0" smtClean="0"/>
              <a:t>)</a:t>
            </a:r>
            <a:endParaRPr lang="ru-KZ" sz="2100" b="0" dirty="0" smtClean="0"/>
          </a:p>
          <a:p>
            <a:pPr marL="457200" indent="-457200">
              <a:buAutoNum type="arabicPlain"/>
            </a:pPr>
            <a:endParaRPr lang="ru-KZ" sz="2100" b="0" dirty="0" smtClean="0"/>
          </a:p>
          <a:p>
            <a:pPr marL="457200" indent="-457200">
              <a:buAutoNum type="arabicPlain"/>
            </a:pPr>
            <a:r>
              <a:rPr lang="ru-RU" sz="2100" b="0" dirty="0" smtClean="0"/>
              <a:t>Практические </a:t>
            </a:r>
            <a:r>
              <a:rPr lang="ru-RU" sz="2100" b="0" dirty="0"/>
              <a:t>работы по индикаторам и моделированию</a:t>
            </a:r>
            <a:endParaRPr lang="en-US" sz="2100" b="0" dirty="0"/>
          </a:p>
        </p:txBody>
      </p:sp>
    </p:spTree>
    <p:extLst>
      <p:ext uri="{BB962C8B-B14F-4D97-AF65-F5344CB8AC3E}">
        <p14:creationId xmlns:p14="http://schemas.microsoft.com/office/powerpoint/2010/main" val="255867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sz="4000" b="1" dirty="0" err="1">
                <a:solidFill>
                  <a:srgbClr val="71A522"/>
                </a:solidFill>
              </a:rPr>
              <a:t>Зачем</a:t>
            </a:r>
            <a:r>
              <a:rPr sz="4000" b="1" dirty="0">
                <a:solidFill>
                  <a:srgbClr val="71A522"/>
                </a:solidFill>
              </a:rPr>
              <a:t> </a:t>
            </a:r>
            <a:r>
              <a:rPr sz="4000" b="1" dirty="0" err="1">
                <a:solidFill>
                  <a:srgbClr val="71A522"/>
                </a:solidFill>
              </a:rPr>
              <a:t>нужны</a:t>
            </a:r>
            <a:r>
              <a:rPr sz="4000" b="1" dirty="0">
                <a:solidFill>
                  <a:srgbClr val="71A522"/>
                </a:solidFill>
              </a:rPr>
              <a:t> </a:t>
            </a:r>
            <a:r>
              <a:rPr sz="4000" b="1" dirty="0" err="1">
                <a:solidFill>
                  <a:srgbClr val="71A522"/>
                </a:solidFill>
              </a:rPr>
              <a:t>индикаторы</a:t>
            </a:r>
            <a:r>
              <a:rPr sz="4000" b="1" dirty="0">
                <a:solidFill>
                  <a:srgbClr val="71A522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337356"/>
            <a:ext cx="8229600" cy="4525963"/>
          </a:xfrm>
        </p:spPr>
        <p:txBody>
          <a:bodyPr/>
          <a:lstStyle/>
          <a:p>
            <a:pPr>
              <a:defRPr sz="2000"/>
            </a:pPr>
            <a:r>
              <a:rPr sz="2100" dirty="0" err="1">
                <a:solidFill>
                  <a:srgbClr val="71A522"/>
                </a:solidFill>
              </a:rPr>
              <a:t>Индикатор</a:t>
            </a:r>
            <a:r>
              <a:rPr sz="2100" dirty="0">
                <a:solidFill>
                  <a:srgbClr val="71A522"/>
                </a:solidFill>
              </a:rPr>
              <a:t> – </a:t>
            </a:r>
            <a:r>
              <a:rPr sz="2100" dirty="0" err="1">
                <a:solidFill>
                  <a:srgbClr val="71A522"/>
                </a:solidFill>
              </a:rPr>
              <a:t>количественный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или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качественный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показатель</a:t>
            </a:r>
            <a:r>
              <a:rPr sz="2100" dirty="0">
                <a:solidFill>
                  <a:srgbClr val="71A522"/>
                </a:solidFill>
              </a:rPr>
              <a:t>,</a:t>
            </a:r>
          </a:p>
          <a:p>
            <a:pPr lvl="1">
              <a:defRPr sz="2000"/>
            </a:pPr>
            <a:r>
              <a:rPr sz="2100" dirty="0" err="1">
                <a:solidFill>
                  <a:srgbClr val="71A522"/>
                </a:solidFill>
              </a:rPr>
              <a:t>который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упрощённо</a:t>
            </a:r>
            <a:r>
              <a:rPr sz="2100" dirty="0">
                <a:solidFill>
                  <a:srgbClr val="71A522"/>
                </a:solidFill>
              </a:rPr>
              <a:t>, </a:t>
            </a:r>
            <a:r>
              <a:rPr sz="2100" dirty="0" err="1">
                <a:solidFill>
                  <a:srgbClr val="71A522"/>
                </a:solidFill>
              </a:rPr>
              <a:t>но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системно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отражает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состояние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явления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или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политики</a:t>
            </a:r>
            <a:r>
              <a:rPr sz="2100" dirty="0">
                <a:solidFill>
                  <a:srgbClr val="71A522"/>
                </a:solidFill>
              </a:rPr>
              <a:t>.</a:t>
            </a:r>
          </a:p>
          <a:p>
            <a:pPr>
              <a:defRPr sz="2000"/>
            </a:pPr>
            <a:r>
              <a:rPr sz="2100" dirty="0" err="1">
                <a:solidFill>
                  <a:srgbClr val="71A522"/>
                </a:solidFill>
              </a:rPr>
              <a:t>Политика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требует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измеримости</a:t>
            </a:r>
            <a:r>
              <a:rPr sz="2100" dirty="0">
                <a:solidFill>
                  <a:srgbClr val="71A522"/>
                </a:solidFill>
              </a:rPr>
              <a:t>, </a:t>
            </a:r>
            <a:r>
              <a:rPr sz="2100" dirty="0" err="1">
                <a:solidFill>
                  <a:srgbClr val="71A522"/>
                </a:solidFill>
              </a:rPr>
              <a:t>сопоставимости</a:t>
            </a:r>
            <a:r>
              <a:rPr sz="2100" dirty="0">
                <a:solidFill>
                  <a:srgbClr val="71A522"/>
                </a:solidFill>
              </a:rPr>
              <a:t> и </a:t>
            </a:r>
            <a:r>
              <a:rPr sz="2100" dirty="0" err="1">
                <a:solidFill>
                  <a:srgbClr val="71A522"/>
                </a:solidFill>
              </a:rPr>
              <a:t>прозрачности</a:t>
            </a:r>
            <a:r>
              <a:rPr sz="2100" dirty="0">
                <a:solidFill>
                  <a:srgbClr val="71A522"/>
                </a:solidFill>
              </a:rPr>
              <a:t>.</a:t>
            </a:r>
          </a:p>
          <a:p>
            <a:pPr>
              <a:defRPr sz="2000"/>
            </a:pPr>
            <a:r>
              <a:rPr sz="2100" dirty="0" err="1">
                <a:solidFill>
                  <a:srgbClr val="71A522"/>
                </a:solidFill>
              </a:rPr>
              <a:t>Индикаторы</a:t>
            </a:r>
            <a:r>
              <a:rPr sz="2100" dirty="0">
                <a:solidFill>
                  <a:srgbClr val="71A522"/>
                </a:solidFill>
              </a:rPr>
              <a:t> – </a:t>
            </a:r>
            <a:r>
              <a:rPr sz="2100" dirty="0" err="1">
                <a:solidFill>
                  <a:srgbClr val="71A522"/>
                </a:solidFill>
              </a:rPr>
              <a:t>язык</a:t>
            </a:r>
            <a:r>
              <a:rPr sz="2100" dirty="0">
                <a:solidFill>
                  <a:srgbClr val="71A522"/>
                </a:solidFill>
              </a:rPr>
              <a:t>, </a:t>
            </a:r>
            <a:r>
              <a:rPr sz="2100" dirty="0" err="1">
                <a:solidFill>
                  <a:srgbClr val="71A522"/>
                </a:solidFill>
              </a:rPr>
              <a:t>на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котором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политика</a:t>
            </a:r>
            <a:r>
              <a:rPr sz="2100" dirty="0">
                <a:solidFill>
                  <a:srgbClr val="71A522"/>
                </a:solidFill>
              </a:rPr>
              <a:t> «</a:t>
            </a:r>
            <a:r>
              <a:rPr sz="2100" dirty="0" err="1">
                <a:solidFill>
                  <a:srgbClr val="71A522"/>
                </a:solidFill>
              </a:rPr>
              <a:t>разговаривает</a:t>
            </a:r>
            <a:r>
              <a:rPr sz="2100" dirty="0">
                <a:solidFill>
                  <a:srgbClr val="71A522"/>
                </a:solidFill>
              </a:rPr>
              <a:t>» с </a:t>
            </a:r>
            <a:r>
              <a:rPr sz="2100" dirty="0" err="1">
                <a:solidFill>
                  <a:srgbClr val="71A522"/>
                </a:solidFill>
              </a:rPr>
              <a:t>моделями</a:t>
            </a:r>
            <a:r>
              <a:rPr sz="2100" dirty="0">
                <a:solidFill>
                  <a:srgbClr val="71A522"/>
                </a:solidFill>
              </a:rPr>
              <a:t>:</a:t>
            </a:r>
          </a:p>
          <a:p>
            <a:pPr lvl="1">
              <a:defRPr sz="2000"/>
            </a:pPr>
            <a:r>
              <a:rPr sz="2100" dirty="0" err="1">
                <a:solidFill>
                  <a:srgbClr val="71A522"/>
                </a:solidFill>
              </a:rPr>
              <a:t>цели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формулируются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через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целевые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значения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индикаторов</a:t>
            </a:r>
            <a:r>
              <a:rPr sz="2100" dirty="0">
                <a:solidFill>
                  <a:srgbClr val="71A522"/>
                </a:solidFill>
              </a:rPr>
              <a:t>,</a:t>
            </a:r>
          </a:p>
          <a:p>
            <a:pPr lvl="1">
              <a:defRPr sz="2000"/>
            </a:pPr>
            <a:r>
              <a:rPr sz="2100" dirty="0" err="1">
                <a:solidFill>
                  <a:srgbClr val="71A522"/>
                </a:solidFill>
              </a:rPr>
              <a:t>модели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прогнозируют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их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динамику</a:t>
            </a:r>
            <a:r>
              <a:rPr sz="2100" dirty="0">
                <a:solidFill>
                  <a:srgbClr val="71A522"/>
                </a:solidFill>
              </a:rPr>
              <a:t>,</a:t>
            </a:r>
          </a:p>
          <a:p>
            <a:pPr lvl="1">
              <a:defRPr sz="2000"/>
            </a:pPr>
            <a:r>
              <a:rPr sz="2100" dirty="0" err="1">
                <a:solidFill>
                  <a:srgbClr val="71A522"/>
                </a:solidFill>
              </a:rPr>
              <a:t>мониторинг</a:t>
            </a:r>
            <a:r>
              <a:rPr sz="2100" dirty="0">
                <a:solidFill>
                  <a:srgbClr val="71A522"/>
                </a:solidFill>
              </a:rPr>
              <a:t> и </a:t>
            </a:r>
            <a:r>
              <a:rPr sz="2100" dirty="0" err="1">
                <a:solidFill>
                  <a:srgbClr val="71A522"/>
                </a:solidFill>
              </a:rPr>
              <a:t>оценка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проверяют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достижение</a:t>
            </a:r>
            <a:r>
              <a:rPr sz="2100" dirty="0">
                <a:solidFill>
                  <a:srgbClr val="71A522"/>
                </a:solidFill>
              </a:rPr>
              <a:t> </a:t>
            </a:r>
            <a:r>
              <a:rPr sz="2100" dirty="0" err="1">
                <a:solidFill>
                  <a:srgbClr val="71A522"/>
                </a:solidFill>
              </a:rPr>
              <a:t>целей</a:t>
            </a:r>
            <a:r>
              <a:rPr dirty="0"/>
              <a:t>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851A7B9-2BED-AF45-889B-459C3AC029CA}"/>
              </a:ext>
            </a:extLst>
          </p:cNvPr>
          <p:cNvSpPr txBox="1">
            <a:spLocks/>
          </p:cNvSpPr>
          <p:nvPr/>
        </p:nvSpPr>
        <p:spPr>
          <a:xfrm>
            <a:off x="6575612" y="4585447"/>
            <a:ext cx="2393082" cy="2272553"/>
          </a:xfrm>
          <a:prstGeom prst="ellipse">
            <a:avLst/>
          </a:prstGeom>
          <a:solidFill>
            <a:srgbClr val="71A522"/>
          </a:solidFill>
        </p:spPr>
        <p:txBody>
          <a:bodyPr tIns="180000" rIns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mtClean="0"/>
              <a:t> </a:t>
            </a:r>
            <a:endParaRPr lang="en-GB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4825A0D2-A808-B94A-93A3-6D7C1E2B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6937" y="5624513"/>
            <a:ext cx="758456" cy="273844"/>
          </a:xfrm>
        </p:spPr>
        <p:txBody>
          <a:bodyPr/>
          <a:lstStyle/>
          <a:p>
            <a:pPr defTabSz="685800"/>
            <a:fld id="{84059D9C-83B2-9046-9FF6-87A09DB9F967}" type="slidenum">
              <a:rPr lang="en-US" sz="825">
                <a:latin typeface="Arial" panose="020B0604020202020204"/>
              </a:rPr>
              <a:pPr defTabSz="685800"/>
              <a:t>4</a:t>
            </a:fld>
            <a:endParaRPr lang="en-US" sz="825" dirty="0">
              <a:latin typeface="Arial" panose="020B0604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91" y="1063499"/>
            <a:ext cx="8559403" cy="469466"/>
          </a:xfrm>
        </p:spPr>
        <p:txBody>
          <a:bodyPr/>
          <a:lstStyle/>
          <a:p>
            <a:r>
              <a:rPr lang="ru-RU" dirty="0"/>
              <a:t>Политический цикл и индикаторы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Классический политический цикл: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выявление проблемы → формулирование политики →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(ex ante / ex post) → мониторинг и пересмотр.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каждом этапе нужны свои индикаторы: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 проблемы и трендов (baseline),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целеполагание и таргеты,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сравнение альтернативных сценариев,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отслеживание факта и корректировка политики.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7200" y="4639235"/>
            <a:ext cx="2366682" cy="101480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KZ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Выявление проблемы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427206" y="4639235"/>
            <a:ext cx="2231315" cy="101480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KZ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Формулирование политики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55253" y="4639235"/>
            <a:ext cx="2260899" cy="101480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KZ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Оценка (ex ante и ex post)</a:t>
            </a:r>
            <a:endParaRPr kumimoji="0" lang="en-GB" sz="1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2441" y="5738020"/>
            <a:ext cx="3222811" cy="57070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GB" sz="1100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и пересмотр</a:t>
            </a:r>
            <a:r>
              <a:rPr lang="ru-KZ" sz="1100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en-GB" sz="1100" kern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37991"/>
              </p:ext>
            </p:extLst>
          </p:nvPr>
        </p:nvGraphicFramePr>
        <p:xfrm>
          <a:off x="5082671" y="2716306"/>
          <a:ext cx="4429568" cy="400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4825A0D2-A808-B94A-93A3-6D7C1E2B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6937" y="5624513"/>
            <a:ext cx="758456" cy="273844"/>
          </a:xfrm>
        </p:spPr>
        <p:txBody>
          <a:bodyPr/>
          <a:lstStyle/>
          <a:p>
            <a:pPr defTabSz="685800"/>
            <a:fld id="{84059D9C-83B2-9046-9FF6-87A09DB9F967}" type="slidenum">
              <a:rPr lang="en-US" sz="825">
                <a:latin typeface="Arial" panose="020B0604020202020204"/>
              </a:rPr>
              <a:pPr defTabSz="685800"/>
              <a:t>5</a:t>
            </a:fld>
            <a:endParaRPr lang="en-US" sz="825" dirty="0">
              <a:latin typeface="Arial" panose="020B060402020202020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91" y="1063499"/>
            <a:ext cx="8559403" cy="469466"/>
          </a:xfrm>
        </p:spPr>
        <p:txBody>
          <a:bodyPr/>
          <a:lstStyle/>
          <a:p>
            <a:r>
              <a:rPr lang="ru-RU" dirty="0"/>
              <a:t>Рамка </a:t>
            </a:r>
            <a:r>
              <a:rPr lang="en-GB" dirty="0"/>
              <a:t>DPSIR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457200" y="1532965"/>
            <a:ext cx="4854388" cy="459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DPSIR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Drivers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Pressures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упорядочивает индикаторы.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Drivers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драйверы: рост населения, урбанизация, экономический рост, энергопотребление.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Pressures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нагрузки: выбросы CO₂, загрязняющие вещества, рост использования топлива.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состояние: качество воздуха, состояние вод, структура энергобаланса.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воздействие: заболеваемость, ущерб экономике, риски для здоровья.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ответ: законы, налоги, субсидии, программы и информирование.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DPSIR задаёт структуру модели и помогает связать драйверы, состояние и ответы политики.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0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4825A0D2-A808-B94A-93A3-6D7C1E2B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6937" y="5624513"/>
            <a:ext cx="758456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9D9C-83B2-9046-9FF6-87A09DB9F967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71A5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71A5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91" y="1063499"/>
            <a:ext cx="8559403" cy="469466"/>
          </a:xfrm>
        </p:spPr>
        <p:txBody>
          <a:bodyPr/>
          <a:lstStyle/>
          <a:p>
            <a:r>
              <a:rPr lang="en-GB" dirty="0" smtClean="0"/>
              <a:t>SDG-</a:t>
            </a:r>
            <a:r>
              <a:rPr lang="ru-RU" dirty="0"/>
              <a:t>индикаторы и моделирование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Цели устойчивого развития (</a:t>
            </a: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SDGs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) – 17 целей с набором индикаторов.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Для энергетики и климата важны: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ЦУР 7 – доступная и чистая энергия (доля ВИЭ, </a:t>
            </a: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энергоэффективность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),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ЦУР 11 – устойчивые города (качество воздуха, транспорт, инфраструктура),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ЦУР 12 и 13 – ответственное потребление и климат (выбросы ПГ, устойчивость систем).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SDG-индикаторы задают </a:t>
            </a: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верхнеуровневые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 цели для национальной политики и моделей.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1" y="5322433"/>
            <a:ext cx="1162050" cy="1152525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5322433"/>
            <a:ext cx="1171575" cy="1123950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034" y="5331958"/>
            <a:ext cx="1143000" cy="1143000"/>
          </a:xfrm>
          <a:prstGeom prst="rect">
            <a:avLst/>
          </a:prstGeom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243" y="5341483"/>
            <a:ext cx="11525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4825A0D2-A808-B94A-93A3-6D7C1E2B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6937" y="5624513"/>
            <a:ext cx="758456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9D9C-83B2-9046-9FF6-87A09DB9F967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71A5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71A5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91" y="1063499"/>
            <a:ext cx="8559403" cy="469466"/>
          </a:xfrm>
        </p:spPr>
        <p:txBody>
          <a:bodyPr/>
          <a:lstStyle/>
          <a:p>
            <a:r>
              <a:rPr lang="ru-RU" dirty="0"/>
              <a:t>GEP и GEP+: индексы зелёного прогресса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GEP (</a:t>
            </a: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Green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Economy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Progress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) измеряет прогресс зелёной экономики через:</a:t>
            </a:r>
          </a:p>
          <a:p>
            <a:pPr lvl="0">
              <a:defRPr sz="2000"/>
            </a:pP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Dashboard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 – панель индикаторов по ключевым направлениям,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GEP </a:t>
            </a:r>
            <a:r>
              <a:rPr lang="ru-RU" sz="2000" dirty="0" err="1">
                <a:solidFill>
                  <a:sysClr val="windowText" lastClr="000000"/>
                </a:solidFill>
                <a:latin typeface="Calibri"/>
              </a:rPr>
              <a:t>Index</a:t>
            </a: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 – агрегированный индекс,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GEP+ – расширенный профиль с социальными и экономическими измерениями.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Построение индекса – упрощённая модель: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нормализация показателей, выбор весов, агрегирование.</a:t>
            </a:r>
          </a:p>
          <a:p>
            <a:pPr lvl="0">
              <a:defRPr sz="2000"/>
            </a:pPr>
            <a:r>
              <a:rPr lang="ru-RU" sz="2000" dirty="0">
                <a:solidFill>
                  <a:sysClr val="windowText" lastClr="000000"/>
                </a:solidFill>
                <a:latin typeface="Calibri"/>
              </a:rPr>
              <a:t>Меняя параметры политики, пересчитываем индекс и видим сценарное поведение GEP.</a:t>
            </a:r>
          </a:p>
        </p:txBody>
      </p:sp>
      <p:pic>
        <p:nvPicPr>
          <p:cNvPr id="5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F5A7CC2-7AFF-094D-8AB9-4E4971771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9"/>
          <a:stretch/>
        </p:blipFill>
        <p:spPr>
          <a:xfrm>
            <a:off x="5957046" y="4810196"/>
            <a:ext cx="3186953" cy="2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 smtClean="0"/>
              <a:t>Благодарю за внимание!</a:t>
            </a:r>
            <a:br>
              <a:rPr lang="ru-KZ" dirty="0" smtClean="0"/>
            </a:br>
            <a:r>
              <a:rPr lang="ru-KZ" dirty="0" smtClean="0"/>
              <a:t/>
            </a:r>
            <a:br>
              <a:rPr lang="ru-KZ" dirty="0" smtClean="0"/>
            </a:br>
            <a:r>
              <a:rPr lang="ru-KZ" dirty="0"/>
              <a:t>Жаннат Бекболатова, </a:t>
            </a:r>
            <a:r>
              <a:rPr lang="en-GB" dirty="0" smtClean="0"/>
              <a:t>PhD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600" dirty="0" err="1" smtClean="0">
                <a:hlinkClick r:id="rId3"/>
              </a:rPr>
              <a:t>zh.bekbolatova@satbayev.university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+77017942938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3085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535</Words>
  <Application>Microsoft Office PowerPoint</Application>
  <PresentationFormat>Экран (4:3)</PresentationFormat>
  <Paragraphs>73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Arial-BoldMT</vt:lpstr>
      <vt:lpstr>Calibri</vt:lpstr>
      <vt:lpstr>Menlo-Regular</vt:lpstr>
      <vt:lpstr>Roboto Medium</vt:lpstr>
      <vt:lpstr>Times New Roman</vt:lpstr>
      <vt:lpstr>Office Theme</vt:lpstr>
      <vt:lpstr>Office-Design</vt:lpstr>
      <vt:lpstr>1_Office-Design</vt:lpstr>
      <vt:lpstr>2_Office-Design</vt:lpstr>
      <vt:lpstr>3_Office-Design</vt:lpstr>
      <vt:lpstr>      Модуль 2: Индикаторы инклюзивной  зелёной экономики  </vt:lpstr>
      <vt:lpstr>Содержание </vt:lpstr>
      <vt:lpstr>Зачем нужны индикаторы?</vt:lpstr>
      <vt:lpstr>Политический цикл и индикаторы</vt:lpstr>
      <vt:lpstr>Рамка DPSIR</vt:lpstr>
      <vt:lpstr>SDG-индикаторы и моделирование</vt:lpstr>
      <vt:lpstr>GEP и GEP+: индексы зелёного прогресса </vt:lpstr>
      <vt:lpstr>Благодарю за внимание!  Жаннат Бекболатова, PhD  zh.bekbolatova@satbayev.university  +77017942938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2: Индикаторы инклюзивной зелёной экономики</dc:title>
  <dc:subject/>
  <dc:creator>HP</dc:creator>
  <cp:keywords/>
  <dc:description>generated using python-pptx</dc:description>
  <cp:lastModifiedBy>HP</cp:lastModifiedBy>
  <cp:revision>7</cp:revision>
  <dcterms:created xsi:type="dcterms:W3CDTF">2013-01-27T09:14:16Z</dcterms:created>
  <dcterms:modified xsi:type="dcterms:W3CDTF">2026-02-18T14:47:03Z</dcterms:modified>
  <cp:category/>
</cp:coreProperties>
</file>