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606" r:id="rId3"/>
    <p:sldId id="607" r:id="rId4"/>
    <p:sldId id="608" r:id="rId5"/>
    <p:sldId id="609" r:id="rId6"/>
    <p:sldId id="610" r:id="rId7"/>
    <p:sldId id="611" r:id="rId8"/>
    <p:sldId id="538" r:id="rId9"/>
    <p:sldId id="613" r:id="rId10"/>
    <p:sldId id="612" r:id="rId11"/>
    <p:sldId id="615" r:id="rId12"/>
  </p:sldIdLst>
  <p:sldSz cx="12192000" cy="6858000"/>
  <p:notesSz cx="6858000" cy="13144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94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522"/>
    <a:srgbClr val="DCF2BC"/>
    <a:srgbClr val="C6E29D"/>
    <a:srgbClr val="95C749"/>
    <a:srgbClr val="848484"/>
    <a:srgbClr val="818181"/>
    <a:srgbClr val="E8F1F4"/>
    <a:srgbClr val="D0ECFB"/>
    <a:srgbClr val="71A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92" autoAdjust="0"/>
    <p:restoredTop sz="69739" autoAdjust="0"/>
  </p:normalViewPr>
  <p:slideViewPr>
    <p:cSldViewPr snapToGrid="0" snapToObjects="1">
      <p:cViewPr varScale="1">
        <p:scale>
          <a:sx n="57" d="100"/>
          <a:sy n="57" d="100"/>
        </p:scale>
        <p:origin x="192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0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495B922-6FB4-754A-BD3B-D6D86EFF2C82}" type="datetimeFigureOut">
              <a:rPr lang="de-DE" smtClean="0"/>
              <a:pPr/>
              <a:t>26.02.26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6CB1BC0-3BBB-5148-866E-5F72B0D631B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50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1BC0-3BBB-5148-866E-5F72B0D631B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26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1BC0-3BBB-5148-866E-5F72B0D631B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80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1BC0-3BBB-5148-866E-5F72B0D631B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69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1BC0-3BBB-5148-866E-5F72B0D631B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47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1BC0-3BBB-5148-866E-5F72B0D631B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227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1BC0-3BBB-5148-866E-5F72B0D631B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395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1BC0-3BBB-5148-866E-5F72B0D631B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30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/>
            <a:r>
              <a:rPr lang="en-US" dirty="0"/>
              <a:t>Static models can overestimate policy impacts, since corrective measures (via feedback) are not accounted for. </a:t>
            </a:r>
          </a:p>
          <a:p>
            <a:pPr marL="0" lvl="1" indent="0"/>
            <a:r>
              <a:rPr lang="en-US" dirty="0"/>
              <a:t>Optimization models can underestimate policy impacts, since corrective measures are captured and “worse before better” dynamics may not emerge if snapshot (instead of time-explicit results) are generated.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Dynamics models that treat time explicitly are likely to capture both short-term impacts (otherwise considered to be an overestimate) and medium to longer term impacts (otherwise considered to be an underestimate), providing more effective support to policymaking. </a:t>
            </a:r>
            <a:r>
              <a:rPr lang="en-US" sz="1200" b="0" dirty="0">
                <a:solidFill>
                  <a:schemeClr val="tx1"/>
                </a:solidFill>
              </a:rPr>
              <a:t>These include System Dynamics models.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1BC0-3BBB-5148-866E-5F72B0D631B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2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1BC0-3BBB-5148-866E-5F72B0D631B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80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1BC0-3BBB-5148-866E-5F72B0D631B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30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407988" y="873125"/>
            <a:ext cx="11430182" cy="493649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19175" y="3141569"/>
            <a:ext cx="9144000" cy="87333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aseline="0">
                <a:solidFill>
                  <a:srgbClr val="71A5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Edit master subheading format</a:t>
            </a: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893" y="1343025"/>
            <a:ext cx="5183277" cy="4466591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029902"/>
            <a:ext cx="643128" cy="55168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202" y="5809616"/>
            <a:ext cx="2917065" cy="962376"/>
          </a:xfrm>
          <a:prstGeom prst="rect">
            <a:avLst/>
          </a:prstGeom>
        </p:spPr>
      </p:pic>
      <p:sp>
        <p:nvSpPr>
          <p:cNvPr id="22" name="Titel 21"/>
          <p:cNvSpPr>
            <a:spLocks noGrp="1"/>
          </p:cNvSpPr>
          <p:nvPr>
            <p:ph type="title" hasCustomPrompt="1"/>
          </p:nvPr>
        </p:nvSpPr>
        <p:spPr>
          <a:xfrm>
            <a:off x="1019175" y="1618439"/>
            <a:ext cx="11489675" cy="1272875"/>
          </a:xfrm>
        </p:spPr>
        <p:txBody>
          <a:bodyPr lIns="0" anchor="b"/>
          <a:lstStyle/>
          <a:p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heading format – </a:t>
            </a:r>
            <a:br>
              <a:rPr lang="en-US" dirty="0"/>
            </a:br>
            <a:r>
              <a:rPr lang="en-US" dirty="0"/>
              <a:t>up to three lines possible</a:t>
            </a:r>
            <a:endParaRPr lang="de-DE" dirty="0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644716" y="4688842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729552" y="4846351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4990285"/>
            <a:ext cx="5811837" cy="593725"/>
          </a:xfrm>
        </p:spPr>
        <p:txBody>
          <a:bodyPr lIns="0">
            <a:normAutofit/>
          </a:bodyPr>
          <a:lstStyle>
            <a:lvl1pPr marL="0" indent="0">
              <a:buNone/>
              <a:defRPr sz="1600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sz="1600" noProof="0" dirty="0">
                <a:latin typeface="+mj-lt"/>
              </a:rPr>
              <a:t>Date / Place / Name</a:t>
            </a:r>
            <a:endParaRPr lang="en-US" sz="2400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quote"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876697"/>
            <a:ext cx="11412537" cy="53641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Place image</a:t>
            </a:r>
          </a:p>
        </p:txBody>
      </p:sp>
      <p:sp>
        <p:nvSpPr>
          <p:cNvPr id="18" name="Inhaltsplatzhalter 24"/>
          <p:cNvSpPr>
            <a:spLocks noGrp="1"/>
          </p:cNvSpPr>
          <p:nvPr>
            <p:ph sz="quarter" idx="14" hasCustomPrompt="1"/>
          </p:nvPr>
        </p:nvSpPr>
        <p:spPr>
          <a:xfrm>
            <a:off x="4146614" y="1790380"/>
            <a:ext cx="3888121" cy="3888121"/>
          </a:xfrm>
          <a:prstGeom prst="ellipse">
            <a:avLst/>
          </a:prstGeom>
          <a:solidFill>
            <a:srgbClr val="71A522"/>
          </a:solidFill>
        </p:spPr>
        <p:txBody>
          <a:bodyPr vert="horz" tIns="360000" rIns="360000" bIns="46800" anchor="ctr" anchorCtr="0">
            <a:noAutofit/>
          </a:bodyPr>
          <a:lstStyle>
            <a:lvl1pPr marL="0" indent="0">
              <a:lnSpc>
                <a:spcPts val="2600"/>
              </a:lnSpc>
              <a:buNone/>
              <a:defRPr b="0" i="0" baseline="0">
                <a:solidFill>
                  <a:schemeClr val="bg1"/>
                </a:solidFill>
                <a:latin typeface="+mn-lt"/>
                <a:ea typeface="Roboto Medium" charset="0"/>
                <a:cs typeface="Roboto Medium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0"/>
            <a:r>
              <a:rPr lang="en-US" noProof="0" dirty="0"/>
              <a:t>here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73CFC1-5776-F241-8185-B2DAE2DB4A87}" type="datetime1">
              <a:rPr lang="en-US" noProof="0" smtClean="0"/>
              <a:pPr/>
              <a:t>2/26/26</a:t>
            </a:fld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59D9C-83B2-9046-9FF6-87A09DB9F96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73CFC1-5776-F241-8185-B2DAE2DB4A87}" type="datetime1">
              <a:rPr lang="en-US" noProof="0" smtClean="0"/>
              <a:pPr/>
              <a:t>2/26/26</a:t>
            </a:fld>
            <a:endParaRPr lang="en-US" noProof="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059D9C-83B2-9046-9FF6-87A09DB9F96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6" hasCustomPrompt="1"/>
          </p:nvPr>
        </p:nvSpPr>
        <p:spPr>
          <a:xfrm>
            <a:off x="3359150" y="1063625"/>
            <a:ext cx="8461375" cy="5173663"/>
          </a:xfrm>
        </p:spPr>
        <p:txBody>
          <a:bodyPr/>
          <a:lstStyle/>
          <a:p>
            <a:r>
              <a:rPr lang="en-US" noProof="0" dirty="0"/>
              <a:t>Place image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1063625"/>
            <a:ext cx="2735262" cy="517366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407988" y="873125"/>
            <a:ext cx="11430182" cy="493649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893" y="1343025"/>
            <a:ext cx="5183277" cy="445951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029902"/>
            <a:ext cx="643128" cy="55168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202" y="5809616"/>
            <a:ext cx="2917065" cy="966569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 userDrawn="1"/>
        </p:nvSpPr>
        <p:spPr>
          <a:xfrm>
            <a:off x="644716" y="4688842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729552" y="4846351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/>
          </a:p>
        </p:txBody>
      </p:sp>
      <p:sp>
        <p:nvSpPr>
          <p:cNvPr id="13" name="Titel 21"/>
          <p:cNvSpPr>
            <a:spLocks noGrp="1"/>
          </p:cNvSpPr>
          <p:nvPr>
            <p:ph type="title" hasCustomPrompt="1"/>
          </p:nvPr>
        </p:nvSpPr>
        <p:spPr>
          <a:xfrm>
            <a:off x="1019175" y="1608343"/>
            <a:ext cx="11489675" cy="3659805"/>
          </a:xfrm>
        </p:spPr>
        <p:txBody>
          <a:bodyPr lIns="0" anchor="ctr"/>
          <a:lstStyle/>
          <a:p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heading format – </a:t>
            </a:r>
            <a:br>
              <a:rPr lang="en-US" dirty="0"/>
            </a:br>
            <a:r>
              <a:rPr lang="en-US" dirty="0"/>
              <a:t>up to three lines possible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20640" y="1149671"/>
            <a:ext cx="9296400" cy="580926"/>
          </a:xfrm>
        </p:spPr>
        <p:txBody>
          <a:bodyPr/>
          <a:lstStyle>
            <a:lvl1pPr>
              <a:defRPr>
                <a:solidFill>
                  <a:srgbClr val="71A522"/>
                </a:solidFill>
              </a:defRPr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019175" y="1985473"/>
            <a:ext cx="9776127" cy="805024"/>
          </a:xfrm>
        </p:spPr>
        <p:txBody>
          <a:bodyPr anchor="t"/>
          <a:lstStyle>
            <a:lvl1pPr marL="144000" marR="0" indent="-144000" algn="l" defTabSz="444489" rtl="0" eaLnBrk="1" fontAlgn="auto" latinLnBrk="0" hangingPunct="1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44000" indent="0" defTabSz="108000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07988" y="1985473"/>
            <a:ext cx="611187" cy="805024"/>
          </a:xfrm>
        </p:spPr>
        <p:txBody>
          <a:bodyPr/>
          <a:lstStyle>
            <a:lvl1pPr marL="342900" marR="0" indent="-34290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019175" y="2790497"/>
            <a:ext cx="9776127" cy="805024"/>
          </a:xfrm>
        </p:spPr>
        <p:txBody>
          <a:bodyPr anchor="t"/>
          <a:lstStyle>
            <a:lvl1pPr marL="144000" marR="0" indent="-144000" algn="l" defTabSz="444489" rtl="0" eaLnBrk="1" fontAlgn="auto" latinLnBrk="0" hangingPunct="1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44000" indent="0" defTabSz="108000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07987" y="2790497"/>
            <a:ext cx="611187" cy="805024"/>
          </a:xfrm>
        </p:spPr>
        <p:txBody>
          <a:bodyPr/>
          <a:lstStyle>
            <a:lvl1pPr marL="0" marR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/>
            </a:pPr>
            <a:r>
              <a:rPr lang="en-US" noProof="0" dirty="0"/>
              <a:t>XX</a:t>
            </a:r>
            <a:endParaRPr lang="en-US" dirty="0"/>
          </a:p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endParaRPr lang="en-US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022667" y="3595521"/>
            <a:ext cx="9776127" cy="805024"/>
          </a:xfrm>
        </p:spPr>
        <p:txBody>
          <a:bodyPr anchor="t"/>
          <a:lstStyle>
            <a:lvl1pPr marL="144000" marR="0" indent="-144000" algn="l" defTabSz="444489" rtl="0" eaLnBrk="1" fontAlgn="auto" latinLnBrk="0" hangingPunct="1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44000" indent="0" defTabSz="108000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04494" y="3595521"/>
            <a:ext cx="611188" cy="805024"/>
          </a:xfrm>
        </p:spPr>
        <p:txBody>
          <a:bodyPr/>
          <a:lstStyle>
            <a:lvl1pPr marL="0" marR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/>
            </a:pPr>
            <a:r>
              <a:rPr lang="en-US" noProof="0" dirty="0"/>
              <a:t>XX</a:t>
            </a:r>
            <a:endParaRPr lang="en-US" dirty="0"/>
          </a:p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26159" y="4398260"/>
            <a:ext cx="9776127" cy="805024"/>
          </a:xfrm>
        </p:spPr>
        <p:txBody>
          <a:bodyPr anchor="t"/>
          <a:lstStyle>
            <a:lvl1pPr marL="144000" marR="0" indent="-144000" algn="l" defTabSz="444489" rtl="0" eaLnBrk="1" fontAlgn="auto" latinLnBrk="0" hangingPunct="1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44000" indent="0" defTabSz="108000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04494" y="4400545"/>
            <a:ext cx="611188" cy="805024"/>
          </a:xfrm>
        </p:spPr>
        <p:txBody>
          <a:bodyPr/>
          <a:lstStyle>
            <a:lvl1pPr marL="0" marR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1023398" y="5203284"/>
            <a:ext cx="9776127" cy="805024"/>
          </a:xfrm>
        </p:spPr>
        <p:txBody>
          <a:bodyPr anchor="t"/>
          <a:lstStyle>
            <a:lvl1pPr marL="144000" marR="0" indent="-144000" algn="l" defTabSz="444489" rtl="0" eaLnBrk="1" fontAlgn="auto" latinLnBrk="0" hangingPunct="1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44000" indent="0" defTabSz="108000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05679" y="5203284"/>
            <a:ext cx="611188" cy="805024"/>
          </a:xfrm>
        </p:spPr>
        <p:txBody>
          <a:bodyPr/>
          <a:lstStyle>
            <a:lvl1pPr marL="0" marR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402664" y="878816"/>
            <a:ext cx="11420409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350" y="1784348"/>
            <a:ext cx="4364723" cy="4469179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 userDrawn="1"/>
        </p:nvSpPr>
        <p:spPr>
          <a:xfrm>
            <a:off x="644716" y="4688842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729552" y="4846351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175" y="2339009"/>
            <a:ext cx="638640" cy="805024"/>
          </a:xfrm>
        </p:spPr>
        <p:txBody>
          <a:bodyPr lIns="0" tIns="0" rIns="0" bIns="0"/>
          <a:lstStyle>
            <a:lvl1pPr marL="342900" marR="0" indent="-34290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sz="2800"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4444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57815" y="2339009"/>
            <a:ext cx="5273863" cy="3046961"/>
          </a:xfrm>
        </p:spPr>
        <p:txBody>
          <a:bodyPr lIns="0" tIns="0"/>
          <a:lstStyle/>
          <a:p>
            <a:r>
              <a:rPr lang="en-US" noProof="0" dirty="0"/>
              <a:t>Click to edit title</a:t>
            </a:r>
            <a:br>
              <a:rPr lang="en-US" noProof="0" dirty="0"/>
            </a:b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363604" y="878816"/>
            <a:ext cx="11464793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644716" y="4688842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729552" y="4846351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6822" y="1784348"/>
            <a:ext cx="4351575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1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363604" y="878816"/>
            <a:ext cx="11464793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644716" y="4688842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729552" y="4846351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/>
          </a:p>
        </p:txBody>
      </p:sp>
      <p:pic>
        <p:nvPicPr>
          <p:cNvPr id="22530" name="Picture 2" descr="E:\Tresor REC Design\UNITAR genebra\2020 PPTs PAGE Amrei\module 3\shutter\png redondo\abertura_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396" y="1820995"/>
            <a:ext cx="4461001" cy="4432532"/>
          </a:xfrm>
          <a:prstGeom prst="rect">
            <a:avLst/>
          </a:prstGeom>
          <a:noFill/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6822" y="1784348"/>
            <a:ext cx="4351575" cy="4469179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BB0381BE-BB05-084E-B50D-7738E1C5F03F}"/>
              </a:ext>
            </a:extLst>
          </p:cNvPr>
          <p:cNvSpPr txBox="1"/>
          <p:nvPr userDrawn="1"/>
        </p:nvSpPr>
        <p:spPr>
          <a:xfrm rot="16200000">
            <a:off x="11193196" y="5637976"/>
            <a:ext cx="11035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@shutterstock</a:t>
            </a:r>
          </a:p>
        </p:txBody>
      </p:sp>
    </p:spTree>
    <p:extLst>
      <p:ext uri="{BB962C8B-B14F-4D97-AF65-F5344CB8AC3E}">
        <p14:creationId xmlns:p14="http://schemas.microsoft.com/office/powerpoint/2010/main" val="243591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363604" y="878816"/>
            <a:ext cx="11464793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644716" y="4688842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729552" y="4846351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/>
          </a:p>
        </p:txBody>
      </p:sp>
      <p:pic>
        <p:nvPicPr>
          <p:cNvPr id="22530" name="Picture 2" descr="E:\Tresor REC Design\UNITAR genebra\2020 PPTs PAGE Amrei\module 3\shutter\png redondo\abertura_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396" y="1820995"/>
            <a:ext cx="4461001" cy="4432532"/>
          </a:xfrm>
          <a:prstGeom prst="rect">
            <a:avLst/>
          </a:prstGeom>
          <a:noFill/>
        </p:spPr>
      </p:pic>
      <p:pic>
        <p:nvPicPr>
          <p:cNvPr id="23555" name="Picture 3" descr="E:\Tresor REC Design\UNITAR genebra\2020 PPTs PAGE Amrei\module 3\shutter\png redondo\abertura_0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396" y="1820995"/>
            <a:ext cx="4461001" cy="4432532"/>
          </a:xfrm>
          <a:prstGeom prst="rect">
            <a:avLst/>
          </a:prstGeom>
          <a:noFill/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6822" y="1784348"/>
            <a:ext cx="4351575" cy="4469179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BB0381BE-BB05-084E-B50D-7738E1C5F03F}"/>
              </a:ext>
            </a:extLst>
          </p:cNvPr>
          <p:cNvSpPr txBox="1"/>
          <p:nvPr userDrawn="1"/>
        </p:nvSpPr>
        <p:spPr>
          <a:xfrm rot="16200000">
            <a:off x="11193196" y="5609401"/>
            <a:ext cx="11035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@shutterstock</a:t>
            </a:r>
          </a:p>
        </p:txBody>
      </p:sp>
    </p:spTree>
    <p:extLst>
      <p:ext uri="{BB962C8B-B14F-4D97-AF65-F5344CB8AC3E}">
        <p14:creationId xmlns:p14="http://schemas.microsoft.com/office/powerpoint/2010/main" val="243591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363604" y="878816"/>
            <a:ext cx="11464793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644716" y="4688842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729552" y="4846351"/>
            <a:ext cx="9144000" cy="87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/>
          </a:p>
        </p:txBody>
      </p:sp>
      <p:pic>
        <p:nvPicPr>
          <p:cNvPr id="25602" name="Picture 2" descr="E:\Tresor REC Design\UNITAR genebra\2020 PPTs PAGE Amrei\module 3\shutter\png redondo\slide 4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396" y="1820995"/>
            <a:ext cx="4461001" cy="4432532"/>
          </a:xfrm>
          <a:prstGeom prst="rect">
            <a:avLst/>
          </a:prstGeom>
          <a:noFill/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6822" y="1784348"/>
            <a:ext cx="4351575" cy="4469179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BB0381BE-BB05-084E-B50D-7738E1C5F03F}"/>
              </a:ext>
            </a:extLst>
          </p:cNvPr>
          <p:cNvSpPr txBox="1"/>
          <p:nvPr userDrawn="1"/>
        </p:nvSpPr>
        <p:spPr>
          <a:xfrm rot="16200000">
            <a:off x="11193196" y="5627348"/>
            <a:ext cx="11035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@shutterstock</a:t>
            </a:r>
          </a:p>
        </p:txBody>
      </p:sp>
    </p:spTree>
    <p:extLst>
      <p:ext uri="{BB962C8B-B14F-4D97-AF65-F5344CB8AC3E}">
        <p14:creationId xmlns:p14="http://schemas.microsoft.com/office/powerpoint/2010/main" val="243591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7988" y="1063499"/>
            <a:ext cx="11412537" cy="9544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0" hasCustomPrompt="1"/>
          </p:nvPr>
        </p:nvSpPr>
        <p:spPr>
          <a:xfrm>
            <a:off x="407988" y="2060575"/>
            <a:ext cx="8459787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E73CFC1-5776-F241-8185-B2DAE2DB4A87}" type="datetime1">
              <a:rPr lang="en-US" noProof="0" smtClean="0"/>
              <a:pPr/>
              <a:t>2/26/26</a:t>
            </a:fld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9D9C-83B2-9046-9FF6-87A09DB9F96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07988" y="1063499"/>
            <a:ext cx="11412537" cy="9544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73CFC1-5776-F241-8185-B2DAE2DB4A87}" type="datetime1">
              <a:rPr lang="en-US" noProof="0" smtClean="0"/>
              <a:pPr/>
              <a:t>2/26/26</a:t>
            </a:fld>
            <a:endParaRPr lang="en-US" noProof="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59D9C-83B2-9046-9FF6-87A09DB9F96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407989" y="2060575"/>
            <a:ext cx="5580062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7" hasCustomPrompt="1"/>
          </p:nvPr>
        </p:nvSpPr>
        <p:spPr>
          <a:xfrm>
            <a:off x="6203950" y="2060575"/>
            <a:ext cx="5580062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7988" y="1063499"/>
            <a:ext cx="11489675" cy="869380"/>
          </a:xfrm>
          <a:prstGeom prst="rect">
            <a:avLst/>
          </a:prstGeom>
        </p:spPr>
        <p:txBody>
          <a:bodyPr vert="horz" lIns="0" tIns="46800" rIns="0" bIns="45720" rtlCol="0" anchor="t">
            <a:noAutofit/>
          </a:bodyPr>
          <a:lstStyle/>
          <a:p>
            <a:r>
              <a:rPr lang="en-US" noProof="0" dirty="0"/>
              <a:t>Click to edit 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18069" y="6356350"/>
            <a:ext cx="114310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71A522"/>
                </a:solidFill>
              </a:defRPr>
            </a:lvl1pPr>
          </a:lstStyle>
          <a:p>
            <a:fld id="{2E73CFC1-5776-F241-8185-B2DAE2DB4A87}" type="datetime1">
              <a:rPr lang="en-US" noProof="0" smtClean="0"/>
              <a:pPr/>
              <a:t>2/26/26</a:t>
            </a:fld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09248" y="6356350"/>
            <a:ext cx="1011275" cy="365125"/>
          </a:xfrm>
          <a:prstGeom prst="rect">
            <a:avLst/>
          </a:prstGeom>
        </p:spPr>
        <p:txBody>
          <a:bodyPr vert="horz" lIns="90000" tIns="45720" rIns="0" bIns="45720" rtlCol="0" anchor="ctr"/>
          <a:lstStyle>
            <a:lvl1pPr algn="r">
              <a:defRPr sz="1200">
                <a:solidFill>
                  <a:srgbClr val="71A522"/>
                </a:solidFill>
              </a:defRPr>
            </a:lvl1pPr>
          </a:lstStyle>
          <a:p>
            <a:fld id="{84059D9C-83B2-9046-9FF6-87A09DB9F96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63" y="136561"/>
            <a:ext cx="4033921" cy="57539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407988" y="896355"/>
            <a:ext cx="11412537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18069" y="2060574"/>
            <a:ext cx="11412537" cy="4176714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1356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7" r:id="rId4"/>
    <p:sldLayoutId id="2147483680" r:id="rId5"/>
    <p:sldLayoutId id="2147483681" r:id="rId6"/>
    <p:sldLayoutId id="2147483683" r:id="rId7"/>
    <p:sldLayoutId id="2147483662" r:id="rId8"/>
    <p:sldLayoutId id="2147483665" r:id="rId9"/>
    <p:sldLayoutId id="2147483664" r:id="rId10"/>
    <p:sldLayoutId id="2147483666" r:id="rId11"/>
    <p:sldLayoutId id="214748367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71A522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" charset="0"/>
        <a:buChar char="•"/>
        <a:tabLst/>
        <a:defRPr sz="18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-BoldMT" charset="0"/>
        <a:buChar char="“"/>
        <a:tabLst/>
        <a:defRPr sz="2800" b="1" kern="1200">
          <a:solidFill>
            <a:srgbClr val="71A522"/>
          </a:solidFill>
          <a:latin typeface="+mn-lt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10000"/>
        </a:lnSpc>
        <a:spcBef>
          <a:spcPts val="500"/>
        </a:spcBef>
        <a:buClr>
          <a:srgbClr val="71A522"/>
        </a:buClr>
        <a:buSzPct val="80000"/>
        <a:buFont typeface="Arial" charset="0"/>
        <a:buChar char="•"/>
        <a:defRPr sz="1800" b="1" kern="1200">
          <a:solidFill>
            <a:srgbClr val="71A522"/>
          </a:solidFill>
          <a:latin typeface="+mn-lt"/>
          <a:ea typeface="+mn-ea"/>
          <a:cs typeface="+mn-cs"/>
        </a:defRPr>
      </a:lvl4pPr>
      <a:lvl5pPr marL="216000" marR="0" indent="-216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" charset="0"/>
        <a:buChar char="•"/>
        <a:tabLst/>
        <a:defRPr sz="1200" b="0" kern="1200" baseline="0">
          <a:solidFill>
            <a:srgbClr val="71A522"/>
          </a:solidFill>
          <a:latin typeface="+mn-lt"/>
          <a:ea typeface="+mn-ea"/>
          <a:cs typeface="+mn-cs"/>
        </a:defRPr>
      </a:lvl5pPr>
      <a:lvl6pPr marL="171450" indent="-180000" algn="l" defTabSz="914400" rtl="0" eaLnBrk="1" latinLnBrk="0" hangingPunct="1">
        <a:lnSpc>
          <a:spcPct val="90000"/>
        </a:lnSpc>
        <a:spcBef>
          <a:spcPts val="500"/>
        </a:spcBef>
        <a:buClr>
          <a:srgbClr val="71A522"/>
        </a:buClr>
        <a:buSzPct val="80000"/>
        <a:buFont typeface="Arial" charset="0"/>
        <a:buChar char="•"/>
        <a:defRPr sz="1200" b="0" kern="1200" baseline="0">
          <a:solidFill>
            <a:srgbClr val="71A522"/>
          </a:solidFill>
          <a:latin typeface="+mn-lt"/>
          <a:ea typeface="+mn-ea"/>
          <a:cs typeface="+mn-cs"/>
        </a:defRPr>
      </a:lvl6pPr>
      <a:lvl7pPr marL="5557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71A522"/>
        </a:buClr>
        <a:buSzPct val="80000"/>
        <a:buFont typeface="Arial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772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1980" userDrawn="1">
          <p15:clr>
            <a:srgbClr val="F26B43"/>
          </p15:clr>
        </p15:guide>
        <p15:guide id="5" pos="2116" userDrawn="1">
          <p15:clr>
            <a:srgbClr val="F26B43"/>
          </p15:clr>
        </p15:guide>
        <p15:guide id="6" pos="3908" userDrawn="1">
          <p15:clr>
            <a:srgbClr val="F26B43"/>
          </p15:clr>
        </p15:guide>
        <p15:guide id="7" pos="5586" userDrawn="1">
          <p15:clr>
            <a:srgbClr val="F26B43"/>
          </p15:clr>
        </p15:guide>
        <p15:guide id="8" pos="5722" userDrawn="1">
          <p15:clr>
            <a:srgbClr val="F26B43"/>
          </p15:clr>
        </p15:guide>
        <p15:guide id="9" pos="7446" userDrawn="1">
          <p15:clr>
            <a:srgbClr val="F26B43"/>
          </p15:clr>
        </p15:guide>
        <p15:guide id="10" orient="horz" pos="3929" userDrawn="1">
          <p15:clr>
            <a:srgbClr val="F26B43"/>
          </p15:clr>
        </p15:guide>
        <p15:guide id="11" orient="horz" pos="550" userDrawn="1">
          <p15:clr>
            <a:srgbClr val="F26B43"/>
          </p15:clr>
        </p15:guide>
        <p15:guide id="13" pos="642" userDrawn="1">
          <p15:clr>
            <a:srgbClr val="F26B43"/>
          </p15:clr>
        </p15:guide>
        <p15:guide id="14" orient="horz" pos="12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.soltanayev@aues.k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900" dirty="0"/>
              <a:t>Course: Inclusive Green Economy (IGE) modelling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Модуль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Методы и модели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IGE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проектирование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IGEM </a:t>
            </a:r>
          </a:p>
        </p:txBody>
      </p:sp>
    </p:spTree>
    <p:extLst>
      <p:ext uri="{BB962C8B-B14F-4D97-AF65-F5344CB8AC3E}">
        <p14:creationId xmlns:p14="http://schemas.microsoft.com/office/powerpoint/2010/main" val="122759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>
            <a:extLst>
              <a:ext uri="{FF2B5EF4-FFF2-40B4-BE49-F238E27FC236}">
                <a16:creationId xmlns:a16="http://schemas.microsoft.com/office/drawing/2014/main" id="{1B762A04-842E-8448-93CD-2FFEAE0B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40" y="1149671"/>
            <a:ext cx="9296400" cy="580926"/>
          </a:xfrm>
        </p:spPr>
        <p:txBody>
          <a:bodyPr/>
          <a:lstStyle/>
          <a:p>
            <a:r>
              <a:rPr lang="ru-RU" dirty="0"/>
              <a:t>Что даёт Модуль 3 университетам?</a:t>
            </a:r>
            <a:br>
              <a:rPr lang="ru-RU" dirty="0"/>
            </a:br>
            <a:endParaRPr lang="en-GB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BDEB9D1-01E3-944A-BCBC-9EBB5D56CA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0640" y="1909525"/>
            <a:ext cx="11274420" cy="37988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Подготовку специалистов, способных:</a:t>
            </a:r>
          </a:p>
          <a:p>
            <a:pPr>
              <a:lnSpc>
                <a:spcPct val="150000"/>
              </a:lnSpc>
            </a:pPr>
            <a:r>
              <a:rPr lang="ru-KZ" sz="2800" b="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✔</a:t>
            </a:r>
            <a: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выбирать модель под конкретный политический вопрос;</a:t>
            </a:r>
            <a:b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800" b="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✔</a:t>
            </a:r>
            <a: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учитывать ограничения данных Казахстана;</a:t>
            </a:r>
            <a:b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800" b="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✔</a:t>
            </a:r>
            <a: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анализировать распределительные эффекты;</a:t>
            </a:r>
            <a:b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800" b="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✔</a:t>
            </a:r>
            <a: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работать с неопределённостью и анализом чувствительности;</a:t>
            </a:r>
            <a:b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800" b="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✔</a:t>
            </a:r>
            <a: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формировать обоснованные policy recommendations.</a:t>
            </a:r>
          </a:p>
          <a:p>
            <a:pPr>
              <a:lnSpc>
                <a:spcPct val="150000"/>
              </a:lnSpc>
            </a:pPr>
            <a: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3 — аналитическое ядро всей дисциплины.</a:t>
            </a:r>
          </a:p>
          <a:p>
            <a:pPr marL="514350" indent="-514350">
              <a:buAutoNum type="arabicPlain"/>
            </a:pPr>
            <a:endParaRPr lang="en-US" sz="2800" b="0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A569B82B-C9CE-7F47-B291-D45EADE9D9DD}"/>
              </a:ext>
            </a:extLst>
          </p:cNvPr>
          <p:cNvGrpSpPr/>
          <p:nvPr/>
        </p:nvGrpSpPr>
        <p:grpSpPr>
          <a:xfrm>
            <a:off x="10150884" y="1734976"/>
            <a:ext cx="4082231" cy="4082231"/>
            <a:chOff x="10150884" y="1515310"/>
            <a:chExt cx="4082231" cy="4082231"/>
          </a:xfrm>
        </p:grpSpPr>
        <p:sp>
          <p:nvSpPr>
            <p:cNvPr id="5" name="Pie 24">
              <a:extLst>
                <a:ext uri="{FF2B5EF4-FFF2-40B4-BE49-F238E27FC236}">
                  <a16:creationId xmlns:a16="http://schemas.microsoft.com/office/drawing/2014/main" id="{167F3B3C-3713-AE4C-8DD5-A07D89A85F90}"/>
                </a:ext>
              </a:extLst>
            </p:cNvPr>
            <p:cNvSpPr/>
            <p:nvPr/>
          </p:nvSpPr>
          <p:spPr>
            <a:xfrm>
              <a:off x="10150884" y="1515310"/>
              <a:ext cx="4082231" cy="4082231"/>
            </a:xfrm>
            <a:prstGeom prst="pie">
              <a:avLst>
                <a:gd name="adj1" fmla="val 5378652"/>
                <a:gd name="adj2" fmla="val 16200000"/>
              </a:avLst>
            </a:prstGeom>
            <a:solidFill>
              <a:srgbClr val="C6E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A1B1FF44-3902-4E40-B10F-12B49DA56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8379" y="3119729"/>
              <a:ext cx="855086" cy="855086"/>
            </a:xfrm>
            <a:prstGeom prst="rect">
              <a:avLst/>
            </a:prstGeom>
          </p:spPr>
        </p:pic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5FB3A223-0C44-A447-BA85-57061469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4885" y="2017987"/>
              <a:ext cx="773049" cy="773049"/>
            </a:xfrm>
            <a:prstGeom prst="rect">
              <a:avLst/>
            </a:prstGeom>
          </p:spPr>
        </p:pic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45722193-D5A7-1746-B3B0-E65DC32EE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6259" y="5129823"/>
              <a:ext cx="348416" cy="348416"/>
            </a:xfrm>
            <a:prstGeom prst="rect">
              <a:avLst/>
            </a:prstGeom>
          </p:spPr>
        </p:pic>
        <p:pic>
          <p:nvPicPr>
            <p:cNvPr id="9" name="Picture 21">
              <a:extLst>
                <a:ext uri="{FF2B5EF4-FFF2-40B4-BE49-F238E27FC236}">
                  <a16:creationId xmlns:a16="http://schemas.microsoft.com/office/drawing/2014/main" id="{12AD81D9-A716-484D-A939-CD7CE2A46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532575" y="3888750"/>
              <a:ext cx="616771" cy="581041"/>
            </a:xfrm>
            <a:prstGeom prst="rect">
              <a:avLst/>
            </a:prstGeom>
          </p:spPr>
        </p:pic>
        <p:pic>
          <p:nvPicPr>
            <p:cNvPr id="10" name="Picture 22">
              <a:extLst>
                <a:ext uri="{FF2B5EF4-FFF2-40B4-BE49-F238E27FC236}">
                  <a16:creationId xmlns:a16="http://schemas.microsoft.com/office/drawing/2014/main" id="{34C166EF-AF05-FB4F-8A8E-DC6E8BF5B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3358" y="4165842"/>
              <a:ext cx="686378" cy="686378"/>
            </a:xfrm>
            <a:prstGeom prst="rect">
              <a:avLst/>
            </a:prstGeom>
          </p:spPr>
        </p:pic>
        <p:pic>
          <p:nvPicPr>
            <p:cNvPr id="11" name="Picture 25">
              <a:extLst>
                <a:ext uri="{FF2B5EF4-FFF2-40B4-BE49-F238E27FC236}">
                  <a16:creationId xmlns:a16="http://schemas.microsoft.com/office/drawing/2014/main" id="{42EBF5E2-C1E6-B648-BBDE-5B434BA61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4092" y="3061958"/>
              <a:ext cx="509473" cy="714134"/>
            </a:xfrm>
            <a:prstGeom prst="rect">
              <a:avLst/>
            </a:prstGeom>
          </p:spPr>
        </p:pic>
        <p:pic>
          <p:nvPicPr>
            <p:cNvPr id="12" name="Picture 26">
              <a:extLst>
                <a:ext uri="{FF2B5EF4-FFF2-40B4-BE49-F238E27FC236}">
                  <a16:creationId xmlns:a16="http://schemas.microsoft.com/office/drawing/2014/main" id="{01CC7D36-CF42-D448-B2D7-E2EDB679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4871" y="4630663"/>
              <a:ext cx="296481" cy="470379"/>
            </a:xfrm>
            <a:prstGeom prst="rect">
              <a:avLst/>
            </a:prstGeom>
          </p:spPr>
        </p:pic>
        <p:pic>
          <p:nvPicPr>
            <p:cNvPr id="13" name="Picture 27">
              <a:extLst>
                <a:ext uri="{FF2B5EF4-FFF2-40B4-BE49-F238E27FC236}">
                  <a16:creationId xmlns:a16="http://schemas.microsoft.com/office/drawing/2014/main" id="{424C6381-5517-D044-8885-4AF4C447D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0050" y="2321117"/>
              <a:ext cx="581041" cy="581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73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2325" y="1845733"/>
            <a:ext cx="11489675" cy="3801970"/>
          </a:xfrm>
        </p:spPr>
        <p:txBody>
          <a:bodyPr/>
          <a:lstStyle/>
          <a:p>
            <a:r>
              <a:rPr lang="ru-KZ" dirty="0">
                <a:solidFill>
                  <a:schemeClr val="accent6">
                    <a:lumMod val="50000"/>
                  </a:schemeClr>
                </a:solidFill>
              </a:rPr>
              <a:t>Благодарю за внимание!</a:t>
            </a:r>
            <a:br>
              <a:rPr lang="ru-KZ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ru-KZ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KZ" dirty="0">
                <a:solidFill>
                  <a:schemeClr val="accent6">
                    <a:lumMod val="50000"/>
                  </a:schemeClr>
                </a:solidFill>
              </a:rPr>
              <a:t>Солтанаев Абылайхан, </a:t>
            </a:r>
            <a:br>
              <a:rPr lang="ru-KZ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ru-KZ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KZ" sz="2400" dirty="0">
                <a:solidFill>
                  <a:schemeClr val="accent6">
                    <a:lumMod val="50000"/>
                  </a:schemeClr>
                </a:solidFill>
              </a:rPr>
              <a:t>Руководитель программ </a:t>
            </a:r>
            <a:br>
              <a:rPr lang="ru-KZ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KZ" sz="2400" dirty="0">
                <a:solidFill>
                  <a:schemeClr val="accent6">
                    <a:lumMod val="50000"/>
                  </a:schemeClr>
                </a:solidFill>
              </a:rPr>
              <a:t>по возобновляемой энергетике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Алматинский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университет энергетики и Связи</a:t>
            </a:r>
            <a:br>
              <a:rPr lang="en-GB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1800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a.soltanayev@aues.kz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GB" sz="1800" dirty="0"/>
            </a:br>
            <a:br>
              <a:rPr lang="en-GB" sz="1800" dirty="0"/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7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>
            <a:extLst>
              <a:ext uri="{FF2B5EF4-FFF2-40B4-BE49-F238E27FC236}">
                <a16:creationId xmlns:a16="http://schemas.microsoft.com/office/drawing/2014/main" id="{1B762A04-842E-8448-93CD-2FFEAE0B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39" y="1149671"/>
            <a:ext cx="11144827" cy="580926"/>
          </a:xfrm>
        </p:spPr>
        <p:txBody>
          <a:bodyPr/>
          <a:lstStyle/>
          <a:p>
            <a:r>
              <a:rPr lang="ru-RU" dirty="0"/>
              <a:t>Методы и модели </a:t>
            </a:r>
            <a:r>
              <a:rPr lang="en" dirty="0"/>
              <a:t>IGE </a:t>
            </a:r>
            <a:r>
              <a:rPr lang="ru-RU" dirty="0"/>
              <a:t>для анализа энергетического перехода Казахстана</a:t>
            </a:r>
            <a:br>
              <a:rPr lang="ru-RU" dirty="0"/>
            </a:br>
            <a:endParaRPr lang="en-GB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BDEB9D1-01E3-944A-BCBC-9EBB5D56CA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0639" y="2195596"/>
            <a:ext cx="9536451" cy="3798804"/>
          </a:xfrm>
        </p:spPr>
        <p:txBody>
          <a:bodyPr/>
          <a:lstStyle/>
          <a:p>
            <a:r>
              <a:rPr lang="ru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в дисциплине:</a:t>
            </a:r>
          </a:p>
          <a:p>
            <a:pPr marL="0" indent="0">
              <a:buNone/>
            </a:pPr>
            <a: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1 → концепция IGE</a:t>
            </a:r>
          </a:p>
          <a:p>
            <a:pPr marL="0" indent="0">
              <a:buNone/>
            </a:pPr>
            <a: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2 → индикаторы и измерение</a:t>
            </a:r>
          </a:p>
          <a:p>
            <a:pPr marL="0" indent="0">
              <a:buNone/>
            </a:pPr>
            <a:r>
              <a:rPr lang="ru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3 → количественное моделирование сценариев</a:t>
            </a:r>
          </a:p>
          <a:p>
            <a:endParaRPr lang="ru-KZ" sz="2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модуля:</a:t>
            </a:r>
          </a:p>
          <a:p>
            <a:pPr marL="0" indent="0">
              <a:buNone/>
            </a:pPr>
            <a:r>
              <a:rPr lang="ru-KZ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 использовать модели для оценки экономических, технологических и социальных последствий энергетической политики Казахстана.</a:t>
            </a:r>
          </a:p>
          <a:p>
            <a:pPr marL="0" indent="0">
              <a:buNone/>
            </a:pPr>
            <a:endParaRPr lang="en-US" sz="2800" b="0" dirty="0"/>
          </a:p>
        </p:txBody>
      </p:sp>
      <p:grpSp>
        <p:nvGrpSpPr>
          <p:cNvPr id="8" name="Group 28">
            <a:extLst>
              <a:ext uri="{FF2B5EF4-FFF2-40B4-BE49-F238E27FC236}">
                <a16:creationId xmlns:a16="http://schemas.microsoft.com/office/drawing/2014/main" id="{76835376-1417-6245-AEFB-99D9A07BE304}"/>
              </a:ext>
            </a:extLst>
          </p:cNvPr>
          <p:cNvGrpSpPr/>
          <p:nvPr/>
        </p:nvGrpSpPr>
        <p:grpSpPr>
          <a:xfrm>
            <a:off x="10150884" y="1734976"/>
            <a:ext cx="4082231" cy="4082231"/>
            <a:chOff x="10150884" y="1515310"/>
            <a:chExt cx="4082231" cy="4082231"/>
          </a:xfrm>
        </p:grpSpPr>
        <p:sp>
          <p:nvSpPr>
            <p:cNvPr id="9" name="Pie 24">
              <a:extLst>
                <a:ext uri="{FF2B5EF4-FFF2-40B4-BE49-F238E27FC236}">
                  <a16:creationId xmlns:a16="http://schemas.microsoft.com/office/drawing/2014/main" id="{B4E1D58B-7D5C-1E4D-A52B-A8D7F7300547}"/>
                </a:ext>
              </a:extLst>
            </p:cNvPr>
            <p:cNvSpPr/>
            <p:nvPr/>
          </p:nvSpPr>
          <p:spPr>
            <a:xfrm>
              <a:off x="10150884" y="1515310"/>
              <a:ext cx="4082231" cy="4082231"/>
            </a:xfrm>
            <a:prstGeom prst="pie">
              <a:avLst>
                <a:gd name="adj1" fmla="val 5378652"/>
                <a:gd name="adj2" fmla="val 16200000"/>
              </a:avLst>
            </a:prstGeom>
            <a:solidFill>
              <a:srgbClr val="C6E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4AFDF648-CE8D-B547-80AE-CA9F12136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8379" y="3119729"/>
              <a:ext cx="855086" cy="855086"/>
            </a:xfrm>
            <a:prstGeom prst="rect">
              <a:avLst/>
            </a:prstGeom>
          </p:spPr>
        </p:pic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id="{77568B42-1FBB-284D-B5A0-ED6DD1E44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4885" y="2017987"/>
              <a:ext cx="773049" cy="773049"/>
            </a:xfrm>
            <a:prstGeom prst="rect">
              <a:avLst/>
            </a:prstGeom>
          </p:spPr>
        </p:pic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id="{8DE89F69-48E8-E34B-8400-9CC32F580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6259" y="5129823"/>
              <a:ext cx="348416" cy="348416"/>
            </a:xfrm>
            <a:prstGeom prst="rect">
              <a:avLst/>
            </a:prstGeom>
          </p:spPr>
        </p:pic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id="{C3CB85DF-5D64-BA47-B7D0-40A392DA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532575" y="3888750"/>
              <a:ext cx="616771" cy="581041"/>
            </a:xfrm>
            <a:prstGeom prst="rect">
              <a:avLst/>
            </a:prstGeom>
          </p:spPr>
        </p:pic>
        <p:pic>
          <p:nvPicPr>
            <p:cNvPr id="14" name="Picture 22">
              <a:extLst>
                <a:ext uri="{FF2B5EF4-FFF2-40B4-BE49-F238E27FC236}">
                  <a16:creationId xmlns:a16="http://schemas.microsoft.com/office/drawing/2014/main" id="{7E040341-4EB3-2D45-AED1-346796B24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3358" y="4165842"/>
              <a:ext cx="686378" cy="686378"/>
            </a:xfrm>
            <a:prstGeom prst="rect">
              <a:avLst/>
            </a:prstGeom>
          </p:spPr>
        </p:pic>
        <p:pic>
          <p:nvPicPr>
            <p:cNvPr id="15" name="Picture 25">
              <a:extLst>
                <a:ext uri="{FF2B5EF4-FFF2-40B4-BE49-F238E27FC236}">
                  <a16:creationId xmlns:a16="http://schemas.microsoft.com/office/drawing/2014/main" id="{A877A70F-FF39-3946-B196-DC3438C9D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4092" y="3061958"/>
              <a:ext cx="509473" cy="714134"/>
            </a:xfrm>
            <a:prstGeom prst="rect">
              <a:avLst/>
            </a:prstGeom>
          </p:spPr>
        </p:pic>
        <p:pic>
          <p:nvPicPr>
            <p:cNvPr id="16" name="Picture 26">
              <a:extLst>
                <a:ext uri="{FF2B5EF4-FFF2-40B4-BE49-F238E27FC236}">
                  <a16:creationId xmlns:a16="http://schemas.microsoft.com/office/drawing/2014/main" id="{8E298A36-5091-2F47-9C1F-9E511C99C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4871" y="4630663"/>
              <a:ext cx="296481" cy="470379"/>
            </a:xfrm>
            <a:prstGeom prst="rect">
              <a:avLst/>
            </a:prstGeom>
          </p:spPr>
        </p:pic>
        <p:pic>
          <p:nvPicPr>
            <p:cNvPr id="17" name="Picture 27">
              <a:extLst>
                <a:ext uri="{FF2B5EF4-FFF2-40B4-BE49-F238E27FC236}">
                  <a16:creationId xmlns:a16="http://schemas.microsoft.com/office/drawing/2014/main" id="{8567F5F9-572A-8A4B-81B8-193D2850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0050" y="2321117"/>
              <a:ext cx="581041" cy="581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75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>
            <a:extLst>
              <a:ext uri="{FF2B5EF4-FFF2-40B4-BE49-F238E27FC236}">
                <a16:creationId xmlns:a16="http://schemas.microsoft.com/office/drawing/2014/main" id="{1B762A04-842E-8448-93CD-2FFEAE0B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40" y="1149671"/>
            <a:ext cx="9296400" cy="580926"/>
          </a:xfrm>
        </p:spPr>
        <p:txBody>
          <a:bodyPr/>
          <a:lstStyle/>
          <a:p>
            <a:r>
              <a:rPr lang="ru-RU" dirty="0"/>
              <a:t>Краткое содержание модуля</a:t>
            </a:r>
            <a:br>
              <a:rPr lang="ru-RU" dirty="0"/>
            </a:br>
            <a:endParaRPr lang="en-GB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BDEB9D1-01E3-944A-BCBC-9EBB5D56CA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1213" y="2178663"/>
            <a:ext cx="10387314" cy="3798804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Теоретические основы моделирования</a:t>
            </a: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Обзор методов и типов моделей</a:t>
            </a: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Казахстанские прикладные кейсы</a:t>
            </a: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результатов разных моделей</a:t>
            </a: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IGEM-подход (интеграция моделей)</a:t>
            </a: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Практикум: проектирование концепции модели</a:t>
            </a:r>
          </a:p>
          <a:p>
            <a:pPr marL="514350" indent="-514350">
              <a:buAutoNum type="arabicPlain"/>
            </a:pPr>
            <a:endParaRPr lang="en-US" sz="2800" b="0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4615D8B4-D2C7-AA46-AAF6-4F13DB61FA01}"/>
              </a:ext>
            </a:extLst>
          </p:cNvPr>
          <p:cNvGrpSpPr/>
          <p:nvPr/>
        </p:nvGrpSpPr>
        <p:grpSpPr>
          <a:xfrm>
            <a:off x="10150884" y="1734976"/>
            <a:ext cx="4082231" cy="4082231"/>
            <a:chOff x="10150884" y="1515310"/>
            <a:chExt cx="4082231" cy="4082231"/>
          </a:xfrm>
        </p:grpSpPr>
        <p:sp>
          <p:nvSpPr>
            <p:cNvPr id="5" name="Pie 24">
              <a:extLst>
                <a:ext uri="{FF2B5EF4-FFF2-40B4-BE49-F238E27FC236}">
                  <a16:creationId xmlns:a16="http://schemas.microsoft.com/office/drawing/2014/main" id="{34ADD8F0-D72A-C84B-AAAD-68E7AB676C92}"/>
                </a:ext>
              </a:extLst>
            </p:cNvPr>
            <p:cNvSpPr/>
            <p:nvPr/>
          </p:nvSpPr>
          <p:spPr>
            <a:xfrm>
              <a:off x="10150884" y="1515310"/>
              <a:ext cx="4082231" cy="4082231"/>
            </a:xfrm>
            <a:prstGeom prst="pie">
              <a:avLst>
                <a:gd name="adj1" fmla="val 5378652"/>
                <a:gd name="adj2" fmla="val 16200000"/>
              </a:avLst>
            </a:prstGeom>
            <a:solidFill>
              <a:srgbClr val="C6E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543F7437-72EF-144F-93FB-21C691CAF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8379" y="3119729"/>
              <a:ext cx="855086" cy="855086"/>
            </a:xfrm>
            <a:prstGeom prst="rect">
              <a:avLst/>
            </a:prstGeom>
          </p:spPr>
        </p:pic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4232D5C8-5B98-8445-A17F-781FD8930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4885" y="2017987"/>
              <a:ext cx="773049" cy="773049"/>
            </a:xfrm>
            <a:prstGeom prst="rect">
              <a:avLst/>
            </a:prstGeom>
          </p:spPr>
        </p:pic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B1E1DE73-8C53-E546-AD34-253EB54EC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6259" y="5129823"/>
              <a:ext cx="348416" cy="348416"/>
            </a:xfrm>
            <a:prstGeom prst="rect">
              <a:avLst/>
            </a:prstGeom>
          </p:spPr>
        </p:pic>
        <p:pic>
          <p:nvPicPr>
            <p:cNvPr id="9" name="Picture 21">
              <a:extLst>
                <a:ext uri="{FF2B5EF4-FFF2-40B4-BE49-F238E27FC236}">
                  <a16:creationId xmlns:a16="http://schemas.microsoft.com/office/drawing/2014/main" id="{37737213-02BA-7749-8425-77E96C208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532575" y="3888750"/>
              <a:ext cx="616771" cy="581041"/>
            </a:xfrm>
            <a:prstGeom prst="rect">
              <a:avLst/>
            </a:prstGeom>
          </p:spPr>
        </p:pic>
        <p:pic>
          <p:nvPicPr>
            <p:cNvPr id="10" name="Picture 22">
              <a:extLst>
                <a:ext uri="{FF2B5EF4-FFF2-40B4-BE49-F238E27FC236}">
                  <a16:creationId xmlns:a16="http://schemas.microsoft.com/office/drawing/2014/main" id="{9C75275F-3C26-0B40-A26B-BC21BD696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3358" y="4165842"/>
              <a:ext cx="686378" cy="686378"/>
            </a:xfrm>
            <a:prstGeom prst="rect">
              <a:avLst/>
            </a:prstGeom>
          </p:spPr>
        </p:pic>
        <p:pic>
          <p:nvPicPr>
            <p:cNvPr id="11" name="Picture 25">
              <a:extLst>
                <a:ext uri="{FF2B5EF4-FFF2-40B4-BE49-F238E27FC236}">
                  <a16:creationId xmlns:a16="http://schemas.microsoft.com/office/drawing/2014/main" id="{5A2C504E-B9C9-FA47-8B8D-BB79DFFD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4092" y="3061958"/>
              <a:ext cx="509473" cy="714134"/>
            </a:xfrm>
            <a:prstGeom prst="rect">
              <a:avLst/>
            </a:prstGeom>
          </p:spPr>
        </p:pic>
        <p:pic>
          <p:nvPicPr>
            <p:cNvPr id="12" name="Picture 26">
              <a:extLst>
                <a:ext uri="{FF2B5EF4-FFF2-40B4-BE49-F238E27FC236}">
                  <a16:creationId xmlns:a16="http://schemas.microsoft.com/office/drawing/2014/main" id="{87783A6D-269D-7140-A515-8EC17BE7C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4871" y="4630663"/>
              <a:ext cx="296481" cy="470379"/>
            </a:xfrm>
            <a:prstGeom prst="rect">
              <a:avLst/>
            </a:prstGeom>
          </p:spPr>
        </p:pic>
        <p:pic>
          <p:nvPicPr>
            <p:cNvPr id="13" name="Picture 27">
              <a:extLst>
                <a:ext uri="{FF2B5EF4-FFF2-40B4-BE49-F238E27FC236}">
                  <a16:creationId xmlns:a16="http://schemas.microsoft.com/office/drawing/2014/main" id="{1EC3EB8F-0C6A-E142-A608-CD9EC1858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0050" y="2321117"/>
              <a:ext cx="581041" cy="581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62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>
            <a:extLst>
              <a:ext uri="{FF2B5EF4-FFF2-40B4-BE49-F238E27FC236}">
                <a16:creationId xmlns:a16="http://schemas.microsoft.com/office/drawing/2014/main" id="{1B762A04-842E-8448-93CD-2FFEAE0B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40" y="1149671"/>
            <a:ext cx="11274420" cy="580926"/>
          </a:xfrm>
        </p:spPr>
        <p:txBody>
          <a:bodyPr/>
          <a:lstStyle/>
          <a:p>
            <a:r>
              <a:rPr lang="ru-RU" dirty="0"/>
              <a:t>Почему данный модуль необходим?</a:t>
            </a:r>
            <a:br>
              <a:rPr lang="ru-RU" dirty="0"/>
            </a:br>
            <a:endParaRPr lang="en-GB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BDEB9D1-01E3-944A-BCBC-9EBB5D56CA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0640" y="1964267"/>
            <a:ext cx="7853565" cy="4614953"/>
          </a:xfrm>
        </p:spPr>
        <p:txBody>
          <a:bodyPr/>
          <a:lstStyle/>
          <a:p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Казахстан одновременно сталкивается с: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декарбонизацией до 2060 года;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структурным дефицитом мощности южной зоны;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высокой долей угольной генерации;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зависимостью занятости от угольных регионов;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 чувствительностью тарифной политики.</a:t>
            </a:r>
          </a:p>
          <a:p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Проблема:</a:t>
            </a:r>
          </a:p>
          <a:p>
            <a:pPr marL="0" indent="0">
              <a:buNone/>
            </a:pP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энергетические, макроэкономические и социальные оценки проводятся раздельно, без системной интеграции.</a:t>
            </a:r>
          </a:p>
          <a:p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3 вводит </a:t>
            </a: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интегрированное моделирование </a:t>
            </a: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инструмент комплексной оценки политики.</a:t>
            </a:r>
          </a:p>
          <a:p>
            <a:pPr marL="514350" indent="-514350">
              <a:buAutoNum type="arabicPlain"/>
            </a:pPr>
            <a:endParaRPr lang="en-US" sz="3600" b="0" dirty="0"/>
          </a:p>
        </p:txBody>
      </p:sp>
      <p:pic>
        <p:nvPicPr>
          <p:cNvPr id="14" name="Picture 11" descr="A picture containing photo, person, boat, large&#10;&#10;Description automatically generated">
            <a:extLst>
              <a:ext uri="{FF2B5EF4-FFF2-40B4-BE49-F238E27FC236}">
                <a16:creationId xmlns:a16="http://schemas.microsoft.com/office/drawing/2014/main" id="{7E45A43F-11EE-BE47-B63E-A310B28014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4511" y="3473884"/>
            <a:ext cx="3597489" cy="33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>
            <a:extLst>
              <a:ext uri="{FF2B5EF4-FFF2-40B4-BE49-F238E27FC236}">
                <a16:creationId xmlns:a16="http://schemas.microsoft.com/office/drawing/2014/main" id="{1B762A04-842E-8448-93CD-2FFEAE0B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40" y="1149671"/>
            <a:ext cx="9296400" cy="580926"/>
          </a:xfrm>
        </p:spPr>
        <p:txBody>
          <a:bodyPr/>
          <a:lstStyle/>
          <a:p>
            <a:r>
              <a:rPr lang="ru-RU" dirty="0"/>
              <a:t>Теоретическая основа моделирования</a:t>
            </a:r>
            <a:br>
              <a:rPr lang="ru-RU" dirty="0"/>
            </a:br>
            <a:endParaRPr lang="en-GB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BDEB9D1-01E3-944A-BCBC-9EBB5D56CA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5733" y="1730597"/>
            <a:ext cx="9493545" cy="4263803"/>
          </a:xfrm>
        </p:spPr>
        <p:txBody>
          <a:bodyPr/>
          <a:lstStyle/>
          <a:p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Любая количественная модель описывает:</a:t>
            </a:r>
          </a:p>
          <a:p>
            <a:pPr marL="0" indent="0">
              <a:buNone/>
            </a:pP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1️</a:t>
            </a:r>
            <a:r>
              <a:rPr lang="ru-KZ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 </a:t>
            </a: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Структуру системы</a:t>
            </a:r>
          </a:p>
          <a:p>
            <a:pPr marL="0" indent="0">
              <a:buNone/>
            </a:pP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(сектора, институциональные агенты, потоки ресурсов)</a:t>
            </a:r>
          </a:p>
          <a:p>
            <a:pPr marL="0" indent="0">
              <a:buNone/>
            </a:pP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2️</a:t>
            </a:r>
            <a:r>
              <a:rPr lang="ru-KZ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 </a:t>
            </a: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 агентов</a:t>
            </a:r>
          </a:p>
          <a:p>
            <a:pPr marL="0" indent="0">
              <a:buNone/>
            </a:pP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(оптимизация, ценовая адаптация, бюджетные ограничения)</a:t>
            </a:r>
          </a:p>
          <a:p>
            <a:pPr marL="0" indent="0">
              <a:buNone/>
            </a:pP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3️</a:t>
            </a:r>
            <a:r>
              <a:rPr lang="ru-KZ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 </a:t>
            </a:r>
            <a:r>
              <a:rPr lang="ru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Динамику перехода</a:t>
            </a:r>
          </a:p>
          <a:p>
            <a:pPr marL="0" indent="0">
              <a:buNone/>
            </a:pP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(накопление капитала, занятость, выбросы, инвестиционные лаги)</a:t>
            </a:r>
          </a:p>
          <a:p>
            <a:pPr marL="0" indent="0">
              <a:buNone/>
            </a:pPr>
            <a:endParaRPr lang="ru-KZ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KZ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Различия в описании этих компонентов объясняют, почему разные модели дают разные результаты.</a:t>
            </a:r>
          </a:p>
          <a:p>
            <a:pPr marL="514350" indent="-514350">
              <a:buAutoNum type="arabicPlain"/>
            </a:pPr>
            <a:endParaRPr lang="en-US" sz="3600" b="0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A6AB3F33-22C2-FC49-8E46-11DD9C4D3953}"/>
              </a:ext>
            </a:extLst>
          </p:cNvPr>
          <p:cNvGrpSpPr/>
          <p:nvPr/>
        </p:nvGrpSpPr>
        <p:grpSpPr>
          <a:xfrm>
            <a:off x="10150884" y="1734976"/>
            <a:ext cx="4082231" cy="4082231"/>
            <a:chOff x="10150884" y="1515310"/>
            <a:chExt cx="4082231" cy="4082231"/>
          </a:xfrm>
        </p:grpSpPr>
        <p:sp>
          <p:nvSpPr>
            <p:cNvPr id="5" name="Pie 24">
              <a:extLst>
                <a:ext uri="{FF2B5EF4-FFF2-40B4-BE49-F238E27FC236}">
                  <a16:creationId xmlns:a16="http://schemas.microsoft.com/office/drawing/2014/main" id="{239C2D77-68D4-9340-A97E-ADD8497DC957}"/>
                </a:ext>
              </a:extLst>
            </p:cNvPr>
            <p:cNvSpPr/>
            <p:nvPr/>
          </p:nvSpPr>
          <p:spPr>
            <a:xfrm>
              <a:off x="10150884" y="1515310"/>
              <a:ext cx="4082231" cy="4082231"/>
            </a:xfrm>
            <a:prstGeom prst="pie">
              <a:avLst>
                <a:gd name="adj1" fmla="val 5378652"/>
                <a:gd name="adj2" fmla="val 16200000"/>
              </a:avLst>
            </a:prstGeom>
            <a:solidFill>
              <a:srgbClr val="C6E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1C5D55F9-9371-CE4C-8E18-ADF06BE9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8379" y="3119729"/>
              <a:ext cx="855086" cy="855086"/>
            </a:xfrm>
            <a:prstGeom prst="rect">
              <a:avLst/>
            </a:prstGeom>
          </p:spPr>
        </p:pic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480FE7F8-E71E-E649-A3A8-0D656A085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4885" y="2017987"/>
              <a:ext cx="773049" cy="773049"/>
            </a:xfrm>
            <a:prstGeom prst="rect">
              <a:avLst/>
            </a:prstGeom>
          </p:spPr>
        </p:pic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66A028FD-1298-A548-9028-13CC97C56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6259" y="5129823"/>
              <a:ext cx="348416" cy="348416"/>
            </a:xfrm>
            <a:prstGeom prst="rect">
              <a:avLst/>
            </a:prstGeom>
          </p:spPr>
        </p:pic>
        <p:pic>
          <p:nvPicPr>
            <p:cNvPr id="9" name="Picture 21">
              <a:extLst>
                <a:ext uri="{FF2B5EF4-FFF2-40B4-BE49-F238E27FC236}">
                  <a16:creationId xmlns:a16="http://schemas.microsoft.com/office/drawing/2014/main" id="{7967845E-3E2D-9D4B-944B-A6DA32CF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532575" y="3888750"/>
              <a:ext cx="616771" cy="581041"/>
            </a:xfrm>
            <a:prstGeom prst="rect">
              <a:avLst/>
            </a:prstGeom>
          </p:spPr>
        </p:pic>
        <p:pic>
          <p:nvPicPr>
            <p:cNvPr id="10" name="Picture 22">
              <a:extLst>
                <a:ext uri="{FF2B5EF4-FFF2-40B4-BE49-F238E27FC236}">
                  <a16:creationId xmlns:a16="http://schemas.microsoft.com/office/drawing/2014/main" id="{210DAEA7-B619-FF4D-B0F3-D2D5C9C05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3358" y="4165842"/>
              <a:ext cx="686378" cy="686378"/>
            </a:xfrm>
            <a:prstGeom prst="rect">
              <a:avLst/>
            </a:prstGeom>
          </p:spPr>
        </p:pic>
        <p:pic>
          <p:nvPicPr>
            <p:cNvPr id="11" name="Picture 25">
              <a:extLst>
                <a:ext uri="{FF2B5EF4-FFF2-40B4-BE49-F238E27FC236}">
                  <a16:creationId xmlns:a16="http://schemas.microsoft.com/office/drawing/2014/main" id="{02662802-3D0A-E54B-8CAE-83D12B5F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4092" y="3061958"/>
              <a:ext cx="509473" cy="714134"/>
            </a:xfrm>
            <a:prstGeom prst="rect">
              <a:avLst/>
            </a:prstGeom>
          </p:spPr>
        </p:pic>
        <p:pic>
          <p:nvPicPr>
            <p:cNvPr id="12" name="Picture 26">
              <a:extLst>
                <a:ext uri="{FF2B5EF4-FFF2-40B4-BE49-F238E27FC236}">
                  <a16:creationId xmlns:a16="http://schemas.microsoft.com/office/drawing/2014/main" id="{D21A634C-8C87-344F-BCBE-43DD629AB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4871" y="4630663"/>
              <a:ext cx="296481" cy="470379"/>
            </a:xfrm>
            <a:prstGeom prst="rect">
              <a:avLst/>
            </a:prstGeom>
          </p:spPr>
        </p:pic>
        <p:pic>
          <p:nvPicPr>
            <p:cNvPr id="13" name="Picture 27">
              <a:extLst>
                <a:ext uri="{FF2B5EF4-FFF2-40B4-BE49-F238E27FC236}">
                  <a16:creationId xmlns:a16="http://schemas.microsoft.com/office/drawing/2014/main" id="{95DC16CF-3F87-5641-B205-19FD434D9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0050" y="2321117"/>
              <a:ext cx="581041" cy="581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23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>
            <a:extLst>
              <a:ext uri="{FF2B5EF4-FFF2-40B4-BE49-F238E27FC236}">
                <a16:creationId xmlns:a16="http://schemas.microsoft.com/office/drawing/2014/main" id="{1B762A04-842E-8448-93CD-2FFEAE0B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39" y="1149671"/>
            <a:ext cx="10789227" cy="580926"/>
          </a:xfrm>
        </p:spPr>
        <p:txBody>
          <a:bodyPr/>
          <a:lstStyle/>
          <a:p>
            <a:r>
              <a:rPr lang="ru-RU" dirty="0"/>
              <a:t>Какие модели изучаются и для чего они применимы в РК</a:t>
            </a:r>
            <a:br>
              <a:rPr lang="ru-RU" dirty="0"/>
            </a:br>
            <a:endParaRPr lang="en-GB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BDEB9D1-01E3-944A-BCBC-9EBB5D56CA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6336" y="1730598"/>
            <a:ext cx="11119327" cy="4450070"/>
          </a:xfrm>
        </p:spPr>
        <p:txBody>
          <a:bodyPr numCol="2"/>
          <a:lstStyle/>
          <a:p>
            <a:r>
              <a:rPr lang="ru-K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Энергетическая оптимизация</a:t>
            </a:r>
          </a:p>
          <a:p>
            <a:pPr marL="0" indent="0">
              <a:buNone/>
            </a:pP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минимизация системных издержек</a:t>
            </a:r>
            <a:b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кейс: покрытие дефицита южной зоны</a:t>
            </a:r>
          </a:p>
          <a:p>
            <a:pPr marL="0" indent="0">
              <a:buNone/>
            </a:pPr>
            <a:endParaRPr lang="ru-KZ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K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Эконометрика</a:t>
            </a:r>
          </a:p>
          <a:p>
            <a:pPr marL="0" indent="0">
              <a:buNone/>
            </a:pP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оценка эластичности спроса</a:t>
            </a:r>
            <a:b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кейс: влияние тарифов и температуры</a:t>
            </a:r>
          </a:p>
          <a:p>
            <a:pPr marL="0" indent="0">
              <a:buNone/>
            </a:pPr>
            <a:endParaRPr lang="ru-KZ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K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Межотраслевой анализ (I-O)</a:t>
            </a:r>
          </a:p>
          <a:p>
            <a:pPr marL="0" indent="0">
              <a:buNone/>
            </a:pP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мультипликаторы инвестиций</a:t>
            </a:r>
            <a:b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кейс: строительство ВИЭ</a:t>
            </a:r>
          </a:p>
          <a:p>
            <a:pPr marL="0" indent="0">
              <a:buNone/>
            </a:pPr>
            <a:endParaRPr lang="ru-KZ" sz="20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K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K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Социальная матрица счетов (SAM)</a:t>
            </a:r>
          </a:p>
          <a:p>
            <a:pPr marL="0" indent="0">
              <a:buNone/>
            </a:pP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распределительные эффекты</a:t>
            </a:r>
            <a:b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кейс: влияние на группы домохозяйств</a:t>
            </a:r>
          </a:p>
          <a:p>
            <a:pPr marL="0" indent="0">
              <a:buNone/>
            </a:pPr>
            <a:endParaRPr lang="ru-KZ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K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CGE (общее равновесие)</a:t>
            </a:r>
          </a:p>
          <a:p>
            <a:pPr marL="0" indent="0">
              <a:buNone/>
            </a:pP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реакция всей экономики</a:t>
            </a:r>
            <a:b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кейс: влияние тарифов на ВВП и бюджет</a:t>
            </a:r>
          </a:p>
          <a:p>
            <a:pPr marL="0" indent="0">
              <a:buNone/>
            </a:pPr>
            <a:endParaRPr lang="ru-KZ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K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 Dynamics</a:t>
            </a:r>
          </a:p>
          <a:p>
            <a:pPr marL="0" indent="0">
              <a:buNone/>
            </a:pP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долгосрочная траектория перехода</a:t>
            </a:r>
            <a:b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кейс: замещение угольной генерации</a:t>
            </a:r>
          </a:p>
          <a:p>
            <a:pPr marL="514350" indent="-514350">
              <a:buAutoNum type="arabicPlain"/>
            </a:pP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39051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>
            <a:extLst>
              <a:ext uri="{FF2B5EF4-FFF2-40B4-BE49-F238E27FC236}">
                <a16:creationId xmlns:a16="http://schemas.microsoft.com/office/drawing/2014/main" id="{1B762A04-842E-8448-93CD-2FFEAE0B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40" y="1149671"/>
            <a:ext cx="9296400" cy="580926"/>
          </a:xfrm>
        </p:spPr>
        <p:txBody>
          <a:bodyPr/>
          <a:lstStyle/>
          <a:p>
            <a:r>
              <a:rPr lang="ru-RU" dirty="0"/>
              <a:t>Почему модели дают разные результаты?</a:t>
            </a:r>
            <a:br>
              <a:rPr lang="ru-RU" dirty="0"/>
            </a:br>
            <a:endParaRPr lang="en-GB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BDEB9D1-01E3-944A-BCBC-9EBB5D56CA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0640" y="1730596"/>
            <a:ext cx="10966927" cy="4721003"/>
          </a:xfrm>
        </p:spPr>
        <p:txBody>
          <a:bodyPr/>
          <a:lstStyle/>
          <a:p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Ключевые различия: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Partial vs General equilibrium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Static vs Dynamic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Bottom-up vs Top-down</a:t>
            </a:r>
          </a:p>
          <a:p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для Казахстана:</a:t>
            </a:r>
          </a:p>
          <a:p>
            <a:pPr marL="0" indent="0">
              <a:buNone/>
            </a:pPr>
            <a:r>
              <a:rPr lang="ru-K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Сценарий «рост ВИЭ + рост тарифов» может показать: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положительный системный эффект в оптимизационной модели;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ВВП в CGE;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 безработицы в динамической модели;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различные распределительные эффекты в SAM.</a:t>
            </a:r>
          </a:p>
          <a:p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модуля — научить интерпретировать эти расхождения, а не воспринимать модель как «единственно правильную».</a:t>
            </a:r>
          </a:p>
          <a:p>
            <a:pPr marL="514350" indent="-514350">
              <a:buAutoNum type="arabicPlain"/>
            </a:pPr>
            <a:endParaRPr lang="en-US" sz="2800" b="0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B1F1F19E-EF88-9840-8052-60CC5BB60669}"/>
              </a:ext>
            </a:extLst>
          </p:cNvPr>
          <p:cNvGrpSpPr/>
          <p:nvPr/>
        </p:nvGrpSpPr>
        <p:grpSpPr>
          <a:xfrm>
            <a:off x="10150884" y="1734976"/>
            <a:ext cx="4082231" cy="4082231"/>
            <a:chOff x="10150884" y="1515310"/>
            <a:chExt cx="4082231" cy="4082231"/>
          </a:xfrm>
        </p:grpSpPr>
        <p:sp>
          <p:nvSpPr>
            <p:cNvPr id="5" name="Pie 24">
              <a:extLst>
                <a:ext uri="{FF2B5EF4-FFF2-40B4-BE49-F238E27FC236}">
                  <a16:creationId xmlns:a16="http://schemas.microsoft.com/office/drawing/2014/main" id="{0E11970D-11BB-FE44-B921-21F2F473A0CD}"/>
                </a:ext>
              </a:extLst>
            </p:cNvPr>
            <p:cNvSpPr/>
            <p:nvPr/>
          </p:nvSpPr>
          <p:spPr>
            <a:xfrm>
              <a:off x="10150884" y="1515310"/>
              <a:ext cx="4082231" cy="4082231"/>
            </a:xfrm>
            <a:prstGeom prst="pie">
              <a:avLst>
                <a:gd name="adj1" fmla="val 5378652"/>
                <a:gd name="adj2" fmla="val 16200000"/>
              </a:avLst>
            </a:prstGeom>
            <a:solidFill>
              <a:srgbClr val="C6E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E4853ECA-5547-3C4A-88E2-5E204A988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8379" y="3119729"/>
              <a:ext cx="855086" cy="855086"/>
            </a:xfrm>
            <a:prstGeom prst="rect">
              <a:avLst/>
            </a:prstGeom>
          </p:spPr>
        </p:pic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76905823-A213-2D45-8A87-848F4A65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4885" y="2017987"/>
              <a:ext cx="773049" cy="773049"/>
            </a:xfrm>
            <a:prstGeom prst="rect">
              <a:avLst/>
            </a:prstGeom>
          </p:spPr>
        </p:pic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03576697-75C7-AE48-BA34-B6A86B51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6259" y="5129823"/>
              <a:ext cx="348416" cy="348416"/>
            </a:xfrm>
            <a:prstGeom prst="rect">
              <a:avLst/>
            </a:prstGeom>
          </p:spPr>
        </p:pic>
        <p:pic>
          <p:nvPicPr>
            <p:cNvPr id="9" name="Picture 21">
              <a:extLst>
                <a:ext uri="{FF2B5EF4-FFF2-40B4-BE49-F238E27FC236}">
                  <a16:creationId xmlns:a16="http://schemas.microsoft.com/office/drawing/2014/main" id="{761E25D2-7E61-F049-91EB-D92558925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532575" y="3888750"/>
              <a:ext cx="616771" cy="581041"/>
            </a:xfrm>
            <a:prstGeom prst="rect">
              <a:avLst/>
            </a:prstGeom>
          </p:spPr>
        </p:pic>
        <p:pic>
          <p:nvPicPr>
            <p:cNvPr id="10" name="Picture 22">
              <a:extLst>
                <a:ext uri="{FF2B5EF4-FFF2-40B4-BE49-F238E27FC236}">
                  <a16:creationId xmlns:a16="http://schemas.microsoft.com/office/drawing/2014/main" id="{724AE542-00C8-D849-BBC8-34080F541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3358" y="4165842"/>
              <a:ext cx="686378" cy="686378"/>
            </a:xfrm>
            <a:prstGeom prst="rect">
              <a:avLst/>
            </a:prstGeom>
          </p:spPr>
        </p:pic>
        <p:pic>
          <p:nvPicPr>
            <p:cNvPr id="11" name="Picture 25">
              <a:extLst>
                <a:ext uri="{FF2B5EF4-FFF2-40B4-BE49-F238E27FC236}">
                  <a16:creationId xmlns:a16="http://schemas.microsoft.com/office/drawing/2014/main" id="{F45CB641-DDB2-E64A-8140-BFF779F1A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4092" y="3061958"/>
              <a:ext cx="509473" cy="714134"/>
            </a:xfrm>
            <a:prstGeom prst="rect">
              <a:avLst/>
            </a:prstGeom>
          </p:spPr>
        </p:pic>
        <p:pic>
          <p:nvPicPr>
            <p:cNvPr id="12" name="Picture 26">
              <a:extLst>
                <a:ext uri="{FF2B5EF4-FFF2-40B4-BE49-F238E27FC236}">
                  <a16:creationId xmlns:a16="http://schemas.microsoft.com/office/drawing/2014/main" id="{30760CB4-A0ED-B248-8AC1-0CED913B7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4871" y="4630663"/>
              <a:ext cx="296481" cy="470379"/>
            </a:xfrm>
            <a:prstGeom prst="rect">
              <a:avLst/>
            </a:prstGeom>
          </p:spPr>
        </p:pic>
        <p:pic>
          <p:nvPicPr>
            <p:cNvPr id="13" name="Picture 27">
              <a:extLst>
                <a:ext uri="{FF2B5EF4-FFF2-40B4-BE49-F238E27FC236}">
                  <a16:creationId xmlns:a16="http://schemas.microsoft.com/office/drawing/2014/main" id="{74552A35-E9C2-024E-8CC9-75B6EC4DE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0050" y="2321117"/>
              <a:ext cx="581041" cy="581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68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F31DCE-D107-A344-897E-19B0A95CE6EB}"/>
              </a:ext>
            </a:extLst>
          </p:cNvPr>
          <p:cNvSpPr/>
          <p:nvPr/>
        </p:nvSpPr>
        <p:spPr>
          <a:xfrm>
            <a:off x="407987" y="3112182"/>
            <a:ext cx="3256969" cy="2783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92A114-1061-0041-83A7-6A50C2736D7F}"/>
              </a:ext>
            </a:extLst>
          </p:cNvPr>
          <p:cNvSpPr/>
          <p:nvPr/>
        </p:nvSpPr>
        <p:spPr>
          <a:xfrm>
            <a:off x="4359753" y="3112182"/>
            <a:ext cx="3256969" cy="2783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865E-552C-6E4A-8103-87441F1BFCE0}"/>
              </a:ext>
            </a:extLst>
          </p:cNvPr>
          <p:cNvSpPr/>
          <p:nvPr/>
        </p:nvSpPr>
        <p:spPr>
          <a:xfrm>
            <a:off x="8223335" y="3112182"/>
            <a:ext cx="3256969" cy="2783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1063499"/>
            <a:ext cx="11412537" cy="469404"/>
          </a:xfrm>
        </p:spPr>
        <p:txBody>
          <a:bodyPr/>
          <a:lstStyle/>
          <a:p>
            <a:r>
              <a:rPr lang="ru-RU" sz="2400" dirty="0"/>
              <a:t>КАК ОСНОВНОЙ МЕТОД ВЛИЯЕТ НА РЕЗУЛЬТАТЫ МОДЕЛИ</a:t>
            </a:r>
            <a:endParaRPr lang="en-US" sz="24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8F6FD14-C622-1F44-91DC-818DABA77295}"/>
              </a:ext>
            </a:extLst>
          </p:cNvPr>
          <p:cNvSpPr txBox="1">
            <a:spLocks/>
          </p:cNvSpPr>
          <p:nvPr/>
        </p:nvSpPr>
        <p:spPr>
          <a:xfrm>
            <a:off x="330287" y="6410722"/>
            <a:ext cx="366407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71A547"/>
                </a:solidFill>
              </a:rPr>
              <a:t>Module 3, Section 3: Interpretation of Model Results</a:t>
            </a:r>
            <a:endParaRPr lang="en-US" sz="1050" dirty="0">
              <a:solidFill>
                <a:srgbClr val="71A54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6DBFB-7A38-E349-AD01-E792AB0B18E3}"/>
              </a:ext>
            </a:extLst>
          </p:cNvPr>
          <p:cNvSpPr/>
          <p:nvPr/>
        </p:nvSpPr>
        <p:spPr>
          <a:xfrm>
            <a:off x="407988" y="2091904"/>
            <a:ext cx="3256969" cy="1029903"/>
          </a:xfrm>
          <a:prstGeom prst="rect">
            <a:avLst/>
          </a:prstGeom>
          <a:solidFill>
            <a:srgbClr val="71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64CB9-7316-484C-98BC-B37DFB266766}"/>
              </a:ext>
            </a:extLst>
          </p:cNvPr>
          <p:cNvSpPr/>
          <p:nvPr/>
        </p:nvSpPr>
        <p:spPr>
          <a:xfrm>
            <a:off x="4359945" y="2091904"/>
            <a:ext cx="3256969" cy="1029903"/>
          </a:xfrm>
          <a:prstGeom prst="rect">
            <a:avLst/>
          </a:prstGeom>
          <a:solidFill>
            <a:srgbClr val="95C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BE9903-3B1F-9E4B-B441-978BD8D7FC10}"/>
              </a:ext>
            </a:extLst>
          </p:cNvPr>
          <p:cNvSpPr/>
          <p:nvPr/>
        </p:nvSpPr>
        <p:spPr>
          <a:xfrm>
            <a:off x="8224156" y="2091904"/>
            <a:ext cx="3256970" cy="1029903"/>
          </a:xfrm>
          <a:prstGeom prst="rect">
            <a:avLst/>
          </a:prstGeom>
          <a:solidFill>
            <a:srgbClr val="C6E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F7310D-7510-1E41-B0CA-34C38528D2AC}"/>
              </a:ext>
            </a:extLst>
          </p:cNvPr>
          <p:cNvSpPr/>
          <p:nvPr/>
        </p:nvSpPr>
        <p:spPr>
          <a:xfrm>
            <a:off x="480229" y="3345732"/>
            <a:ext cx="30329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Склонны </a:t>
            </a:r>
            <a:r>
              <a:rPr lang="ru-RU" sz="1600" b="1" dirty="0"/>
              <a:t>переоценивать эффекты политики </a:t>
            </a:r>
            <a:r>
              <a:rPr lang="ru-RU" sz="1600" dirty="0"/>
              <a:t>(из-за отсутствия обратных связей и динамики адаптации).</a:t>
            </a:r>
          </a:p>
          <a:p>
            <a:endParaRPr lang="ru-RU" sz="1600" dirty="0"/>
          </a:p>
          <a:p>
            <a:r>
              <a:rPr lang="ru-RU" sz="1600" dirty="0"/>
              <a:t>• Включают: межотраслевые модели (</a:t>
            </a:r>
            <a:r>
              <a:rPr lang="en" sz="1600" dirty="0"/>
              <a:t>I-O, SAM),</a:t>
            </a:r>
            <a:r>
              <a:rPr lang="ru-RU" sz="1600" dirty="0"/>
              <a:t> линейные модели.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E0FCF7-0025-354A-9EED-973C2C4BEA44}"/>
              </a:ext>
            </a:extLst>
          </p:cNvPr>
          <p:cNvSpPr/>
          <p:nvPr/>
        </p:nvSpPr>
        <p:spPr>
          <a:xfrm>
            <a:off x="725702" y="2376023"/>
            <a:ext cx="2816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/>
              <a:t>Статические модели</a:t>
            </a:r>
            <a:endParaRPr lang="en-US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ADDEF-B4EA-D14D-B633-8E52C3B01B1C}"/>
              </a:ext>
            </a:extLst>
          </p:cNvPr>
          <p:cNvSpPr/>
          <p:nvPr/>
        </p:nvSpPr>
        <p:spPr>
          <a:xfrm>
            <a:off x="4609005" y="2313145"/>
            <a:ext cx="2409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Оптимизационные </a:t>
            </a:r>
          </a:p>
          <a:p>
            <a:pPr lvl="0" algn="ctr"/>
            <a:r>
              <a:rPr lang="ru-RU" b="1" dirty="0"/>
              <a:t>модели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14EF71-30E7-BD4C-88EC-DF43E07E4F56}"/>
              </a:ext>
            </a:extLst>
          </p:cNvPr>
          <p:cNvSpPr/>
          <p:nvPr/>
        </p:nvSpPr>
        <p:spPr>
          <a:xfrm>
            <a:off x="8358801" y="2376023"/>
            <a:ext cx="3064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/>
              <a:t>Динамические модели</a:t>
            </a:r>
            <a:endParaRPr lang="en-US" sz="2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76B1B6-DC78-FF4F-9E7D-72E6ADA943FB}"/>
              </a:ext>
            </a:extLst>
          </p:cNvPr>
          <p:cNvSpPr/>
          <p:nvPr/>
        </p:nvSpPr>
        <p:spPr>
          <a:xfrm>
            <a:off x="4527017" y="3334769"/>
            <a:ext cx="2922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• Склонны </a:t>
            </a:r>
            <a:r>
              <a:rPr lang="ru-RU" sz="1600" b="1" dirty="0"/>
              <a:t>недооценивать реальные эффекты политики</a:t>
            </a:r>
            <a:r>
              <a:rPr lang="ru-RU" sz="1600" dirty="0"/>
              <a:t>, поскольку дают «снимок» оптимального состояния без учёта переходных издержек.</a:t>
            </a:r>
          </a:p>
          <a:p>
            <a:pPr algn="just"/>
            <a:r>
              <a:rPr lang="ru-RU" sz="1600" dirty="0"/>
              <a:t>• Включают: модели общего равновесия (</a:t>
            </a:r>
            <a:r>
              <a:rPr lang="en" sz="1600" dirty="0"/>
              <a:t>CGE),</a:t>
            </a:r>
            <a:r>
              <a:rPr lang="ru-RU" sz="1600" dirty="0"/>
              <a:t> энергетические модели оптимизации.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12C65C-8177-484D-B8D2-AF3AEDEEC133}"/>
              </a:ext>
            </a:extLst>
          </p:cNvPr>
          <p:cNvSpPr/>
          <p:nvPr/>
        </p:nvSpPr>
        <p:spPr>
          <a:xfrm>
            <a:off x="8281086" y="3298702"/>
            <a:ext cx="31992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• Позволяют учитывать </a:t>
            </a:r>
            <a:r>
              <a:rPr lang="ru-RU" sz="1600" b="1" dirty="0"/>
              <a:t>краткосрочные переходные эффекты</a:t>
            </a:r>
            <a:r>
              <a:rPr lang="ru-RU" sz="1600" dirty="0"/>
              <a:t>, которые в статических моделях могут выглядеть завышенными.</a:t>
            </a:r>
          </a:p>
          <a:p>
            <a:r>
              <a:rPr lang="ru-RU" sz="1600" dirty="0"/>
              <a:t>• Позволяют учитывать </a:t>
            </a:r>
            <a:r>
              <a:rPr lang="ru-RU" sz="1600" b="1" dirty="0"/>
              <a:t>средне- и долгосрочные последствия</a:t>
            </a:r>
            <a:r>
              <a:rPr lang="ru-RU" sz="1600" dirty="0"/>
              <a:t>, которые в оптимизационных моделях могут выглядеть заниженными.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39833EFC-C915-5942-8C62-A629D01C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9248" y="6356350"/>
            <a:ext cx="1011275" cy="365125"/>
          </a:xfrm>
        </p:spPr>
        <p:txBody>
          <a:bodyPr/>
          <a:lstStyle/>
          <a:p>
            <a:fld id="{84059D9C-83B2-9046-9FF6-87A09DB9F967}" type="slidenum">
              <a:rPr lang="en-US" sz="1100" noProof="0" smtClean="0"/>
              <a:pPr/>
              <a:t>8</a:t>
            </a:fld>
            <a:endParaRPr lang="en-US" sz="1100" noProof="0" dirty="0"/>
          </a:p>
        </p:txBody>
      </p:sp>
    </p:spTree>
    <p:extLst>
      <p:ext uri="{BB962C8B-B14F-4D97-AF65-F5344CB8AC3E}">
        <p14:creationId xmlns:p14="http://schemas.microsoft.com/office/powerpoint/2010/main" val="395993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>
            <a:extLst>
              <a:ext uri="{FF2B5EF4-FFF2-40B4-BE49-F238E27FC236}">
                <a16:creationId xmlns:a16="http://schemas.microsoft.com/office/drawing/2014/main" id="{1B762A04-842E-8448-93CD-2FFEAE0B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40" y="1149671"/>
            <a:ext cx="6959600" cy="580926"/>
          </a:xfrm>
        </p:spPr>
        <p:txBody>
          <a:bodyPr/>
          <a:lstStyle/>
          <a:p>
            <a:r>
              <a:rPr lang="en" sz="2400" dirty="0"/>
              <a:t>IGEM — </a:t>
            </a:r>
            <a:r>
              <a:rPr lang="ru-RU" sz="2400" dirty="0"/>
              <a:t>интеграция моделей для Казахстана</a:t>
            </a:r>
            <a:br>
              <a:rPr lang="ru-RU" sz="2400" dirty="0"/>
            </a:br>
            <a:endParaRPr lang="en-GB" sz="2400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BDEB9D1-01E3-944A-BCBC-9EBB5D56CA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4000" y="1730596"/>
            <a:ext cx="7365999" cy="5127403"/>
          </a:xfrm>
        </p:spPr>
        <p:txBody>
          <a:bodyPr/>
          <a:lstStyle/>
          <a:p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IGEM объединяет:</a:t>
            </a:r>
          </a:p>
          <a:p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Энергетическая модель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CGE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Green IO-SAM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 Dynamics</a:t>
            </a:r>
          </a:p>
          <a:p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 одновременно оценивать: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выбросы ПГ;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ВВП и инвестиции;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занятость и «зелёные» рабочие места;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бюджетные эффекты;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энергетическую бедность.</a:t>
            </a:r>
          </a:p>
          <a:p>
            <a: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инструмент комплексного сценарного анализа для казахстанских политических решений.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A3D5D-D231-024B-BE7B-9A822AAE7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2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766</Words>
  <Application>Microsoft Macintosh PowerPoint</Application>
  <PresentationFormat>Широкоэкранный</PresentationFormat>
  <Paragraphs>113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Apple Color Emoji</vt:lpstr>
      <vt:lpstr>Arial</vt:lpstr>
      <vt:lpstr>Arial-BoldMT</vt:lpstr>
      <vt:lpstr>Menlo-Regular</vt:lpstr>
      <vt:lpstr>Symbol</vt:lpstr>
      <vt:lpstr>Times New Roman</vt:lpstr>
      <vt:lpstr>Office-Design</vt:lpstr>
      <vt:lpstr>Модуль 3 – Методы и модели IGE и проектирование IGEM </vt:lpstr>
      <vt:lpstr>Методы и модели IGE для анализа энергетического перехода Казахстана </vt:lpstr>
      <vt:lpstr>Краткое содержание модуля </vt:lpstr>
      <vt:lpstr>Почему данный модуль необходим? </vt:lpstr>
      <vt:lpstr>Теоретическая основа моделирования </vt:lpstr>
      <vt:lpstr>Какие модели изучаются и для чего они применимы в РК </vt:lpstr>
      <vt:lpstr>Почему модели дают разные результаты? </vt:lpstr>
      <vt:lpstr>КАК ОСНОВНОЙ МЕТОД ВЛИЯЕТ НА РЕЗУЛЬТАТЫ МОДЕЛИ</vt:lpstr>
      <vt:lpstr>IGEM — интеграция моделей для Казахстана </vt:lpstr>
      <vt:lpstr>Что даёт Модуль 3 университетам? </vt:lpstr>
      <vt:lpstr>Благодарю за внимание!  Солтанаев Абылайхан,   Руководитель программ  по возобновляемой энергетике, Алматинский университет энергетики и Связи  a.soltanayev@aues.kz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2020-09-01T07:17:55Z</dcterms:created>
  <dcterms:modified xsi:type="dcterms:W3CDTF">2026-02-26T05:19:07Z</dcterms:modified>
</cp:coreProperties>
</file>