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2" r:id="rId1"/>
  </p:sldMasterIdLst>
  <p:notesMasterIdLst>
    <p:notesMasterId r:id="rId6"/>
  </p:notesMasterIdLst>
  <p:sldIdLst>
    <p:sldId id="296" r:id="rId2"/>
    <p:sldId id="325" r:id="rId3"/>
    <p:sldId id="294" r:id="rId4"/>
    <p:sldId id="32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haras Takenov" initials="ZT" lastIdx="3" clrIdx="0">
    <p:extLst>
      <p:ext uri="{19B8F6BF-5375-455C-9EA6-DF929625EA0E}">
        <p15:presenceInfo xmlns:p15="http://schemas.microsoft.com/office/powerpoint/2012/main" userId="de604c92aa30f34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26408" autoAdjust="0"/>
  </p:normalViewPr>
  <p:slideViewPr>
    <p:cSldViewPr snapToGrid="0">
      <p:cViewPr varScale="1">
        <p:scale>
          <a:sx n="19" d="100"/>
          <a:sy n="19" d="100"/>
        </p:scale>
        <p:origin x="104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0D0EE-C7A3-4D67-B289-9F22540BDE82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12D94-8973-43C8-8224-E424EED2FA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98961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E12D94-8973-43C8-8224-E424EED2FA6F}" type="slidenum">
              <a:rPr lang="x-none" smtClean="0"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046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sz="1300" b="1" kern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СЛАЙД-1:</a:t>
            </a:r>
          </a:p>
          <a:p>
            <a:pPr algn="just"/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В 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МОДУЛЕ-</a:t>
            </a:r>
            <a:r>
              <a:rPr lang="en-US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III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участники </a:t>
            </a:r>
            <a:r>
              <a:rPr lang="ru-RU" sz="1200" b="1" u="sng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вновь вернутся в свои условные страны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, и работа будет идти под председательством в каждой группе условного 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Премьер-Министра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данной условной страны. 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Здесь, согласно специфической «Методологии Конвенции по трансграничным водам» вы будете обучаться созданию </a:t>
            </a:r>
            <a:r>
              <a:rPr lang="ru-RU" sz="900" b="1" kern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С. НЕКСУСНОЙ ОЦЕНКИ: ВОЗМОЖНОСТИ И БАРЬЕРЫ, 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которая включает 5-й этап нексусного анализа: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/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5. Создаются совместно </a:t>
            </a:r>
            <a:r>
              <a:rPr lang="ru-RU" sz="1200" b="1" kern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+mn-ea"/>
                <a:cs typeface="+mn-cs"/>
              </a:rPr>
              <a:t>ДИАГРАММЫ ВЗАИМОСВЯЗЕЙ НЕКСУСНОЙ ОЦЕНКИ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воды, продуктов питания, энергии, экосистем и другие выявленные взаимосвязи. Проводится «мозговые штурмы» в группах и обобщения на семинаре. 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 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Цель </a:t>
            </a:r>
            <a:r>
              <a:rPr lang="ru-RU" sz="1200" b="1" kern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+mn-ea"/>
                <a:cs typeface="+mn-cs"/>
              </a:rPr>
              <a:t>МОДУЛЯ III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– </a:t>
            </a:r>
            <a:r>
              <a:rPr lang="ru-RU" sz="1200" b="1" kern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+mn-ea"/>
                <a:cs typeface="+mn-cs"/>
              </a:rPr>
              <a:t>создание профиля взаимосвязей для определения выгод и вызовов для каждой страны и секторов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. Общее время составит 95 минут.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K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В течении 5 минут вам покажут данное видео и на руках у вас будет текстовое объяснение по работе над данным 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МОДУЛЕМ-</a:t>
            </a:r>
            <a:r>
              <a:rPr lang="en-US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III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K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br>
              <a:rPr lang="ru-RU" dirty="0"/>
            </a:b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E12D94-8973-43C8-8224-E424EED2FA6F}" type="slidenum">
              <a:rPr lang="ru-KZ" smtClean="0"/>
              <a:t>2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69750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Затем обсуждение и подготовка </a:t>
            </a:r>
            <a:r>
              <a:rPr lang="ru-RU" sz="1200" b="1" kern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диаграммы взаимосвязей 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в каждой группе пройдет одновременно и займет 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30 минут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1200" kern="1200" dirty="0">
                <a:solidFill>
                  <a:srgbClr val="2F559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Презентация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от рабочей группы сектора займет по 10 минут от каждой условной страны. 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1200" kern="12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Затем вопросы и комментарии 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от остальных РГ по 10 минут.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200" kern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Ведущий, используя Контрольные вопросы МОДУЛЯ III, посещая группы, направляет дискуссию в нужном направлении: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Существует ли координация между секторами внутри страны? 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Какие точки соприкосновения интересов каждого отдельного сектора можно выделить? 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Как изменения в практике управления отдельными секторами повлияет на экономическую и экологическую ситуацию в стране/регионе? 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Каков потенциал понимания представителями ответственных структур о связи изменения климата с основными секторами данного макрорегиона?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Какие конкретные шаги могут быть предприняты на первых этапах?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Какие перспективы для нексусной оценки водных, продовольственных, энергетических и экосистемных ресурсов?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Сравните с уже существующими примерами проведенных оценок, направленных на содействие трансграничному сотрудничеству путем выявления межсекторального взаимодействия и определения мер, которые могли бы снизить напряженность, связанную с многочисленными потребностями прибрежных стран в общих ресурсах? Найдите, какие компоненты оценки могут быть общими, а какие специфичными для данного целевого исследования?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Председатель группы, Докладчик от группы и члены группы должны четко следовать данным инструкциям для подготовки презентации, которая будет включать: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Список и ранжирование взаимосвязей; 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Предложения/компромиссы, на которые страна готова пойти с учетом своих потребностей и вызовов для других стран региона. 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tabLst>
                <a:tab pos="457200" algn="l"/>
              </a:tabLst>
            </a:pP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Графическое изображение </a:t>
            </a:r>
            <a:r>
              <a:rPr lang="ru-RU" sz="1200" b="1" kern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+mn-ea"/>
                <a:cs typeface="+mn-cs"/>
              </a:rPr>
              <a:t>ДИАГРАММЫ ВЗАИМОСВЯЗЕЙ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как на образце.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E12D94-8973-43C8-8224-E424EED2FA6F}" type="slidenum">
              <a:rPr lang="ru-KZ" smtClean="0"/>
              <a:t>3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43114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Вот так должен выглядеть «Профиль взаимосвязей для определения выгод и вызовов для каждой страны и секторов» с точки зрения каждой отдельной страны. </a:t>
            </a:r>
            <a:endParaRPr lang="ru-KZ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1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(ЛАЙФ-ХАК</a:t>
            </a:r>
            <a:r>
              <a:rPr lang="ru-RU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: </a:t>
            </a:r>
            <a:r>
              <a:rPr lang="ru-RU" sz="11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просим участников ознакомиться с образцом диаграммы заранее. Он не очень сложный и главное понять принцип его организации. Он будет строится а основе диаграмм, полученных по время подготовки</a:t>
            </a:r>
            <a:r>
              <a:rPr lang="ru-RU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ru-RU" sz="11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МОДУЛЯ </a:t>
            </a:r>
            <a:r>
              <a:rPr lang="en-US" sz="11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II</a:t>
            </a:r>
            <a:r>
              <a:rPr lang="ru-RU" sz="11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.)</a:t>
            </a:r>
            <a:endParaRPr lang="ru-KZ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1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KZ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 реальной оценке здесь планируется, в основном, работать совместно со всеми заинтересованными сторонами, и эта совместная работа будет сфокусирована на следующих вопросах:</a:t>
            </a:r>
            <a:endParaRPr lang="ru-KZ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ru-RU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Выявление связей и процессов взаимодействия. </a:t>
            </a:r>
            <a:endParaRPr lang="ru-KZ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ru-RU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Рейтинговая оценка относительной важности выявленных связей и процессов взаимодействия. </a:t>
            </a:r>
            <a:endParaRPr lang="ru-KZ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ru-RU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Выявление компромиссов и их количественный анализ.</a:t>
            </a:r>
            <a:endParaRPr lang="ru-KZ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ru-RU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Обсуждение потенциала для повышения эффективности во всех секторах.</a:t>
            </a:r>
            <a:endParaRPr lang="ru-KZ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ru-RU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пробелов институциональной и правовой основ в существующих организациях и системе управления (соглашения, совместные органы, таможенные союзы и т.д.).</a:t>
            </a:r>
            <a:endParaRPr lang="ru-KZ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ru-RU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Обсуждение воздействия прогнозируемого изменения климата на различные сектора.</a:t>
            </a:r>
            <a:endParaRPr lang="ru-KZ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ru-RU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Обсуждение различных путей преодоления барьеров и консультация по имеющимся возможностям.</a:t>
            </a:r>
            <a:endParaRPr lang="ru-KZ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KZ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Анализ и его совместное развитие предлагается осуществлять с учетом так называемых «профилей взаимосвязи», которые состоят из показателей. Обсуждение для выявления и описания взаимозависимостей можно облегчить с использованием блок-схем или схем причинно-следственных связей.</a:t>
            </a:r>
            <a:endParaRPr lang="ru-KZ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Целью данного раздела будет изучение того, </a:t>
            </a:r>
            <a:r>
              <a:rPr lang="ru-RU" sz="12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каким образом страны макрорегиона, совместно использующие трансграничный бассейн, смогут извлечь выгоду из нексусной оценки и как для этого поддержать возможности текущей политики</a:t>
            </a:r>
            <a:r>
              <a:rPr lang="ru-RU" sz="1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Эта часть нексусной оценки будет основана на результатах анализа процесса взаимосвязи на уровне трансграничного бассейна, опираясь на идеи по улучшению, инициированные совместным выявлением взаимосвязей и компромиссов, как это описано выше.</a:t>
            </a:r>
            <a:endParaRPr lang="ru-KZ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Вопросы для уточнения ко всем участникам:</a:t>
            </a:r>
            <a:endParaRPr lang="ru-KZ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Каким образом различные взаимосвязи можно будет оценить и ранжировать их по степени важности?</a:t>
            </a:r>
            <a:endParaRPr lang="ru-KZ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 Как можно будет оценить или измерить выявленные компромиссы? </a:t>
            </a:r>
            <a:endParaRPr lang="ru-KZ" sz="11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E12D94-8973-43C8-8224-E424EED2FA6F}" type="slidenum">
              <a:rPr lang="ru-KZ" smtClean="0"/>
              <a:t>4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41147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46110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11339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063649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087565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4608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72955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98776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65807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0710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2265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19286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518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1E410-2B89-490F-9ACD-1D3C45802169}" type="datetimeFigureOut">
              <a:rPr lang="ru-KZ" smtClean="0"/>
              <a:t>21.12.2022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A5F00-2373-48A7-934A-DA8E2712586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6935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ademic-waters.org/en/projects/link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www.academic-waters.org/ru/proekty/poleznye-ssylki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C6C044-B723-487A-986E-8568DFA81F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3964" y="1574359"/>
            <a:ext cx="6953053" cy="2184841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2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1800" b="1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1800" b="1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1800" b="1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1800" b="1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4400" b="1" dirty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x-none" sz="27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6700" b="1" dirty="0">
                <a:solidFill>
                  <a:schemeClr val="accent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Модуль-</a:t>
            </a:r>
            <a:r>
              <a:rPr lang="en-US" sz="6700" b="1" dirty="0">
                <a:solidFill>
                  <a:schemeClr val="accent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br>
              <a:rPr lang="ru-RU" sz="3600" b="1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x-none" sz="27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x-none" sz="27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043D7C8-A3E7-4C0A-84D2-1784E2B465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89252" y="4990453"/>
            <a:ext cx="5342000" cy="152531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00000"/>
              </a:lnSpc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Жарас Такенов,</a:t>
            </a:r>
          </a:p>
          <a:p>
            <a:pPr>
              <a:lnSpc>
                <a:spcPct val="100000"/>
              </a:lnSpc>
            </a:pP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Региональный  Консультант по Центральной Азии</a:t>
            </a:r>
          </a:p>
          <a:p>
            <a:pPr>
              <a:lnSpc>
                <a:spcPct val="100000"/>
              </a:lnSpc>
            </a:pP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Старший научный сотрудник Казахстанско-Немецкого Университета</a:t>
            </a:r>
          </a:p>
          <a:p>
            <a:pPr>
              <a:lnSpc>
                <a:spcPct val="100000"/>
              </a:lnSpc>
            </a:pPr>
            <a:b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cap="non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http://www.academic-waters.org/en/projects/links/</a:t>
            </a:r>
            <a:r>
              <a:rPr lang="ru-RU" sz="2000" b="1" cap="non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2000" b="1" cap="non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cap="non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http://www.academic-waters.org/ru/proekty/poleznye-ssylki/</a:t>
            </a:r>
            <a:r>
              <a:rPr lang="ru-RU" sz="2000" b="1" cap="non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2000" b="1" cap="non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b="1" cap="none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2022, Алматы</a:t>
            </a:r>
          </a:p>
        </p:txBody>
      </p:sp>
      <p:pic>
        <p:nvPicPr>
          <p:cNvPr id="4" name="Рисунок 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072" y="143934"/>
            <a:ext cx="2313305" cy="895350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4669" y="337292"/>
            <a:ext cx="1836420" cy="50863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021523" y="33729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Проект «Обучение государственных должностных лиц Центральной Азии  продвижению оценки взаимосвязи между водными, энергетическими, продовольственными  и экосистемными ресурсами»</a:t>
            </a:r>
            <a:b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77534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683AF7-0BAB-258D-EA37-D9C1FBDAC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324" y="31902"/>
            <a:ext cx="10956897" cy="779150"/>
          </a:xfrm>
        </p:spPr>
        <p:txBody>
          <a:bodyPr>
            <a:normAutofit/>
          </a:bodyPr>
          <a:lstStyle/>
          <a:p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00"/>
                </a:highlight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Слайд 1.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МОДУЛЬ-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III</a:t>
            </a:r>
            <a:r>
              <a:rPr lang="ru-RU" sz="1800" dirty="0">
                <a:solidFill>
                  <a:srgbClr val="0070C0"/>
                </a:solidFill>
                <a:latin typeface="Arial Black" panose="020B0A04020102020204" pitchFamily="34" charset="0"/>
              </a:rPr>
              <a:t>: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+mj-cs"/>
              </a:rPr>
              <a:t> НЕКСУСНОЙ ОЦЕНКА: ВОЗМОЖНОСТИ И БАРЬЕРЫ</a:t>
            </a:r>
            <a:endParaRPr lang="ru-KZ" sz="1100" dirty="0"/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C044B405-B8B3-3CA0-FF3F-4A9429AD568D}"/>
              </a:ext>
            </a:extLst>
          </p:cNvPr>
          <p:cNvSpPr txBox="1">
            <a:spLocks/>
          </p:cNvSpPr>
          <p:nvPr/>
        </p:nvSpPr>
        <p:spPr>
          <a:xfrm>
            <a:off x="4278502" y="3095753"/>
            <a:ext cx="3116212" cy="5510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85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K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Текст 2">
            <a:extLst>
              <a:ext uri="{FF2B5EF4-FFF2-40B4-BE49-F238E27FC236}">
                <a16:creationId xmlns:a16="http://schemas.microsoft.com/office/drawing/2014/main" id="{07FC4408-B477-76CC-C025-24048DB43CC7}"/>
              </a:ext>
            </a:extLst>
          </p:cNvPr>
          <p:cNvSpPr txBox="1">
            <a:spLocks/>
          </p:cNvSpPr>
          <p:nvPr/>
        </p:nvSpPr>
        <p:spPr>
          <a:xfrm>
            <a:off x="4166483" y="5256167"/>
            <a:ext cx="3461468" cy="5202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85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K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0" name="Таблица 29">
            <a:extLst>
              <a:ext uri="{FF2B5EF4-FFF2-40B4-BE49-F238E27FC236}">
                <a16:creationId xmlns:a16="http://schemas.microsoft.com/office/drawing/2014/main" id="{2D535A15-1C3C-4897-33DD-EE5FB87A85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110465"/>
              </p:ext>
            </p:extLst>
          </p:nvPr>
        </p:nvGraphicFramePr>
        <p:xfrm>
          <a:off x="350982" y="1426280"/>
          <a:ext cx="11544160" cy="566500"/>
        </p:xfrm>
        <a:graphic>
          <a:graphicData uri="http://schemas.openxmlformats.org/drawingml/2006/table">
            <a:tbl>
              <a:tblPr firstRow="1" firstCol="1" bandRow="1"/>
              <a:tblGrid>
                <a:gridCol w="2087533">
                  <a:extLst>
                    <a:ext uri="{9D8B030D-6E8A-4147-A177-3AD203B41FA5}">
                      <a16:colId xmlns:a16="http://schemas.microsoft.com/office/drawing/2014/main" val="3182546945"/>
                    </a:ext>
                  </a:extLst>
                </a:gridCol>
                <a:gridCol w="2566635">
                  <a:extLst>
                    <a:ext uri="{9D8B030D-6E8A-4147-A177-3AD203B41FA5}">
                      <a16:colId xmlns:a16="http://schemas.microsoft.com/office/drawing/2014/main" val="1531030543"/>
                    </a:ext>
                  </a:extLst>
                </a:gridCol>
                <a:gridCol w="6889992">
                  <a:extLst>
                    <a:ext uri="{9D8B030D-6E8A-4147-A177-3AD203B41FA5}">
                      <a16:colId xmlns:a16="http://schemas.microsoft.com/office/drawing/2014/main" val="2810950334"/>
                    </a:ext>
                  </a:extLst>
                </a:gridCol>
              </a:tblGrid>
              <a:tr h="56650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ICE-BREAKING</a:t>
                      </a:r>
                      <a:r>
                        <a:rPr lang="kk-KZ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  <a:endParaRPr lang="en-US" sz="9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Обсуждение контекста рассматриваемого кейса 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 вместе. Делимся на страны, распределяем роли, знакомимся с задачей</a:t>
                      </a:r>
                      <a:endParaRPr lang="ru-KZ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ПРИЛОЖЕНИЕ -1 Общее описание ситуации в водных, продовольственных, энергетических секторах и экосистемах условного макрорегиона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230714"/>
                  </a:ext>
                </a:extLst>
              </a:tr>
            </a:tbl>
          </a:graphicData>
        </a:graphic>
      </p:graphicFrame>
      <p:graphicFrame>
        <p:nvGraphicFramePr>
          <p:cNvPr id="37" name="Таблица 36">
            <a:extLst>
              <a:ext uri="{FF2B5EF4-FFF2-40B4-BE49-F238E27FC236}">
                <a16:creationId xmlns:a16="http://schemas.microsoft.com/office/drawing/2014/main" id="{02E91AF1-2DD9-50B7-780A-8EC9CA31C5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322211"/>
              </p:ext>
            </p:extLst>
          </p:nvPr>
        </p:nvGraphicFramePr>
        <p:xfrm>
          <a:off x="360218" y="2058741"/>
          <a:ext cx="11540225" cy="1032828"/>
        </p:xfrm>
        <a:graphic>
          <a:graphicData uri="http://schemas.openxmlformats.org/drawingml/2006/table">
            <a:tbl>
              <a:tblPr firstRow="1" firstCol="1" bandRow="1"/>
              <a:tblGrid>
                <a:gridCol w="2086822">
                  <a:extLst>
                    <a:ext uri="{9D8B030D-6E8A-4147-A177-3AD203B41FA5}">
                      <a16:colId xmlns:a16="http://schemas.microsoft.com/office/drawing/2014/main" val="299068497"/>
                    </a:ext>
                  </a:extLst>
                </a:gridCol>
                <a:gridCol w="2573654">
                  <a:extLst>
                    <a:ext uri="{9D8B030D-6E8A-4147-A177-3AD203B41FA5}">
                      <a16:colId xmlns:a16="http://schemas.microsoft.com/office/drawing/2014/main" val="3079518723"/>
                    </a:ext>
                  </a:extLst>
                </a:gridCol>
                <a:gridCol w="6879749">
                  <a:extLst>
                    <a:ext uri="{9D8B030D-6E8A-4147-A177-3AD203B41FA5}">
                      <a16:colId xmlns:a16="http://schemas.microsoft.com/office/drawing/2014/main" val="2578061238"/>
                    </a:ext>
                  </a:extLst>
                </a:gridCol>
              </a:tblGrid>
              <a:tr h="97750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МОДУЛЬ-</a:t>
                      </a:r>
                      <a:r>
                        <a:rPr lang="en-US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(100')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разных группах: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Команда- А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Команда- Б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Команда – В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А.ОПИСАНИЕ БАССЕЙНА: ОБЩИЕ ПАРАМЕТРЫ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ПРИЛОЖЕНИЕ-2, 3 и 4 (описание по странам)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Таблица – детали условий стран – приложения (2.1; 3.1; 4.1) 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u="sng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Цель</a:t>
                      </a: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ДОНЕСТИ ДО ДРУГИХ КОМАНД УСЛОВИЯ И ПОТРЕБНОСТИ СВОЕЙ СТРАНЫ.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448486"/>
                  </a:ext>
                </a:extLst>
              </a:tr>
            </a:tbl>
          </a:graphicData>
        </a:graphic>
      </p:graphicFrame>
      <p:graphicFrame>
        <p:nvGraphicFramePr>
          <p:cNvPr id="38" name="Таблица 37">
            <a:extLst>
              <a:ext uri="{FF2B5EF4-FFF2-40B4-BE49-F238E27FC236}">
                <a16:creationId xmlns:a16="http://schemas.microsoft.com/office/drawing/2014/main" id="{2661FEC0-B152-3013-01D0-EA134FAEC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095274"/>
              </p:ext>
            </p:extLst>
          </p:nvPr>
        </p:nvGraphicFramePr>
        <p:xfrm>
          <a:off x="354920" y="3138629"/>
          <a:ext cx="11540224" cy="1032828"/>
        </p:xfrm>
        <a:graphic>
          <a:graphicData uri="http://schemas.openxmlformats.org/drawingml/2006/table">
            <a:tbl>
              <a:tblPr firstRow="1" firstCol="1" bandRow="1"/>
              <a:tblGrid>
                <a:gridCol w="2098227">
                  <a:extLst>
                    <a:ext uri="{9D8B030D-6E8A-4147-A177-3AD203B41FA5}">
                      <a16:colId xmlns:a16="http://schemas.microsoft.com/office/drawing/2014/main" val="352220"/>
                    </a:ext>
                  </a:extLst>
                </a:gridCol>
                <a:gridCol w="2562247">
                  <a:extLst>
                    <a:ext uri="{9D8B030D-6E8A-4147-A177-3AD203B41FA5}">
                      <a16:colId xmlns:a16="http://schemas.microsoft.com/office/drawing/2014/main" val="3945801204"/>
                    </a:ext>
                  </a:extLst>
                </a:gridCol>
                <a:gridCol w="6879750">
                  <a:extLst>
                    <a:ext uri="{9D8B030D-6E8A-4147-A177-3AD203B41FA5}">
                      <a16:colId xmlns:a16="http://schemas.microsoft.com/office/drawing/2014/main" val="1148600822"/>
                    </a:ext>
                  </a:extLst>
                </a:gridCol>
              </a:tblGrid>
              <a:tr h="103282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МОДУЛЬ-II (</a:t>
                      </a: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0’)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группах: 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секторам! 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каждой группе сектора представители от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Команд:  А, Б и В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В. ОПИСАНИЕ ВЗАИМОСВЯЗИ ЧЕРЕЗ ЕЕ СОСТОВЛЯЮЩИЕ 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ПРИЛОЖЕНИЕ- 5, 6 ,7 и 8 (описание по секторам)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b="1" u="sng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Цель</a:t>
                      </a: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ПРЕЗЕНТОВАТЬ ХАРАКТЕРИСТИКИ И ОСОБЕННОСТИ ОТДЕЛЬНОГО СЕКТОРА И ЕГО СВЯЗИ С ДРУГИМИ СЕКТОРАМИ. СОЗДАНИЕ ПРОФИЛЯ ВЗАИМОСВЯЗИ В КАЖДОМ СЕКТОРЕ.</a:t>
                      </a:r>
                      <a:endParaRPr lang="ru-K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013157"/>
                  </a:ext>
                </a:extLst>
              </a:tr>
            </a:tbl>
          </a:graphicData>
        </a:graphic>
      </p:graphicFrame>
      <p:graphicFrame>
        <p:nvGraphicFramePr>
          <p:cNvPr id="39" name="Таблица 38">
            <a:extLst>
              <a:ext uri="{FF2B5EF4-FFF2-40B4-BE49-F238E27FC236}">
                <a16:creationId xmlns:a16="http://schemas.microsoft.com/office/drawing/2014/main" id="{DDB3BA68-F5D7-EBDD-2B64-B289C50B52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830646"/>
              </p:ext>
            </p:extLst>
          </p:nvPr>
        </p:nvGraphicFramePr>
        <p:xfrm>
          <a:off x="354916" y="4214333"/>
          <a:ext cx="11540224" cy="1016635"/>
        </p:xfrm>
        <a:graphic>
          <a:graphicData uri="http://schemas.openxmlformats.org/drawingml/2006/table">
            <a:tbl>
              <a:tblPr firstRow="1" firstCol="1" bandRow="1"/>
              <a:tblGrid>
                <a:gridCol w="2086826">
                  <a:extLst>
                    <a:ext uri="{9D8B030D-6E8A-4147-A177-3AD203B41FA5}">
                      <a16:colId xmlns:a16="http://schemas.microsoft.com/office/drawing/2014/main" val="2399909435"/>
                    </a:ext>
                  </a:extLst>
                </a:gridCol>
                <a:gridCol w="2573649">
                  <a:extLst>
                    <a:ext uri="{9D8B030D-6E8A-4147-A177-3AD203B41FA5}">
                      <a16:colId xmlns:a16="http://schemas.microsoft.com/office/drawing/2014/main" val="2153292696"/>
                    </a:ext>
                  </a:extLst>
                </a:gridCol>
                <a:gridCol w="6879749">
                  <a:extLst>
                    <a:ext uri="{9D8B030D-6E8A-4147-A177-3AD203B41FA5}">
                      <a16:colId xmlns:a16="http://schemas.microsoft.com/office/drawing/2014/main" val="1516869960"/>
                    </a:ext>
                  </a:extLst>
                </a:gridCol>
              </a:tblGrid>
              <a:tr h="80869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900" b="1" kern="1200" dirty="0">
                          <a:solidFill>
                            <a:srgbClr val="0070C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МОДУЛЬ-III </a:t>
                      </a:r>
                      <a:r>
                        <a:rPr lang="en-US" sz="900" b="1" kern="1200" dirty="0">
                          <a:solidFill>
                            <a:srgbClr val="C4591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900" b="1" kern="1200" dirty="0">
                          <a:solidFill>
                            <a:srgbClr val="C4591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r>
                        <a:rPr lang="en-US" sz="900" b="1" kern="1200" dirty="0">
                          <a:solidFill>
                            <a:srgbClr val="C4591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’)</a:t>
                      </a:r>
                      <a:endParaRPr lang="ru-KZ" sz="11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100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разных группах:</a:t>
                      </a:r>
                      <a:endParaRPr lang="ru-KZ" sz="11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Команда- А</a:t>
                      </a:r>
                      <a:endParaRPr lang="ru-KZ" sz="11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Команда- Б</a:t>
                      </a:r>
                      <a:endParaRPr lang="ru-KZ" sz="11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Команда – В</a:t>
                      </a:r>
                      <a:endParaRPr lang="ru-KZ" sz="11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С. НЕКСУСНОЙ ОЦЕНКА: ВОЗМОЖНОСТИ И БАРЬЕРЫ. </a:t>
                      </a:r>
                      <a:endParaRPr lang="ru-KZ" sz="11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900" b="1" u="sng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Цель</a:t>
                      </a: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СОЗДАНИЕ </a:t>
                      </a:r>
                      <a:r>
                        <a:rPr lang="ru-RU" sz="900" b="1" kern="12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ПРОФИЛЯ ВЗАИМОСВЯЗИ </a:t>
                      </a:r>
                      <a:r>
                        <a:rPr lang="ru-RU" sz="900" b="1" kern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ДЛЯ ОПРЕДЕЛЕНИЯ ВЫГОД И ВЫЗОВОВ ДЛЯ КАЖДОЙ СТРАНЫ ВО ВСЕХ СЕКТОРАХ.</a:t>
                      </a:r>
                      <a:endParaRPr lang="ru-KZ" sz="11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08346"/>
                  </a:ext>
                </a:extLst>
              </a:tr>
            </a:tbl>
          </a:graphicData>
        </a:graphic>
      </p:graphicFrame>
      <p:graphicFrame>
        <p:nvGraphicFramePr>
          <p:cNvPr id="40" name="Таблица 39">
            <a:extLst>
              <a:ext uri="{FF2B5EF4-FFF2-40B4-BE49-F238E27FC236}">
                <a16:creationId xmlns:a16="http://schemas.microsoft.com/office/drawing/2014/main" id="{6E847CA1-B128-3E4C-1FF2-84D0C3916C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951098"/>
              </p:ext>
            </p:extLst>
          </p:nvPr>
        </p:nvGraphicFramePr>
        <p:xfrm>
          <a:off x="354916" y="5287725"/>
          <a:ext cx="11540224" cy="824884"/>
        </p:xfrm>
        <a:graphic>
          <a:graphicData uri="http://schemas.openxmlformats.org/drawingml/2006/table">
            <a:tbl>
              <a:tblPr firstRow="1" firstCol="1" bandRow="1"/>
              <a:tblGrid>
                <a:gridCol w="2143845">
                  <a:extLst>
                    <a:ext uri="{9D8B030D-6E8A-4147-A177-3AD203B41FA5}">
                      <a16:colId xmlns:a16="http://schemas.microsoft.com/office/drawing/2014/main" val="1629429914"/>
                    </a:ext>
                  </a:extLst>
                </a:gridCol>
                <a:gridCol w="2516631">
                  <a:extLst>
                    <a:ext uri="{9D8B030D-6E8A-4147-A177-3AD203B41FA5}">
                      <a16:colId xmlns:a16="http://schemas.microsoft.com/office/drawing/2014/main" val="1298710392"/>
                    </a:ext>
                  </a:extLst>
                </a:gridCol>
                <a:gridCol w="6879748">
                  <a:extLst>
                    <a:ext uri="{9D8B030D-6E8A-4147-A177-3AD203B41FA5}">
                      <a16:colId xmlns:a16="http://schemas.microsoft.com/office/drawing/2014/main" val="1930896267"/>
                    </a:ext>
                  </a:extLst>
                </a:gridCol>
              </a:tblGrid>
              <a:tr h="82488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МОДУЛЬ-IV (</a:t>
                      </a:r>
                      <a:r>
                        <a:rPr lang="ru-RU" sz="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’)</a:t>
                      </a:r>
                      <a:endParaRPr lang="ru-KZ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 вместе</a:t>
                      </a:r>
                      <a:endParaRPr lang="ru-KZ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Д. СОВМЕСТНАЯ НЕКСУСНАЯ ОЦЕНКА . РЕШЕНИЯ И ПОСЛЕДУЮЩИЕ ШАГИ</a:t>
                      </a:r>
                      <a:endParaRPr lang="ru-KZ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800" b="1" u="sng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Цель</a:t>
                      </a:r>
                      <a:r>
                        <a:rPr lang="ru-RU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РАЗРАБОТКА ИНВЕСТИЦИОННОГО ПРОЕКТА ДЛЯ ПОЛУЧЕНИЯ ФИНАНСИРОВАНИЯ ОТ ИНВЕСТОРА -  ПРИЛОЖЕНИЕ-9</a:t>
                      </a:r>
                      <a:endParaRPr lang="ru-KZ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217783"/>
                  </a:ext>
                </a:extLst>
              </a:tr>
            </a:tbl>
          </a:graphicData>
        </a:graphic>
      </p:graphicFrame>
      <p:graphicFrame>
        <p:nvGraphicFramePr>
          <p:cNvPr id="41" name="Таблица 40">
            <a:extLst>
              <a:ext uri="{FF2B5EF4-FFF2-40B4-BE49-F238E27FC236}">
                <a16:creationId xmlns:a16="http://schemas.microsoft.com/office/drawing/2014/main" id="{A85B833D-4337-51E0-F13B-6262E75D0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368882"/>
              </p:ext>
            </p:extLst>
          </p:nvPr>
        </p:nvGraphicFramePr>
        <p:xfrm>
          <a:off x="354916" y="6169366"/>
          <a:ext cx="11540226" cy="533584"/>
        </p:xfrm>
        <a:graphic>
          <a:graphicData uri="http://schemas.openxmlformats.org/drawingml/2006/table">
            <a:tbl>
              <a:tblPr firstRow="1" firstCol="1" bandRow="1"/>
              <a:tblGrid>
                <a:gridCol w="2143850">
                  <a:extLst>
                    <a:ext uri="{9D8B030D-6E8A-4147-A177-3AD203B41FA5}">
                      <a16:colId xmlns:a16="http://schemas.microsoft.com/office/drawing/2014/main" val="171375711"/>
                    </a:ext>
                  </a:extLst>
                </a:gridCol>
                <a:gridCol w="2516625">
                  <a:extLst>
                    <a:ext uri="{9D8B030D-6E8A-4147-A177-3AD203B41FA5}">
                      <a16:colId xmlns:a16="http://schemas.microsoft.com/office/drawing/2014/main" val="4081574619"/>
                    </a:ext>
                  </a:extLst>
                </a:gridCol>
                <a:gridCol w="6879751">
                  <a:extLst>
                    <a:ext uri="{9D8B030D-6E8A-4147-A177-3AD203B41FA5}">
                      <a16:colId xmlns:a16="http://schemas.microsoft.com/office/drawing/2014/main" val="4270289321"/>
                    </a:ext>
                  </a:extLst>
                </a:gridCol>
              </a:tblGrid>
              <a:tr h="53358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8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Завершение игры</a:t>
                      </a:r>
                      <a:endParaRPr lang="ru-KZ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800" b="1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</a:t>
                      </a:r>
                      <a:r>
                        <a:rPr lang="ru-RU" sz="8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вместе</a:t>
                      </a:r>
                      <a:endParaRPr lang="ru-KZ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8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Комментарии,  анализ и выученные уроки, обратная связь</a:t>
                      </a:r>
                      <a:endParaRPr lang="ru-KZ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85" marR="5778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72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91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84CB76-B9BE-43E0-ADC7-5B605E37E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300" b="1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</a:rPr>
              <a:t>Слайд 2. </a:t>
            </a:r>
            <a:r>
              <a:rPr lang="ru-RU" sz="1800" b="1" dirty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Цель МОДУЛЯ </a:t>
            </a:r>
            <a:r>
              <a:rPr lang="en-US" sz="1800" b="1" dirty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III</a:t>
            </a:r>
            <a:r>
              <a:rPr lang="ru-RU" sz="1800" b="1" dirty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– создание профиля взаимосвязей для определения выгод и вызовов для каждой страны и секторов (95 минут).</a:t>
            </a:r>
            <a:br>
              <a:rPr lang="ru-KZ" sz="1800" dirty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</a:br>
            <a:endParaRPr lang="ru-KZ" sz="16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B945340-9C85-417D-BF81-E1D18F3608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2072899"/>
          </a:xfrm>
        </p:spPr>
        <p:txBody>
          <a:bodyPr/>
          <a:lstStyle/>
          <a:p>
            <a:pPr algn="just"/>
            <a:r>
              <a:rPr lang="ru-RU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Предлагаемое содержание </a:t>
            </a:r>
            <a:r>
              <a:rPr lang="ru-RU" sz="1600" b="1" i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презентации</a:t>
            </a:r>
            <a:r>
              <a:rPr lang="ru-RU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KZ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Список и ранжирование взаимосвязей; </a:t>
            </a:r>
            <a:endParaRPr lang="ru-KZ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Предложения/компромиссы, на которые страна готова пойти с учетом своих потребностей и вызовов для других стран региона.  </a:t>
            </a:r>
            <a:endParaRPr lang="ru-KZ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CF08CB-88E2-4D26-B661-D3215A53C327}"/>
              </a:ext>
            </a:extLst>
          </p:cNvPr>
          <p:cNvSpPr txBox="1"/>
          <p:nvPr/>
        </p:nvSpPr>
        <p:spPr>
          <a:xfrm>
            <a:off x="4923064" y="612320"/>
            <a:ext cx="6129337" cy="51026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Ведущий знакомит команды с этапами работы (ниже) и смысл задания – </a:t>
            </a:r>
            <a:r>
              <a:rPr lang="ru-RU" sz="1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минут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K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Контрольные вопросы 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МОДУЛЯ</a:t>
            </a: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III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000" b="1" dirty="0">
                <a:solidFill>
                  <a:schemeClr val="accent2">
                    <a:lumMod val="50000"/>
                  </a:schemeClr>
                </a:solidFill>
              </a:rPr>
              <a:t>Существует ли координация между секторами внутри страны?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000" b="1" dirty="0">
                <a:solidFill>
                  <a:schemeClr val="accent2">
                    <a:lumMod val="50000"/>
                  </a:schemeClr>
                </a:solidFill>
              </a:rPr>
              <a:t>Какие точки соприкосновения интересов каждого отдельного сектора можно выделить?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000" b="1" dirty="0">
                <a:solidFill>
                  <a:schemeClr val="accent2">
                    <a:lumMod val="50000"/>
                  </a:schemeClr>
                </a:solidFill>
              </a:rPr>
              <a:t>Как изменения в практике управления отдельными секторами повлияет на экономическую и экологическую ситуацию в стране/регионе?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000" b="1" dirty="0">
                <a:solidFill>
                  <a:schemeClr val="accent2">
                    <a:lumMod val="50000"/>
                  </a:schemeClr>
                </a:solidFill>
              </a:rPr>
              <a:t>Каков потенциал понимания представителями ответственных структур о связи изменения климата с основными секторами данного макрорегиона?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000" b="1" dirty="0">
                <a:solidFill>
                  <a:schemeClr val="accent2">
                    <a:lumMod val="50000"/>
                  </a:schemeClr>
                </a:solidFill>
              </a:rPr>
              <a:t>Какие конкретные шаги могут быть предприняты на первых этапах?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000" b="1" dirty="0">
                <a:solidFill>
                  <a:schemeClr val="accent2">
                    <a:lumMod val="50000"/>
                  </a:schemeClr>
                </a:solidFill>
              </a:rPr>
              <a:t>Какие перспективы для нексусной оценки водных, продовольственных, энергетических и экосистемных ресурсов?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000" b="1" dirty="0">
                <a:solidFill>
                  <a:schemeClr val="accent2">
                    <a:lumMod val="50000"/>
                  </a:schemeClr>
                </a:solidFill>
              </a:rPr>
              <a:t>Сравните с уже существующими примерами проведенных оценок, направленных на содействие трансграничному сотрудничеству путем выявления межсекторального взаимодействия и определения мер, которые могли бы снизить напряженность, связанную с многочисленными потребностями прибрежных стран в общих ресурсах? Найдите, какие компоненты оценки могут быть общими, а какие специфичными для данного целевого исследования?</a:t>
            </a:r>
            <a:endParaRPr lang="ru-RU" sz="1000" b="1" dirty="0">
              <a:solidFill>
                <a:schemeClr val="accent2">
                  <a:lumMod val="50000"/>
                </a:schemeClr>
              </a:solidFill>
              <a:effectLst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ru-K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Этапы работы в группе (90 минут):</a:t>
            </a:r>
            <a:endParaRPr lang="ru-KZ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1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Участники возвращаются в свои команды А. Б и В </a:t>
            </a:r>
            <a:r>
              <a:rPr lang="ru-RU" sz="1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 создания </a:t>
            </a:r>
            <a:r>
              <a:rPr lang="ru-RU" sz="1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профиля взаимосвязи </a:t>
            </a:r>
            <a:r>
              <a:rPr lang="ru-RU" sz="1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своей страны с учетом вызовов секторов и региональном контексте, определенных на предыдущем раунде. </a:t>
            </a:r>
            <a:endParaRPr lang="ru-KZ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Обсуждение и подготовка </a:t>
            </a:r>
            <a:r>
              <a:rPr lang="ru-RU" sz="1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диаграммы взаимосвязей </a:t>
            </a:r>
            <a:r>
              <a:rPr lang="ru-RU" sz="1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</a:t>
            </a:r>
            <a:r>
              <a:rPr lang="ru-RU" sz="1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минут</a:t>
            </a:r>
            <a:endParaRPr lang="ru-KZ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1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Презентация</a:t>
            </a:r>
            <a:r>
              <a:rPr lang="ru-RU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от </a:t>
            </a:r>
            <a:r>
              <a:rPr lang="ru-RU" sz="1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РГ </a:t>
            </a:r>
            <a:r>
              <a:rPr lang="ru-RU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(по 15 минут) - 30</a:t>
            </a:r>
            <a:r>
              <a:rPr lang="ru-RU" sz="1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минут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10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Вопросы и комментарии </a:t>
            </a:r>
            <a:r>
              <a:rPr lang="ru-RU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 остальных РГ (по 15 минут)  – 30 мин</a:t>
            </a:r>
            <a:endParaRPr lang="ru-KZ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8F1634F-39E9-3E1A-900C-F9013ED692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3426" y="4130299"/>
            <a:ext cx="3417767" cy="2453381"/>
          </a:xfrm>
          <a:prstGeom prst="rect">
            <a:avLst/>
          </a:prstGeom>
        </p:spPr>
      </p:pic>
      <p:sp>
        <p:nvSpPr>
          <p:cNvPr id="7" name="Стрелка: влево 6">
            <a:extLst>
              <a:ext uri="{FF2B5EF4-FFF2-40B4-BE49-F238E27FC236}">
                <a16:creationId xmlns:a16="http://schemas.microsoft.com/office/drawing/2014/main" id="{84CC53FA-0B15-7356-65DC-4B7AE7406039}"/>
              </a:ext>
            </a:extLst>
          </p:cNvPr>
          <p:cNvSpPr/>
          <p:nvPr/>
        </p:nvSpPr>
        <p:spPr>
          <a:xfrm>
            <a:off x="4642232" y="4800601"/>
            <a:ext cx="682767" cy="2440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5462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BDACA4-6703-4504-E251-8ED7A7E2B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r>
              <a:rPr lang="ru-RU" sz="1300" dirty="0">
                <a:solidFill>
                  <a:srgbClr val="0070C0"/>
                </a:solidFill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</a:rPr>
              <a:t>Слайд 3</a:t>
            </a:r>
            <a:r>
              <a:rPr lang="ru-RU" sz="1300" b="1" dirty="0">
                <a:solidFill>
                  <a:srgbClr val="0070C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. </a:t>
            </a:r>
            <a:r>
              <a:rPr lang="ru-RU" b="1" dirty="0">
                <a:solidFill>
                  <a:srgbClr val="0070C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П</a:t>
            </a:r>
            <a:r>
              <a:rPr lang="ru-RU" sz="4400" b="1" dirty="0">
                <a:solidFill>
                  <a:srgbClr val="0070C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рофиль взаимосвязей для определения выгод и вызовов для каждой страны и секторов</a:t>
            </a:r>
            <a:endParaRPr lang="ru-KZ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3FFD43E-20DA-75A7-020E-E402468D0B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573" y="1825625"/>
            <a:ext cx="4968854" cy="4351338"/>
          </a:xfrm>
        </p:spPr>
      </p:pic>
    </p:spTree>
    <p:extLst>
      <p:ext uri="{BB962C8B-B14F-4D97-AF65-F5344CB8AC3E}">
        <p14:creationId xmlns:p14="http://schemas.microsoft.com/office/powerpoint/2010/main" val="2784050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45687</TotalTime>
  <Words>1325</Words>
  <Application>Microsoft Office PowerPoint</Application>
  <PresentationFormat>Широкоэкранный</PresentationFormat>
  <Paragraphs>110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Courier New</vt:lpstr>
      <vt:lpstr>Symbol</vt:lpstr>
      <vt:lpstr>Times New Roman</vt:lpstr>
      <vt:lpstr>Office Theme</vt:lpstr>
      <vt:lpstr>               Модуль-III  </vt:lpstr>
      <vt:lpstr>Слайд 1. МОДУЛЬ-III: НЕКСУСНОЙ ОЦЕНКА: ВОЗМОЖНОСТИ И БАРЬЕРЫ</vt:lpstr>
      <vt:lpstr>Слайд 2. Цель МОДУЛЯ III– создание профиля взаимосвязей для определения выгод и вызовов для каждой страны и секторов (95 минут). </vt:lpstr>
      <vt:lpstr>Слайд 3. Профиль взаимосвязей для определения выгод и вызовов для каждой страны и секторов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ВЗАИМОСВЯЗИ ВОДНЫХ, ЭНЕРГЕТИЧЕСКИХ, ПРОДОВОЛЬСТВЕННЫХ И ЭКОСИСТЕМНЫХ РЕСУРСОВ В КОНТЕКСТЕ ЦЕНТРАЛЬНОЙ АЗИИ   УЧЕБНОЕ ПОСОБИЕ ДЛЯ ПРЕПОДАВАНИЯ</dc:title>
  <dc:creator>Zharas Takenov</dc:creator>
  <cp:lastModifiedBy>Zharas Takenov</cp:lastModifiedBy>
  <cp:revision>582</cp:revision>
  <dcterms:created xsi:type="dcterms:W3CDTF">2021-03-11T15:33:37Z</dcterms:created>
  <dcterms:modified xsi:type="dcterms:W3CDTF">2022-12-21T13:13:07Z</dcterms:modified>
</cp:coreProperties>
</file>