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2" r:id="rId1"/>
  </p:sldMasterIdLst>
  <p:notesMasterIdLst>
    <p:notesMasterId r:id="rId8"/>
  </p:notesMasterIdLst>
  <p:sldIdLst>
    <p:sldId id="296" r:id="rId2"/>
    <p:sldId id="325" r:id="rId3"/>
    <p:sldId id="292" r:id="rId4"/>
    <p:sldId id="293" r:id="rId5"/>
    <p:sldId id="322" r:id="rId6"/>
    <p:sldId id="31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ras Takenov" initials="ZT" lastIdx="3" clrIdx="0">
    <p:extLst>
      <p:ext uri="{19B8F6BF-5375-455C-9EA6-DF929625EA0E}">
        <p15:presenceInfo xmlns:p15="http://schemas.microsoft.com/office/powerpoint/2012/main" userId="de604c92aa30f3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44" autoAdjust="0"/>
  </p:normalViewPr>
  <p:slideViewPr>
    <p:cSldViewPr snapToGrid="0">
      <p:cViewPr varScale="1">
        <p:scale>
          <a:sx n="44" d="100"/>
          <a:sy n="44" d="100"/>
        </p:scale>
        <p:origin x="82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0D0EE-C7A3-4D67-B289-9F22540BDE82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12D94-8973-43C8-8224-E424EED2FA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9896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4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3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СЛАЙД-1: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МОДУЛЕ I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вы помните из предыдущих видео, участники работают в группах по секторам, составленных из представителей разных участвующих условных стран макрорегиона. 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Здесь, согласно специфической «Методологии Конвенции по трансграничным водам» вы будете обучаться </a:t>
            </a:r>
            <a:r>
              <a:rPr lang="ru-RU" sz="11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ОПИСАНИЮ ВЗАИМОСВЯЗИ ЧЕРЕЗ ЕЕ СОСТАВЛЯЮЩИЕ КОМПОНЕНТЫ,</a:t>
            </a:r>
            <a:r>
              <a:rPr lang="ru-RU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которая включает 3 и 4 этапы нексусного анализа: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На 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Третьем Этапе - </a:t>
            </a: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анализируются ключевые секторы с применением причинно-следственной связи «стремление-давление-состояние-воздействие-ответ». Дальнейшее уточнение анализа проводится совместно на семинаре.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На 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Четвертом Этапе - </a:t>
            </a: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детализируются проблемы между секторами при рассмотрении отраслевых планов и связей с другими секторами во время непосредственных обсуждений на семинаре.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«МОДУЛЬ-II» студенты распределяются онлайн по 4 секторам или рабочим группам (РГ): «Вода», «СХ 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(сельское хозяйство)</a:t>
            </a: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«ЭНЕРГИЯ» и «ЭКОЛОГИЯ». Список принципа распределения по секторам представлен в «Методика проведения тренинга по нексусной оценке в формате онлайн». 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«</a:t>
            </a:r>
            <a:r>
              <a:rPr lang="ru-RU" sz="11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МОДУЛЬ-I</a:t>
            </a:r>
            <a:r>
              <a:rPr lang="en-US" sz="11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вам для работы в каждом секторе дадут одно из  </a:t>
            </a:r>
            <a:r>
              <a:rPr lang="ru-RU" sz="11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ПРИЛОЖЕНИЙ (5, 6, 7 или 8)</a:t>
            </a: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подробным описанием ситуации с ресурсами в каждом ключевом секторе региона, ваша задача будет – в указанное время ознакомиться, обсудить, подготовиться и презентовать характеристики и особенности отдельного сектора и его связи с другими секторами. Создание профиля взаимосвязи в каждом секторе.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этой работе надо стремиться с помощью описательных показателей представить характеристики и особенности каждого отдельного сектора и его связи с другими секторами. Кроме того, использовать эти показатели для описания как барьеров и так перспектив для развития взаимосвязи между секторами в трансграничном бассейне. 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выбрать общий набор ключевых показателей, который был бы представлен по всем секторам и в каждом секторе: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по водной безопасности.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продовольственной безопасности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по энергетической безопасности.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ru-RU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Показатели безопасности экосистем.</a:t>
            </a:r>
            <a:endParaRPr lang="ru-K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95099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3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СЛАЙД-2: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Работа над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МОДУЛЕМ-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II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 общем займет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120 минут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</a:t>
            </a:r>
            <a:r>
              <a:rPr lang="ru-RU" sz="1200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+mn-ea"/>
                <a:cs typeface="+mn-cs"/>
              </a:rPr>
              <a:t>Цель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в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МОДУЛЕ-I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–это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ПРЕЗЕНТОВАТЬ ХАРАКТЕРИСТИКИ И ОСОБЕННОСТИ ОТДЕЛЬНОГО СЕКТОРА И ЕГО СВЯЗИ С ДРУГИМИ СЕКТОРАМИ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Вводной информацией для этого МОДУЛЯ-I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является данное видео, который займет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15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минут, и текст к нему. Кроме того, вы уже ознакомились с общей ситуацией, описанной в ПРИЛОЖЕНИИ-1, и вы в предыдущем МОДУЛЕ-I дополнительно познакомились более подробно с ситуацией в как в своей, так и соседних странах).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Затем начнется работа в группах составленных из </a:t>
            </a:r>
            <a:r>
              <a:rPr lang="kk-KZ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представителей всех условных стран, но по проблемам и перспективам отдельного конкретного сектора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Время работы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30 минут.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 самом начале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Председательствующий в группе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каждого сектора, а это может быть любой представитель условной страны, </a:t>
            </a:r>
            <a:r>
              <a:rPr lang="ru-RU" sz="12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выбранный участниками или заранее назначенный ведущим.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Председательствующий в группе, назначает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докладчика от вашего сектора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который будет вести записи на «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онлайн шаблоне презентации»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записывать идеи и предложения, представленные от имени членов группы во время обсуждения. </a:t>
            </a:r>
            <a:r>
              <a:rPr lang="ru-RU" sz="12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Поскольку время ограничено - запись предложений надо вести с самого начала обсуждений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ЛАЙФ-ХАК: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Вероятность того, что любому из вас может выпасть быть Председательствующим в группе или докладчиком в группах, поэтому уже сейчас обратите внимание на их обязанности во время данной бизнес-игры и заранее подумайте кого и почему вы будете выбирать из своих коллег по условной стране на различные роли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).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Кроме того ведущий, имеющий онлайн доступ к каждой условной стране-группе, слушая обсуждения, направляет обсуждение с помощью следующих контрольных вопросов МОДУЛЯ II: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сектора экономики являются ключевыми для каждой страны на данном этапе и в перспективе?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Каково текущее состояние секторов экономики?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тенденции наблюдаются в отдельных секторах и в стране в целом и почему?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меры предпринимаются в отдельных секторах и существует ли согласованность политик?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сектора экономики являются наиболее уязвимыми от изменения климата и почему?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На какие сектора экономики должны быть направлены меры по адаптации и на какие меры по смягчению к изменению климата?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Каковы возможные пути по поддержанию сфер экономики, на которые ляжет нагрузка по снижению выбросов парниковых газов?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Презентация от каждой группы занимает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10 минут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Назначенный докладчик должен будет донести до участников других команд характеристики и особенности отдельного сектора и его связи с другими секторами (вода, энергетика, сельское хозяйство, окружающая среда).  Предлагаемое содержание презентаций может быть представлено в виде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диаграмм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по сектором, показывающих взаимовлияние различных ресурсов друг на друга.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По окончании презентации от группы другие условные страны могут в течении 10 минут задать вопросы для уточнения. Другие члены докладывающей группы могут дополнить информацию, если считают нужным.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Ведущий модерирует эту часть вопросов и ответов и следит за временем, координирует и руководит процессом работы по разным частям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МОДУЛЯ I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08930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СЛАЙД 3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: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Председательствующий в группе руководит работой в группе и следит за тем, чтобы презентация готовилась с учетом предлагаемого содержания по теме каждого отдельного сектора: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b="1" i="1" u="sng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Содержание презентаций к Модулю </a:t>
            </a:r>
            <a:r>
              <a:rPr lang="en-US" sz="1200" b="1" i="1" u="sng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II</a:t>
            </a:r>
            <a:r>
              <a:rPr lang="ru-RU" sz="1200" b="1" i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b="1" i="1" kern="1200" dirty="0">
                <a:solidFill>
                  <a:srgbClr val="203864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Презентация Рабочей группы (РГ) </a:t>
            </a:r>
            <a:r>
              <a:rPr lang="ru-RU" sz="1200" b="1" i="1" kern="1200" dirty="0">
                <a:solidFill>
                  <a:srgbClr val="203864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«ВОДА» (презентация включает интегрированное описание параметров каждой страны в региональном контексте)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Общий фактический объем возобновляемых водных ресурсов на душу населения.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Потенциальный объем запасов воды на душу населения.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Доступ к услугам санитарии и водоснабжению.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Интенсивность использования фактических водных ресурсов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Использования водных ресурсов в различных секторах.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Показатели изменчивости стока, возникновения экстремальных гидрологических явлений.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+mn-cs"/>
              </a:rPr>
              <a:t>Энергоемкость водоснабжения (откачка, обработка, доставка; особое внимание – использованию методов с высокими затратами энергии, например, опреснение).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b="1" i="1" kern="1200" dirty="0">
                <a:solidFill>
                  <a:srgbClr val="843C0C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</a:rPr>
              <a:t>Презентация РГ </a:t>
            </a:r>
            <a:r>
              <a:rPr lang="ru-RU" sz="1200" b="1" i="1" kern="1200" dirty="0">
                <a:solidFill>
                  <a:srgbClr val="843C0C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«СХ» (презентация включает интегрированное описание параметров каждой страны в региональном контексте)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Поставки, доступ, качество, стабильность, влияние на здоровье, усвоение питательных веществ.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Продуктивность использования воды в сельском хозяйстве.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Доля неорошаемого и орошаемого сельского хозяйства.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Степень обработки пахотных земель.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Энергоемкость сельского хозяйства (каков уровень механизации и т.д.).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Растениеводство и животноводство.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Превышения допустимых норм пестицидов и удобрений/питательных веществ (относительно предельных значений) в сельском хозяйстве.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Распространенность органического сельского хозяйства.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b="1" i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b="1" i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</a:rPr>
              <a:t>Презентация РГ «ЭНЕРГИЯ» </a:t>
            </a:r>
            <a:r>
              <a:rPr lang="ru-RU" sz="1200" b="1" i="1" kern="12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(презентация включает интегрированное описание параметров каждой страны в региональном контексте)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Первичный состав энергоресурсов.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Энергетическая зависимость от соседей по бассейну.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Мероприятия по совместному использованию энергии.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Энергоемкость производства, промышленности и т.д.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Доступ к современному электричеству.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Гидроэнергетический потенциал и уровень развития.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Процент использования возобновляемых источников энергии.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i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b="1" i="1" kern="1200" dirty="0">
                <a:solidFill>
                  <a:srgbClr val="548235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</a:rPr>
              <a:t>Презентация РГ </a:t>
            </a:r>
            <a:r>
              <a:rPr lang="ru-RU" sz="1200" b="1" i="1" kern="1200" dirty="0">
                <a:solidFill>
                  <a:srgbClr val="548235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«ЭКОЛОГИЯ» (презентация включает интегрированное описание параметров каждой страны в региональном контексте)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Качество воды.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Эвтрофикация.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Мониторинг состояния и защита экосистем в бассейне.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Основные предоставляемые экосистемные услуги.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Обучающиеся, используют информацию из полученного вами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ПРИЛОЖЕНИЯ </a:t>
            </a:r>
            <a:r>
              <a:rPr lang="ru-RU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(5, 6, 7 и 8)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вашего сектора. В секции вопросов и ответов после презентаций для уточнения к другим участникам, обратите внимание на следующее: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точно и корректно вышеупомянутые вопросы помогают раскрыть описание взаимосвязи?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Позволяют ли они определять барьеры, которые препятствуют взаимосвязи в различных бассейнах? Насколько эти вопросы отражают роль различных факторов во взаимосвязи?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/>
            <a:r>
              <a:rPr lang="ru-K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57200" algn="just"/>
            <a:r>
              <a:rPr lang="ru-K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84881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3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СЛАЙД-4: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Презентация основывается на созданных «Профилях негативных и позитивных взаимосвязей между Водным и другими секторами».  Предлагаемое содержание презентаций в виде диаграмм по сектором, показывающих взаимовлияние различных ресурсов друг на друга как позитивное, так и негативное.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5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9534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3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СЛАЙД-5: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Это как будет выгладить результаты от всех 4-х групп по секторам.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2445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4611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1133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63649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8756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4608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7295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9877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6580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71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226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928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518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693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demic-waters.org/en/projects/link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academic-waters.org/ru/proekty/poleznye-ssylk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6C044-B723-487A-986E-8568DFA81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727" y="1574359"/>
            <a:ext cx="6962290" cy="208324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2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44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x-none" sz="27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8900" b="1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Модуль-</a:t>
            </a:r>
            <a:r>
              <a:rPr lang="en-US" sz="8900" b="1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br>
              <a:rPr lang="x-none" sz="27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x-none" sz="27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43D7C8-A3E7-4C0A-84D2-1784E2B46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9252" y="4990453"/>
            <a:ext cx="5342000" cy="152531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Жарас Такенов,</a:t>
            </a:r>
          </a:p>
          <a:p>
            <a:pPr>
              <a:lnSpc>
                <a:spcPct val="100000"/>
              </a:lnSpc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 Консультант по Центральной Азии</a:t>
            </a:r>
          </a:p>
          <a:p>
            <a:pPr>
              <a:lnSpc>
                <a:spcPct val="100000"/>
              </a:lnSpc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Старший научный сотрудник Казахстанско-Немецкого Университета</a:t>
            </a:r>
          </a:p>
          <a:p>
            <a:pPr>
              <a:lnSpc>
                <a:spcPct val="100000"/>
              </a:lnSpc>
            </a:pP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http://www.academic-waters.org/en/projects/links/</a:t>
            </a: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http://www.academic-waters.org/ru/proekty/poleznye-ssylki/</a:t>
            </a: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cap="none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2022, Алматы</a:t>
            </a:r>
          </a:p>
        </p:txBody>
      </p:sp>
      <p:pic>
        <p:nvPicPr>
          <p:cNvPr id="4" name="Рисунок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72" y="143934"/>
            <a:ext cx="2313305" cy="89535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669" y="337292"/>
            <a:ext cx="1836420" cy="5086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21523" y="33729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 «Обучение государственных должностных лиц Центральной Азии  продвижению оценки взаимосвязи между водными, энергетическими, продовольственными  и экосистемными ресурсами»</a:t>
            </a:r>
            <a:b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7753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83AF7-0BAB-258D-EA37-D9C1FBDA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324" y="31902"/>
            <a:ext cx="10956897" cy="779150"/>
          </a:xfrm>
        </p:spPr>
        <p:txBody>
          <a:bodyPr>
            <a:normAutofit/>
          </a:bodyPr>
          <a:lstStyle/>
          <a:p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Слайд 1.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Модуль 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I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 : ОПИСАНИЕ ВЗАИМОСВЯЗИ ЧЕРЕЗ ЕЕ СОСТОВЛЯЮЩИЕ  </a:t>
            </a:r>
            <a:endParaRPr lang="ru-KZ" sz="110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C044B405-B8B3-3CA0-FF3F-4A9429AD568D}"/>
              </a:ext>
            </a:extLst>
          </p:cNvPr>
          <p:cNvSpPr txBox="1">
            <a:spLocks/>
          </p:cNvSpPr>
          <p:nvPr/>
        </p:nvSpPr>
        <p:spPr>
          <a:xfrm>
            <a:off x="4278502" y="3095753"/>
            <a:ext cx="3116212" cy="5510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K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07FC4408-B477-76CC-C025-24048DB43CC7}"/>
              </a:ext>
            </a:extLst>
          </p:cNvPr>
          <p:cNvSpPr txBox="1">
            <a:spLocks/>
          </p:cNvSpPr>
          <p:nvPr/>
        </p:nvSpPr>
        <p:spPr>
          <a:xfrm>
            <a:off x="4166483" y="5256167"/>
            <a:ext cx="3461468" cy="5202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K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2D535A15-1C3C-4897-33DD-EE5FB87A8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730644"/>
              </p:ext>
            </p:extLst>
          </p:nvPr>
        </p:nvGraphicFramePr>
        <p:xfrm>
          <a:off x="452582" y="1426280"/>
          <a:ext cx="11442561" cy="566500"/>
        </p:xfrm>
        <a:graphic>
          <a:graphicData uri="http://schemas.openxmlformats.org/drawingml/2006/table">
            <a:tbl>
              <a:tblPr firstRow="1" firstCol="1" bandRow="1"/>
              <a:tblGrid>
                <a:gridCol w="2069160">
                  <a:extLst>
                    <a:ext uri="{9D8B030D-6E8A-4147-A177-3AD203B41FA5}">
                      <a16:colId xmlns:a16="http://schemas.microsoft.com/office/drawing/2014/main" val="3182546945"/>
                    </a:ext>
                  </a:extLst>
                </a:gridCol>
                <a:gridCol w="2544047">
                  <a:extLst>
                    <a:ext uri="{9D8B030D-6E8A-4147-A177-3AD203B41FA5}">
                      <a16:colId xmlns:a16="http://schemas.microsoft.com/office/drawing/2014/main" val="1531030543"/>
                    </a:ext>
                  </a:extLst>
                </a:gridCol>
                <a:gridCol w="6829354">
                  <a:extLst>
                    <a:ext uri="{9D8B030D-6E8A-4147-A177-3AD203B41FA5}">
                      <a16:colId xmlns:a16="http://schemas.microsoft.com/office/drawing/2014/main" val="2810950334"/>
                    </a:ext>
                  </a:extLst>
                </a:gridCol>
              </a:tblGrid>
              <a:tr h="5665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ICE-BREAKING</a:t>
                      </a:r>
                      <a:r>
                        <a:rPr lang="kk-KZ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контекста рассматриваемого кейса 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вместе. Делимся на страны, распределяем роли, знакомимся с задачей</a:t>
                      </a:r>
                      <a:endParaRPr lang="ru-KZ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-1 Общее описание ситуации в водных, продовольственных, энергетических секторах и экосистемах условного макрорегиона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230714"/>
                  </a:ext>
                </a:extLst>
              </a:tr>
            </a:tbl>
          </a:graphicData>
        </a:graphic>
      </p:graphicFrame>
      <p:graphicFrame>
        <p:nvGraphicFramePr>
          <p:cNvPr id="37" name="Таблица 36">
            <a:extLst>
              <a:ext uri="{FF2B5EF4-FFF2-40B4-BE49-F238E27FC236}">
                <a16:creationId xmlns:a16="http://schemas.microsoft.com/office/drawing/2014/main" id="{02E91AF1-2DD9-50B7-780A-8EC9CA31C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790169"/>
              </p:ext>
            </p:extLst>
          </p:nvPr>
        </p:nvGraphicFramePr>
        <p:xfrm>
          <a:off x="447280" y="2005111"/>
          <a:ext cx="11447860" cy="1032828"/>
        </p:xfrm>
        <a:graphic>
          <a:graphicData uri="http://schemas.openxmlformats.org/drawingml/2006/table">
            <a:tbl>
              <a:tblPr firstRow="1" firstCol="1" bandRow="1"/>
              <a:tblGrid>
                <a:gridCol w="2070120">
                  <a:extLst>
                    <a:ext uri="{9D8B030D-6E8A-4147-A177-3AD203B41FA5}">
                      <a16:colId xmlns:a16="http://schemas.microsoft.com/office/drawing/2014/main" val="299068497"/>
                    </a:ext>
                  </a:extLst>
                </a:gridCol>
                <a:gridCol w="2553055">
                  <a:extLst>
                    <a:ext uri="{9D8B030D-6E8A-4147-A177-3AD203B41FA5}">
                      <a16:colId xmlns:a16="http://schemas.microsoft.com/office/drawing/2014/main" val="3079518723"/>
                    </a:ext>
                  </a:extLst>
                </a:gridCol>
                <a:gridCol w="6824685">
                  <a:extLst>
                    <a:ext uri="{9D8B030D-6E8A-4147-A177-3AD203B41FA5}">
                      <a16:colId xmlns:a16="http://schemas.microsoft.com/office/drawing/2014/main" val="2578061238"/>
                    </a:ext>
                  </a:extLst>
                </a:gridCol>
              </a:tblGrid>
              <a:tr h="100424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</a:t>
                      </a: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(100')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разных группах: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Б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Команда – В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А.ОПИСАНИЕ БАССЕЙНА: ОБЩИЕ ПАРАМЕТРЫ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ПРИЛОЖЕНИЕ-2, 3 и 4 (описание по странам)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Таблица – детали условий стран – приложения (2.1; 3.1; 4.1) 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ДОНЕСТИ ДО ДРУГИХ КОМАНД УСЛОВИЯ И ПОТРЕБНОСТИ СВОЕЙ СТРАНЫ.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48486"/>
                  </a:ext>
                </a:extLst>
              </a:tr>
            </a:tbl>
          </a:graphicData>
        </a:graphic>
      </p:graphicFrame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id="{2661FEC0-B152-3013-01D0-EA134FAE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49636"/>
              </p:ext>
            </p:extLst>
          </p:nvPr>
        </p:nvGraphicFramePr>
        <p:xfrm>
          <a:off x="447279" y="3037940"/>
          <a:ext cx="11447863" cy="1217908"/>
        </p:xfrm>
        <a:graphic>
          <a:graphicData uri="http://schemas.openxmlformats.org/drawingml/2006/table">
            <a:tbl>
              <a:tblPr firstRow="1" firstCol="1" bandRow="1"/>
              <a:tblGrid>
                <a:gridCol w="2081434">
                  <a:extLst>
                    <a:ext uri="{9D8B030D-6E8A-4147-A177-3AD203B41FA5}">
                      <a16:colId xmlns:a16="http://schemas.microsoft.com/office/drawing/2014/main" val="352220"/>
                    </a:ext>
                  </a:extLst>
                </a:gridCol>
                <a:gridCol w="2541741">
                  <a:extLst>
                    <a:ext uri="{9D8B030D-6E8A-4147-A177-3AD203B41FA5}">
                      <a16:colId xmlns:a16="http://schemas.microsoft.com/office/drawing/2014/main" val="3945801204"/>
                    </a:ext>
                  </a:extLst>
                </a:gridCol>
                <a:gridCol w="6824688">
                  <a:extLst>
                    <a:ext uri="{9D8B030D-6E8A-4147-A177-3AD203B41FA5}">
                      <a16:colId xmlns:a16="http://schemas.microsoft.com/office/drawing/2014/main" val="1148600822"/>
                    </a:ext>
                  </a:extLst>
                </a:gridCol>
              </a:tblGrid>
              <a:tr h="121790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>
                          <a:solidFill>
                            <a:srgbClr val="0070C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МОДУЛЬ-II </a:t>
                      </a:r>
                      <a:r>
                        <a:rPr lang="en-US" sz="900" b="1" kern="1200" dirty="0">
                          <a:solidFill>
                            <a:srgbClr val="C4591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kern="1200" dirty="0">
                          <a:solidFill>
                            <a:srgbClr val="C4591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1" kern="1200" dirty="0">
                          <a:solidFill>
                            <a:srgbClr val="C4591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0’)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группах: </a:t>
                      </a: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секторам! </a:t>
                      </a: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каждой группе сектора представители от</a:t>
                      </a: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Команд:  А, Б и В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 ОПИСАНИЕ ВЗАИМОСВЯЗИ ЧЕРЕЗ ЕЕ СОСТОВЛЯЮЩИЕ 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ПРИЛОЖЕНИЕ- 5, 6 ,7 и 8 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(описание по секторам)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sng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ПРЕЗЕНТОВАТЬ ХАРАКТЕРИСТИКИ И ОСОБЕННОСТИ ОТДЕЛЬНОГО СЕКТОРА И ЕГО СВЯЗИ С ДРУГИМИ СЕКТОРАМИ. 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</a:t>
                      </a:r>
                      <a:r>
                        <a:rPr lang="ru-RU" sz="900" b="1" kern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ПРОФИЛЯ ВЗАИМОСВЯЗИ В КАЖДОМ СЕКТОРЕ.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013157"/>
                  </a:ext>
                </a:extLst>
              </a:tr>
            </a:tbl>
          </a:graphicData>
        </a:graphic>
      </p:graphicFrame>
      <p:graphicFrame>
        <p:nvGraphicFramePr>
          <p:cNvPr id="39" name="Таблица 38">
            <a:extLst>
              <a:ext uri="{FF2B5EF4-FFF2-40B4-BE49-F238E27FC236}">
                <a16:creationId xmlns:a16="http://schemas.microsoft.com/office/drawing/2014/main" id="{DDB3BA68-F5D7-EBDD-2B64-B289C50B5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56453"/>
              </p:ext>
            </p:extLst>
          </p:nvPr>
        </p:nvGraphicFramePr>
        <p:xfrm>
          <a:off x="447280" y="4284226"/>
          <a:ext cx="11447860" cy="987720"/>
        </p:xfrm>
        <a:graphic>
          <a:graphicData uri="http://schemas.openxmlformats.org/drawingml/2006/table">
            <a:tbl>
              <a:tblPr firstRow="1" firstCol="1" bandRow="1"/>
              <a:tblGrid>
                <a:gridCol w="2120429">
                  <a:extLst>
                    <a:ext uri="{9D8B030D-6E8A-4147-A177-3AD203B41FA5}">
                      <a16:colId xmlns:a16="http://schemas.microsoft.com/office/drawing/2014/main" val="2399909435"/>
                    </a:ext>
                  </a:extLst>
                </a:gridCol>
                <a:gridCol w="2502745">
                  <a:extLst>
                    <a:ext uri="{9D8B030D-6E8A-4147-A177-3AD203B41FA5}">
                      <a16:colId xmlns:a16="http://schemas.microsoft.com/office/drawing/2014/main" val="2153292696"/>
                    </a:ext>
                  </a:extLst>
                </a:gridCol>
                <a:gridCol w="6824686">
                  <a:extLst>
                    <a:ext uri="{9D8B030D-6E8A-4147-A177-3AD203B41FA5}">
                      <a16:colId xmlns:a16="http://schemas.microsoft.com/office/drawing/2014/main" val="1516869960"/>
                    </a:ext>
                  </a:extLst>
                </a:gridCol>
              </a:tblGrid>
              <a:tr h="98772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МОДУЛЬ-III (</a:t>
                      </a: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’)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разных группах: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А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Б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 – В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НЕКСУСНОЙ ОЦЕНКА: ВОЗМОЖНОСТИ И БАРЬЕРЫ. 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СОЗДАНИЕ ПРОФИЛЯ ВЗАИМОСВЯЗИ ДЛЯ ОПРЕДЕЛЕНИЯ ВЫГОД И ВЫЗОВОВ ДЛЯ КАЖДОЙ СТРАНЫ ВО ВСЕХ СЕКТОРАХ.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08346"/>
                  </a:ext>
                </a:extLst>
              </a:tr>
            </a:tbl>
          </a:graphicData>
        </a:graphic>
      </p:graphicFrame>
      <p:graphicFrame>
        <p:nvGraphicFramePr>
          <p:cNvPr id="40" name="Таблица 39">
            <a:extLst>
              <a:ext uri="{FF2B5EF4-FFF2-40B4-BE49-F238E27FC236}">
                <a16:creationId xmlns:a16="http://schemas.microsoft.com/office/drawing/2014/main" id="{6E847CA1-B128-3E4C-1FF2-84D0C3916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104143"/>
              </p:ext>
            </p:extLst>
          </p:nvPr>
        </p:nvGraphicFramePr>
        <p:xfrm>
          <a:off x="447280" y="5287725"/>
          <a:ext cx="11447860" cy="824884"/>
        </p:xfrm>
        <a:graphic>
          <a:graphicData uri="http://schemas.openxmlformats.org/drawingml/2006/table">
            <a:tbl>
              <a:tblPr firstRow="1" firstCol="1" bandRow="1"/>
              <a:tblGrid>
                <a:gridCol w="2126686">
                  <a:extLst>
                    <a:ext uri="{9D8B030D-6E8A-4147-A177-3AD203B41FA5}">
                      <a16:colId xmlns:a16="http://schemas.microsoft.com/office/drawing/2014/main" val="1629429914"/>
                    </a:ext>
                  </a:extLst>
                </a:gridCol>
                <a:gridCol w="2496489">
                  <a:extLst>
                    <a:ext uri="{9D8B030D-6E8A-4147-A177-3AD203B41FA5}">
                      <a16:colId xmlns:a16="http://schemas.microsoft.com/office/drawing/2014/main" val="1298710392"/>
                    </a:ext>
                  </a:extLst>
                </a:gridCol>
                <a:gridCol w="6824685">
                  <a:extLst>
                    <a:ext uri="{9D8B030D-6E8A-4147-A177-3AD203B41FA5}">
                      <a16:colId xmlns:a16="http://schemas.microsoft.com/office/drawing/2014/main" val="1930896267"/>
                    </a:ext>
                  </a:extLst>
                </a:gridCol>
              </a:tblGrid>
              <a:tr h="82488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МОДУЛЬ-IV (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вместе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Д. СОВМЕСТНАЯ НЕКСУСНАЯ ОЦЕНКА . РЕШЕНИЯ И ПОСЛЕДУЮЩИЕ ШАГИ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РАЗРАБОТКА ИНВЕСТИЦИОННОГО ПРОЕКТА ДЛЯ ПОЛУЧЕНИЯ ФИНАНСИРОВАНИЯ ОТ ИНВЕСТОРА -  ПРИЛОЖЕНИЕ-9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217783"/>
                  </a:ext>
                </a:extLst>
              </a:tr>
            </a:tbl>
          </a:graphicData>
        </a:graphic>
      </p:graphicFrame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A85B833D-4337-51E0-F13B-6262E75D0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743654"/>
              </p:ext>
            </p:extLst>
          </p:nvPr>
        </p:nvGraphicFramePr>
        <p:xfrm>
          <a:off x="447280" y="6169366"/>
          <a:ext cx="11447863" cy="533584"/>
        </p:xfrm>
        <a:graphic>
          <a:graphicData uri="http://schemas.openxmlformats.org/drawingml/2006/table">
            <a:tbl>
              <a:tblPr firstRow="1" firstCol="1" bandRow="1"/>
              <a:tblGrid>
                <a:gridCol w="2126692">
                  <a:extLst>
                    <a:ext uri="{9D8B030D-6E8A-4147-A177-3AD203B41FA5}">
                      <a16:colId xmlns:a16="http://schemas.microsoft.com/office/drawing/2014/main" val="171375711"/>
                    </a:ext>
                  </a:extLst>
                </a:gridCol>
                <a:gridCol w="2496483">
                  <a:extLst>
                    <a:ext uri="{9D8B030D-6E8A-4147-A177-3AD203B41FA5}">
                      <a16:colId xmlns:a16="http://schemas.microsoft.com/office/drawing/2014/main" val="4081574619"/>
                    </a:ext>
                  </a:extLst>
                </a:gridCol>
                <a:gridCol w="6824688">
                  <a:extLst>
                    <a:ext uri="{9D8B030D-6E8A-4147-A177-3AD203B41FA5}">
                      <a16:colId xmlns:a16="http://schemas.microsoft.com/office/drawing/2014/main" val="4270289321"/>
                    </a:ext>
                  </a:extLst>
                </a:gridCol>
              </a:tblGrid>
              <a:tr h="53358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Завершение игры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вместе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Комментарии,  анализ и выученные уроки, обратная связь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72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91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657449-6E86-49DF-8522-B11AB6EEC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5751"/>
            <a:ext cx="3932237" cy="1771649"/>
          </a:xfrm>
        </p:spPr>
        <p:txBody>
          <a:bodyPr>
            <a:normAutofit fontScale="90000"/>
          </a:bodyPr>
          <a:lstStyle/>
          <a:p>
            <a:r>
              <a:rPr lang="ru-RU" sz="1300" b="1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Слайд 2. </a:t>
            </a:r>
            <a:r>
              <a:rPr lang="ru-RU" sz="20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Цель МОДУЛЯ </a:t>
            </a:r>
            <a:r>
              <a:rPr lang="en-US" sz="20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II </a:t>
            </a:r>
            <a:r>
              <a:rPr lang="ru-RU" sz="20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–презентовать характеристики и особенности отдельного сектора и его связи с другими секторами.</a:t>
            </a:r>
            <a:br>
              <a:rPr lang="ru-KZ" sz="2000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120 минут.</a:t>
            </a:r>
            <a:endParaRPr lang="ru-KZ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7A3ECD-0316-4B37-904B-AEB447251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717941" cy="1981864"/>
          </a:xfrm>
        </p:spPr>
        <p:txBody>
          <a:bodyPr>
            <a:normAutofit/>
          </a:bodyPr>
          <a:lstStyle/>
          <a:p>
            <a:pPr algn="just"/>
            <a:endParaRPr lang="ru-RU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endParaRPr lang="ru-RU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ru-RU" sz="1200" b="1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Предлагаемое с</a:t>
            </a:r>
            <a:r>
              <a:rPr lang="ru-RU" sz="1200" b="1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одержание </a:t>
            </a:r>
            <a:r>
              <a:rPr lang="ru-RU" sz="1200" b="1" i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презентаций</a:t>
            </a:r>
            <a:endParaRPr lang="ru-KZ" sz="1200" b="1" i="1" dirty="0">
              <a:solidFill>
                <a:srgbClr val="0070C0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 га основе или в виде диаграм</a:t>
            </a:r>
            <a:r>
              <a:rPr lang="ru-RU" sz="1200" i="1" dirty="0">
                <a:latin typeface="Arial Narrow" panose="020B0606020202030204" pitchFamily="34" charset="0"/>
                <a:ea typeface="Times New Roman" panose="02020603050405020304" pitchFamily="18" charset="0"/>
              </a:rPr>
              <a:t>м по сектором, показывающих взаимовлияние различных ресурсов друг на друга.</a:t>
            </a:r>
            <a:endParaRPr lang="ru-KZ" sz="1200" i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600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Смотрите на следующем слайде!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61B55B-3195-47CA-912C-F5C100AE1D06}"/>
              </a:ext>
            </a:extLst>
          </p:cNvPr>
          <p:cNvSpPr txBox="1"/>
          <p:nvPr/>
        </p:nvSpPr>
        <p:spPr>
          <a:xfrm>
            <a:off x="4635063" y="285751"/>
            <a:ext cx="6639816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Ведущий знакомит команды с этапами работы (ниже) и смысл задания – 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ru-RU" sz="1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минут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вопросы </a:t>
            </a: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МОДУЛЯ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</a:t>
            </a: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KZ" sz="11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сектора экономики являются ключевыми для каждой страны на данном этапе и в перспективе?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Каково текущее состояние секторов экономики?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тенденции наблюдаются в отдельных секторах и в стране в целом и почему?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меры предпринимаются в отдельных секторах и существует ли согласованность политик?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сектора экономики являются наиболее уязвимыми от изменения климата и почему?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сектора экономики должны быть направлены меры по адаптации и на какие меры по смягчению к изменению климата?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возможные пути по поддержанию сфер экономики, на которые ляжет нагрузка по снижению выбросов парниковых газов?</a:t>
            </a:r>
            <a:endParaRPr lang="ru-RU" sz="12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работы в группе (110 минут):</a:t>
            </a:r>
            <a:endParaRPr lang="ru-KZ" sz="11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Участники команд перераспределяются в рабочие группы (РГ) по секторам: вода, энергетика, сельское хозяйство, экология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РГ «Вода» входят специалисты водники из каждой команды, в РГ «СХ» сходят эксперты по сельскому хозяйству из каждой команды, в РГ «Энергетика» входят Эксперты энергетики из каждой команды, в РГ «Экология» входят экологи от каждой страны, остальные участники входят в состав РГ по заинтересованности.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Заранее ознакомитесь с видео по данному модулю и используйте из предоставленных материалов Приложение, соответствующее названию Вашей рабочей группе. РГ «Вода» - </a:t>
            </a:r>
            <a:r>
              <a:rPr lang="ru-RU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ПРИЛОЖЕНИЕ-5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РГ «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</a:t>
            </a:r>
            <a:r>
              <a:rPr lang="ru-RU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ПРИЛОЖЕНИЕ-6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РГ «Энергетика» – </a:t>
            </a:r>
            <a:r>
              <a:rPr lang="ru-RU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ПРИЛОЖЕНИЕ-7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РГ «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Экология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- </a:t>
            </a:r>
            <a:r>
              <a:rPr lang="ru-RU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ПРИЛОЖЕНИЕ-8</a:t>
            </a:r>
            <a:r>
              <a:rPr lang="ru-RU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Внимательно ознакомьтесь с документом, обсудите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подготовьте презентацию от РГ на флипчарте 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минут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резентация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минут) – </a:t>
            </a:r>
            <a:r>
              <a:rPr lang="ru-RU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минут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опросы и комментарии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 остальных РГ (по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минут) </a:t>
            </a: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минут.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74C17A0-AC27-22E9-9817-F73F30810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3116" y="5852160"/>
            <a:ext cx="508883" cy="3101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ADF1FE-A7B4-BF64-E45F-681865D98F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07944" y="4397070"/>
            <a:ext cx="3932237" cy="205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93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2AAD1D-6513-48C3-B73E-1463A848D728}"/>
              </a:ext>
            </a:extLst>
          </p:cNvPr>
          <p:cNvSpPr txBox="1"/>
          <p:nvPr/>
        </p:nvSpPr>
        <p:spPr>
          <a:xfrm>
            <a:off x="1163871" y="165566"/>
            <a:ext cx="10800553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1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Слайд 3.</a:t>
            </a:r>
          </a:p>
          <a:p>
            <a:pPr algn="ctr"/>
            <a:endParaRPr lang="ru-RU" sz="1000" b="1" i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00" b="1" i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ПРОДОЛЖЕНИЕ – </a:t>
            </a:r>
            <a:r>
              <a:rPr lang="ru-RU" sz="1000" b="1" i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презентаций к Модулю </a:t>
            </a:r>
            <a:r>
              <a:rPr lang="en-US" sz="1000" b="1" i="1" u="sng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000" b="1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000" b="1" i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</a:rPr>
              <a:t>Презентация РГ </a:t>
            </a:r>
            <a:r>
              <a:rPr lang="ru-RU" sz="1000" b="1" i="1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«ВОДА» (презентация включает интегрированное описание параметров каждой страны в региональном контексте) </a:t>
            </a:r>
            <a:endParaRPr lang="ru-KZ" sz="1000" b="1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Общий фактический объем возобновляемых водных ресурсов на душу населения.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Потенциальный объем запасов воды на душу населения.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Доступ к услугам санитарии и водоснабжению.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Интенсивность использования фактических водных ресурсов 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Использования водных ресурсов в различных секторах.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Показатели изменчивости стока, возникновения экстремальных гидрологических явлений.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Энергоемкость водоснабжения (откачка, обработка, доставка; особое внимание – использованию методов с высокими затратами энергии, например, опреснение).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/>
            <a:endParaRPr lang="ru-RU" sz="1000" b="1" i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i="1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РГ </a:t>
            </a:r>
            <a:r>
              <a:rPr lang="ru-RU" sz="1000" b="1" i="1" dirty="0">
                <a:solidFill>
                  <a:schemeClr val="accent2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«СХ» (презентация включает интегрированное описание параметров каждой страны в региональном контексте)</a:t>
            </a:r>
            <a:endParaRPr lang="ru-KZ" sz="1000" b="1" dirty="0">
              <a:solidFill>
                <a:schemeClr val="accent2">
                  <a:lumMod val="50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Поставки, доступ, качество, стабильность, влияние на здоровье, усвоение питательных веществ.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Продуктивность использования воды в сельском хозяйстве.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неорошаемого и орошаемого сельского хозяйства.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 обработки пахотных земель.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Энергоемкость сельского хозяйства (каков уровень механизации и т.д.).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Растениеводство и животноводство.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Превышения допустимых норм пестицидов и удобрений/питательных веществ (относительно предельных значений) в сельском хозяйстве.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Распространенность органического сельского хозяйства.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i="1" dirty="0"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РГ «ЭНЕРГИЯ» </a:t>
            </a:r>
            <a:r>
              <a:rPr lang="ru-RU" sz="1000" b="1" i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(презентация включает интегрированное описание параметров каждой страны в региональном контексте)</a:t>
            </a:r>
            <a:endParaRPr lang="ru-KZ" sz="1000" b="1" dirty="0">
              <a:solidFill>
                <a:srgbClr val="FF000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Первичный состав энергоресурсов.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Энергетическая зависимость от соседей по бассейну.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Мероприятия по совместному использованию энергии.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Энергоемкость производства, промышленности и т.д.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 к современному электричеству.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Гидроэнергетический потенциал и уровень развития.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Процент использования возобновляемых источников энергии.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i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0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i="1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РГ </a:t>
            </a:r>
            <a:r>
              <a:rPr lang="ru-RU" sz="1000" b="1" i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«ЭКОЛОГИЯ» (презентация включает интегрированное описание параметров каждой страны в региональном контексте)</a:t>
            </a:r>
            <a:endParaRPr lang="ru-KZ" sz="1000" b="1" dirty="0">
              <a:solidFill>
                <a:schemeClr val="accent6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воды.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Эвтрофикация.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и защита экосистем в бассейне.</a:t>
            </a:r>
            <a:endParaRPr lang="ru-KZ" sz="10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0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предоставляемые экосистемные услуги.</a:t>
            </a:r>
            <a:endParaRPr lang="ru-RU" sz="12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ru-KZ" sz="12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A342B9-9C8F-D15D-0F07-45CE50C48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200" dirty="0">
                <a:solidFill>
                  <a:schemeClr val="accent1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Слайд 4. </a:t>
            </a:r>
            <a:r>
              <a:rPr lang="ru-RU" sz="3200" dirty="0">
                <a:solidFill>
                  <a:schemeClr val="accent1"/>
                </a:solidFill>
                <a:latin typeface="Arial Black" panose="020B0A04020102020204" pitchFamily="34" charset="0"/>
              </a:rPr>
              <a:t>Профили негативных и позитивных  взаимосвязей между Водным и другими секторами</a:t>
            </a:r>
            <a:endParaRPr lang="ru-KZ" sz="3200" dirty="0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03A3FC4-7D70-4AC5-FD96-012F48DF5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058" y="403713"/>
            <a:ext cx="9349634" cy="368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15" name="Rectangle 23">
            <a:extLst>
              <a:ext uri="{FF2B5EF4-FFF2-40B4-BE49-F238E27FC236}">
                <a16:creationId xmlns:a16="http://schemas.microsoft.com/office/drawing/2014/main" id="{1B1BD59A-2E8F-A928-2E34-E6AF23DF2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058" y="457199"/>
            <a:ext cx="934963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sp>
        <p:nvSpPr>
          <p:cNvPr id="16" name="Rectangle 35">
            <a:extLst>
              <a:ext uri="{FF2B5EF4-FFF2-40B4-BE49-F238E27FC236}">
                <a16:creationId xmlns:a16="http://schemas.microsoft.com/office/drawing/2014/main" id="{FEA127B9-CBEA-EB74-0A2E-ED1A51374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5240054A-0140-380C-6646-47617AC0ECBA}"/>
              </a:ext>
            </a:extLst>
          </p:cNvPr>
          <p:cNvGrpSpPr/>
          <p:nvPr/>
        </p:nvGrpSpPr>
        <p:grpSpPr>
          <a:xfrm>
            <a:off x="731519" y="1940118"/>
            <a:ext cx="9666605" cy="3932362"/>
            <a:chOff x="0" y="683"/>
            <a:chExt cx="3361640" cy="1429543"/>
          </a:xfrm>
        </p:grpSpPr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53FCE502-C434-1D1B-9F9D-601788D31F5D}"/>
                </a:ext>
              </a:extLst>
            </p:cNvPr>
            <p:cNvSpPr/>
            <p:nvPr/>
          </p:nvSpPr>
          <p:spPr>
            <a:xfrm>
              <a:off x="873445" y="40954"/>
              <a:ext cx="1535410" cy="13892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900" b="1">
                  <a:solidFill>
                    <a:srgbClr val="4BACC6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K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9D4F88F2-236E-0EC8-9EB1-9BAAD6E7612A}"/>
                </a:ext>
              </a:extLst>
            </p:cNvPr>
            <p:cNvSpPr/>
            <p:nvPr/>
          </p:nvSpPr>
          <p:spPr>
            <a:xfrm>
              <a:off x="1289082" y="344124"/>
              <a:ext cx="728586" cy="72858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200" b="1" dirty="0">
                  <a:solidFill>
                    <a:srgbClr val="4BACC6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ВОДА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оле 8">
              <a:extLst>
                <a:ext uri="{FF2B5EF4-FFF2-40B4-BE49-F238E27FC236}">
                  <a16:creationId xmlns:a16="http://schemas.microsoft.com/office/drawing/2014/main" id="{2A7B8420-F23C-11DF-CEAA-7E590561CF9F}"/>
                </a:ext>
              </a:extLst>
            </p:cNvPr>
            <p:cNvSpPr txBox="1"/>
            <p:nvPr/>
          </p:nvSpPr>
          <p:spPr>
            <a:xfrm rot="16200000">
              <a:off x="-554387" y="555070"/>
              <a:ext cx="1392555" cy="28378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 dirty="0"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КАК ИЗМЕНЕНИЯ В ЭТИХ СЕКТОРАХ ВОЗДЕЙСТВУЮТ НА ВОДНЫЕ</a:t>
              </a:r>
              <a:r>
                <a:rPr lang="ru-RU" sz="1200" b="1" dirty="0"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РЕСУРСЫ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оле 10">
              <a:extLst>
                <a:ext uri="{FF2B5EF4-FFF2-40B4-BE49-F238E27FC236}">
                  <a16:creationId xmlns:a16="http://schemas.microsoft.com/office/drawing/2014/main" id="{6A33E084-D222-33A7-CE5C-801115D8B14E}"/>
                </a:ext>
              </a:extLst>
            </p:cNvPr>
            <p:cNvSpPr txBox="1"/>
            <p:nvPr/>
          </p:nvSpPr>
          <p:spPr>
            <a:xfrm rot="16200000">
              <a:off x="2544005" y="600771"/>
              <a:ext cx="1371791" cy="26347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b="1" dirty="0"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КАК ИЗМЕНЕНИЯ В ВОДНЫХ РЕСУРСАХ </a:t>
              </a:r>
              <a:r>
                <a:rPr lang="ru-RU" sz="1200" b="1" dirty="0"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ВО</a:t>
              </a:r>
              <a:r>
                <a:rPr lang="ru-RU" sz="1400" b="1" dirty="0"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ЗДЕЙСТВУЮТ НА ЭТИ СЕКТОРА</a:t>
              </a:r>
              <a:endParaRPr lang="ru-K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оле 20">
              <a:extLst>
                <a:ext uri="{FF2B5EF4-FFF2-40B4-BE49-F238E27FC236}">
                  <a16:creationId xmlns:a16="http://schemas.microsoft.com/office/drawing/2014/main" id="{FD24788B-59CF-1BDB-AC56-1A2E6853C2C6}"/>
                </a:ext>
              </a:extLst>
            </p:cNvPr>
            <p:cNvSpPr txBox="1"/>
            <p:nvPr/>
          </p:nvSpPr>
          <p:spPr>
            <a:xfrm>
              <a:off x="330673" y="216989"/>
              <a:ext cx="860951" cy="20955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solidFill>
                    <a:srgbClr val="E36C0A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ЭНЕРГЕТИКА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оле 21">
              <a:extLst>
                <a:ext uri="{FF2B5EF4-FFF2-40B4-BE49-F238E27FC236}">
                  <a16:creationId xmlns:a16="http://schemas.microsoft.com/office/drawing/2014/main" id="{286C9DF8-0ADB-9E31-7AE2-50DE74EE018D}"/>
                </a:ext>
              </a:extLst>
            </p:cNvPr>
            <p:cNvSpPr txBox="1"/>
            <p:nvPr/>
          </p:nvSpPr>
          <p:spPr>
            <a:xfrm>
              <a:off x="330672" y="578837"/>
              <a:ext cx="881856" cy="20955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solidFill>
                    <a:srgbClr val="C0504D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СХ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оле 22">
              <a:extLst>
                <a:ext uri="{FF2B5EF4-FFF2-40B4-BE49-F238E27FC236}">
                  <a16:creationId xmlns:a16="http://schemas.microsoft.com/office/drawing/2014/main" id="{2C426D06-1886-9444-6633-9EE3AEB0018B}"/>
                </a:ext>
              </a:extLst>
            </p:cNvPr>
            <p:cNvSpPr txBox="1"/>
            <p:nvPr/>
          </p:nvSpPr>
          <p:spPr>
            <a:xfrm>
              <a:off x="330673" y="940685"/>
              <a:ext cx="869313" cy="209550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solidFill>
                    <a:srgbClr val="9BBB59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ЭКОСИСТЕМЫ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оле 23">
              <a:extLst>
                <a:ext uri="{FF2B5EF4-FFF2-40B4-BE49-F238E27FC236}">
                  <a16:creationId xmlns:a16="http://schemas.microsoft.com/office/drawing/2014/main" id="{4DE81FB9-716D-07F1-AA63-85222C886185}"/>
                </a:ext>
              </a:extLst>
            </p:cNvPr>
            <p:cNvSpPr txBox="1"/>
            <p:nvPr/>
          </p:nvSpPr>
          <p:spPr>
            <a:xfrm>
              <a:off x="2190909" y="270777"/>
              <a:ext cx="815326" cy="20955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solidFill>
                    <a:srgbClr val="E36C0A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ЭНЕРГЕТИКА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Поле 24">
              <a:extLst>
                <a:ext uri="{FF2B5EF4-FFF2-40B4-BE49-F238E27FC236}">
                  <a16:creationId xmlns:a16="http://schemas.microsoft.com/office/drawing/2014/main" id="{9995EBC7-6199-75C8-81FB-5E7729C992C0}"/>
                </a:ext>
              </a:extLst>
            </p:cNvPr>
            <p:cNvSpPr txBox="1"/>
            <p:nvPr/>
          </p:nvSpPr>
          <p:spPr>
            <a:xfrm>
              <a:off x="2182552" y="627735"/>
              <a:ext cx="832043" cy="20955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200" b="1" dirty="0">
                  <a:solidFill>
                    <a:srgbClr val="C0504D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СХ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оле 25">
              <a:extLst>
                <a:ext uri="{FF2B5EF4-FFF2-40B4-BE49-F238E27FC236}">
                  <a16:creationId xmlns:a16="http://schemas.microsoft.com/office/drawing/2014/main" id="{9607577A-D84A-A1B9-4983-7DA7D5A9F372}"/>
                </a:ext>
              </a:extLst>
            </p:cNvPr>
            <p:cNvSpPr txBox="1"/>
            <p:nvPr/>
          </p:nvSpPr>
          <p:spPr>
            <a:xfrm>
              <a:off x="2174190" y="989583"/>
              <a:ext cx="848767" cy="209550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2000" b="1" dirty="0">
                  <a:solidFill>
                    <a:srgbClr val="9BBB59"/>
                  </a:solidFill>
                  <a:effectLst/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ЭКОСИСТЕМЫ</a:t>
              </a:r>
              <a:endParaRPr lang="ru-K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Rectangle 46">
            <a:extLst>
              <a:ext uri="{FF2B5EF4-FFF2-40B4-BE49-F238E27FC236}">
                <a16:creationId xmlns:a16="http://schemas.microsoft.com/office/drawing/2014/main" id="{F4B62E8A-EF0B-A57B-6AB1-16AFACF42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20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B213E-9413-66B4-9609-865400E94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300" dirty="0">
                <a:solidFill>
                  <a:schemeClr val="accent1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Слайд 5. </a:t>
            </a:r>
            <a:r>
              <a:rPr lang="ru-RU" sz="3600" dirty="0">
                <a:solidFill>
                  <a:schemeClr val="accent1"/>
                </a:solidFill>
                <a:latin typeface="Arial Black" panose="020B0A04020102020204" pitchFamily="34" charset="0"/>
              </a:rPr>
              <a:t>Профили негативных и позитивных  взаимосвязей в секторальных группах</a:t>
            </a:r>
            <a:endParaRPr lang="ru-KZ" sz="36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105C49C-8DBB-5DC4-D2F4-3E05C05EB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81091"/>
            <a:ext cx="10770704" cy="488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1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46312</TotalTime>
  <Words>2259</Words>
  <Application>Microsoft Office PowerPoint</Application>
  <PresentationFormat>Широкоэкранный</PresentationFormat>
  <Paragraphs>193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Narrow</vt:lpstr>
      <vt:lpstr>Calibri</vt:lpstr>
      <vt:lpstr>Calibri Light</vt:lpstr>
      <vt:lpstr>Symbol</vt:lpstr>
      <vt:lpstr>Times New Roman</vt:lpstr>
      <vt:lpstr>Wingdings</vt:lpstr>
      <vt:lpstr>Office Theme</vt:lpstr>
      <vt:lpstr>               Модуль-II </vt:lpstr>
      <vt:lpstr>Слайд 1. Модуль II : ОПИСАНИЕ ВЗАИМОСВЯЗИ ЧЕРЕЗ ЕЕ СОСТОВЛЯЮЩИЕ  </vt:lpstr>
      <vt:lpstr>Слайд 2. Цель МОДУЛЯ II –презентовать характеристики и особенности отдельного сектора и его связи с другими секторами. 120 минут.</vt:lpstr>
      <vt:lpstr>Презентация PowerPoint</vt:lpstr>
      <vt:lpstr>Слайд 4. Профили негативных и позитивных  взаимосвязей между Водным и другими секторами</vt:lpstr>
      <vt:lpstr>Слайд 5. Профили негативных и позитивных  взаимосвязей в секторальных группах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ВЗАИМОСВЯЗИ ВОДНЫХ, ЭНЕРГЕТИЧЕСКИХ, ПРОДОВОЛЬСТВЕННЫХ И ЭКОСИСТЕМНЫХ РЕСУРСОВ В КОНТЕКСТЕ ЦЕНТРАЛЬНОЙ АЗИИ   УЧЕБНОЕ ПОСОБИЕ ДЛЯ ПРЕПОДАВАНИЯ</dc:title>
  <dc:creator>Zharas Takenov</dc:creator>
  <cp:lastModifiedBy>Zharas Takenov</cp:lastModifiedBy>
  <cp:revision>585</cp:revision>
  <dcterms:created xsi:type="dcterms:W3CDTF">2021-03-11T15:33:37Z</dcterms:created>
  <dcterms:modified xsi:type="dcterms:W3CDTF">2022-12-21T13:02:52Z</dcterms:modified>
</cp:coreProperties>
</file>