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2" r:id="rId1"/>
  </p:sldMasterIdLst>
  <p:notesMasterIdLst>
    <p:notesMasterId r:id="rId8"/>
  </p:notesMasterIdLst>
  <p:sldIdLst>
    <p:sldId id="296" r:id="rId2"/>
    <p:sldId id="325" r:id="rId3"/>
    <p:sldId id="292" r:id="rId4"/>
    <p:sldId id="293" r:id="rId5"/>
    <p:sldId id="322" r:id="rId6"/>
    <p:sldId id="31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haras Takenov" initials="ZT" lastIdx="3" clrIdx="0">
    <p:extLst>
      <p:ext uri="{19B8F6BF-5375-455C-9EA6-DF929625EA0E}">
        <p15:presenceInfo xmlns:p15="http://schemas.microsoft.com/office/powerpoint/2012/main" userId="de604c92aa30f34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244" autoAdjust="0"/>
  </p:normalViewPr>
  <p:slideViewPr>
    <p:cSldViewPr snapToGrid="0">
      <p:cViewPr varScale="1">
        <p:scale>
          <a:sx n="44" d="100"/>
          <a:sy n="44" d="100"/>
        </p:scale>
        <p:origin x="82" y="9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0D0EE-C7A3-4D67-B289-9F22540BDE82}" type="datetimeFigureOut">
              <a:rPr lang="ru-KZ" smtClean="0"/>
              <a:t>21.12.2022</a:t>
            </a:fld>
            <a:endParaRPr lang="ru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12D94-8973-43C8-8224-E424EED2FA6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798961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E12D94-8973-43C8-8224-E424EED2FA6F}" type="slidenum">
              <a:rPr lang="x-none" smtClean="0"/>
              <a:t>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046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1300" b="1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СЛАЙД-1: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МОДУЛЕ I</a:t>
            </a: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вы помните из предыдущих видео, участники работают в группах по секторам, составленных из представителей разных участвующих условных стран макрорегиона. </a:t>
            </a:r>
            <a:endParaRPr lang="ru-K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1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Здесь, согласно специфической «Методологии Конвенции по трансграничным водам» вы будете обучаться </a:t>
            </a:r>
            <a:r>
              <a:rPr lang="ru-RU" sz="1100" b="1" u="sng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ОПИСАНИЮ ВЗАИМОСВЯЗИ ЧЕРЕЗ ЕЕ СОСТАВЛЯЮЩИЕ КОМПОНЕНТЫ,</a:t>
            </a:r>
            <a:r>
              <a:rPr lang="ru-RU" sz="11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которая включает 3 и 4 этапы нексусного анализа:</a:t>
            </a:r>
            <a:endParaRPr lang="ru-K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ru-RU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На </a:t>
            </a:r>
            <a:r>
              <a:rPr lang="ru-R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Третьем Этапе - </a:t>
            </a:r>
            <a:r>
              <a:rPr lang="ru-RU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анализируются ключевые секторы с применением причинно-следственной связи «стремление-давление-состояние-воздействие-ответ». Дальнейшее уточнение анализа проводится совместно на семинаре.</a:t>
            </a:r>
            <a:endParaRPr lang="ru-K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ru-RU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На </a:t>
            </a:r>
            <a:r>
              <a:rPr lang="ru-R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Четвертом Этапе - </a:t>
            </a:r>
            <a:r>
              <a:rPr lang="ru-RU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детализируются проблемы между секторами при рассмотрении отраслевых планов и связей с другими секторами во время непосредственных обсуждений на семинаре.</a:t>
            </a:r>
            <a:endParaRPr lang="ru-K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Для «МОДУЛЬ-II» студенты распределяются онлайн по 4 секторам или рабочим группам (РГ): «Вода», «СХ </a:t>
            </a:r>
            <a:r>
              <a:rPr lang="ru-R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(сельское хозяйство)</a:t>
            </a:r>
            <a:r>
              <a:rPr lang="ru-RU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«ЭНЕРГИЯ» и «ЭКОЛОГИЯ». Список принципа распределения по секторам представлен в «Методика проведения тренинга по нексусной оценке в формате онлайн». </a:t>
            </a:r>
            <a:endParaRPr lang="ru-K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«</a:t>
            </a:r>
            <a:r>
              <a:rPr lang="ru-RU" sz="11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МОДУЛЬ-I</a:t>
            </a:r>
            <a:r>
              <a:rPr lang="en-US" sz="11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вам для работы в каждом секторе дадут одно из  </a:t>
            </a:r>
            <a:r>
              <a:rPr lang="ru-RU" sz="11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ПРИЛОЖЕНИЙ (5, 6, 7 или 8)</a:t>
            </a:r>
            <a:r>
              <a:rPr lang="ru-RU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 подробным описанием ситуации с ресурсами в каждом ключевом секторе региона, ваша задача будет – в указанное время ознакомиться, обсудить, подготовиться и презентовать характеристики и особенности отдельного сектора и его связи с другими секторами. Создание профиля взаимосвязи в каждом секторе.</a:t>
            </a:r>
            <a:endParaRPr lang="ru-K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этой работе надо стремиться с помощью описательных показателей представить характеристики и особенности каждого отдельного сектора и его связи с другими секторами. Кроме того, использовать эти показатели для описания как барьеров и так перспектив для развития взаимосвязи между секторами в трансграничном бассейне. </a:t>
            </a:r>
            <a:endParaRPr lang="ru-K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Необходимо выбрать общий набор ключевых показателей, который был бы представлен по всем секторам и в каждом секторе:</a:t>
            </a:r>
            <a:endParaRPr lang="ru-K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ru-RU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Показатели по водной безопасности.</a:t>
            </a:r>
            <a:endParaRPr lang="ru-K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ru-RU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Показатели продовольственной безопасности</a:t>
            </a:r>
            <a:endParaRPr lang="ru-K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ru-RU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Показатели по энергетической безопасности.</a:t>
            </a:r>
            <a:endParaRPr lang="ru-K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ru-RU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Показатели безопасности экосистем.</a:t>
            </a:r>
            <a:endParaRPr lang="ru-K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E12D94-8973-43C8-8224-E424EED2FA6F}" type="slidenum">
              <a:rPr lang="ru-KZ" smtClean="0"/>
              <a:t>2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595099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1300" b="1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СЛАЙД-2: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Работа над </a:t>
            </a:r>
            <a:r>
              <a:rPr lang="ru-RU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МОДУЛЕМ-</a:t>
            </a:r>
            <a:r>
              <a:rPr lang="en-US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II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ru-RU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в общем займет </a:t>
            </a:r>
            <a:r>
              <a:rPr lang="ru-RU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120 минут</a:t>
            </a:r>
            <a:r>
              <a:rPr lang="ru-RU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. </a:t>
            </a:r>
            <a:r>
              <a:rPr lang="ru-RU" sz="1200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+mn-ea"/>
                <a:cs typeface="+mn-cs"/>
              </a:rPr>
              <a:t>Цель</a:t>
            </a:r>
            <a:r>
              <a:rPr lang="ru-RU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в </a:t>
            </a:r>
            <a:r>
              <a:rPr lang="ru-RU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МОДУЛЕ-I</a:t>
            </a:r>
            <a:r>
              <a:rPr lang="en-US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I</a:t>
            </a:r>
            <a:r>
              <a:rPr lang="ru-RU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–это </a:t>
            </a:r>
            <a:r>
              <a:rPr lang="ru-RU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ПРЕЗЕНТОВАТЬ ХАРАКТЕРИСТИКИ И ОСОБЕННОСТИ ОТДЕЛЬНОГО СЕКТОРА И ЕГО СВЯЗИ С ДРУГИМИ СЕКТОРАМИ</a:t>
            </a:r>
            <a:r>
              <a:rPr lang="ru-RU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.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Вводной информацией для этого МОДУЛЯ-I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I</a:t>
            </a:r>
            <a:r>
              <a:rPr lang="ru-RU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является данное видео, который займет </a:t>
            </a:r>
            <a:r>
              <a:rPr lang="ru-RU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15</a:t>
            </a:r>
            <a:r>
              <a:rPr lang="ru-RU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минут, и текст к нему. Кроме того, вы уже ознакомились с общей ситуацией, описанной в ПРИЛОЖЕНИИ-1, и вы в предыдущем МОДУЛЕ-I дополнительно познакомились более подробно с ситуацией в как в своей, так и соседних странах).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Затем начнется работа в группах составленных из </a:t>
            </a:r>
            <a:r>
              <a:rPr lang="kk-KZ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представителей всех условных стран, но по проблемам и перспективам отдельного конкретного сектора</a:t>
            </a:r>
            <a:r>
              <a:rPr lang="ru-RU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. Время работы </a:t>
            </a:r>
            <a:r>
              <a:rPr lang="ru-RU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30 минут. 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 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В самом начале </a:t>
            </a:r>
            <a:r>
              <a:rPr lang="ru-RU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Председательствующий в группе </a:t>
            </a:r>
            <a:r>
              <a:rPr lang="ru-RU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каждого сектора, а это может быть любой представитель условной страны, </a:t>
            </a:r>
            <a:r>
              <a:rPr lang="ru-RU" sz="1200" u="sng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выбранный участниками или заранее назначенный ведущим. 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Председательствующий в группе, назначает </a:t>
            </a:r>
            <a:r>
              <a:rPr lang="ru-RU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докладчика от вашего сектора</a:t>
            </a:r>
            <a:r>
              <a:rPr lang="ru-RU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, который будет вести записи на «</a:t>
            </a:r>
            <a:r>
              <a:rPr lang="ru-RU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онлайн шаблоне презентации»</a:t>
            </a:r>
            <a:r>
              <a:rPr lang="ru-RU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, записывать идеи и предложения, представленные от имени членов группы во время обсуждения. </a:t>
            </a:r>
            <a:r>
              <a:rPr lang="ru-RU" sz="1200" u="sng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Поскольку время ограничено - запись предложений надо вести с самого начала обсуждений</a:t>
            </a:r>
            <a:r>
              <a:rPr lang="ru-RU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. 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ru-RU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ЛАЙФ-ХАК:</a:t>
            </a:r>
            <a:r>
              <a:rPr lang="ru-RU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ru-RU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Вероятность того, что любому из вас может выпасть быть Председательствующим в группе или докладчиком в группах, поэтому уже сейчас обратите внимание на их обязанности во время данной бизнес-игры и заранее подумайте кого и почему вы будете выбирать из своих коллег по условной стране на различные роли</a:t>
            </a:r>
            <a:r>
              <a:rPr lang="ru-RU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).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Кроме того ведущий, имеющий онлайн доступ к каждой условной стране-группе, слушая обсуждения, направляет обсуждение с помощью следующих контрольных вопросов МОДУЛЯ II: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ru-RU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Какие сектора экономики являются ключевыми для каждой страны на данном этапе и в перспективе?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ru-RU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Каково текущее состояние секторов экономики? 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ru-RU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Какие тенденции наблюдаются в отдельных секторах и в стране в целом и почему?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ru-RU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Какие меры предпринимаются в отдельных секторах и существует ли согласованность политик?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ru-RU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Какие сектора экономики являются наиболее уязвимыми от изменения климата и почему?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ru-RU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На какие сектора экономики должны быть направлены меры по адаптации и на какие меры по смягчению к изменению климата?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ru-RU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Каковы возможные пути по поддержанию сфер экономики, на которые ляжет нагрузка по снижению выбросов парниковых газов?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Презентация от каждой группы занимает </a:t>
            </a:r>
            <a:r>
              <a:rPr lang="ru-RU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10 минут</a:t>
            </a:r>
            <a:r>
              <a:rPr lang="ru-RU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. Назначенный докладчик должен будет донести до участников других команд характеристики и особенности отдельного сектора и его связи с другими секторами (вода, энергетика, сельское хозяйство, окружающая среда).  Предлагаемое содержание презентаций может быть представлено в виде </a:t>
            </a:r>
            <a:r>
              <a:rPr lang="ru-RU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диаграмм </a:t>
            </a:r>
            <a:r>
              <a:rPr lang="ru-RU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по сектором, показывающих взаимовлияние различных ресурсов друг на друга.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По окончании презентации от группы другие условные страны могут в течении 10 минут задать вопросы для уточнения. Другие члены докладывающей группы могут дополнить информацию, если считают нужным. 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Ведущий модерирует эту часть вопросов и ответов и следит за временем, координирует и руководит процессом работы по разным частям </a:t>
            </a:r>
            <a:r>
              <a:rPr lang="ru-RU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МОДУЛЯ I</a:t>
            </a:r>
            <a:r>
              <a:rPr lang="en-US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I</a:t>
            </a:r>
            <a:r>
              <a:rPr lang="ru-RU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.</a:t>
            </a:r>
            <a:r>
              <a:rPr lang="ru-RU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E12D94-8973-43C8-8224-E424EED2FA6F}" type="slidenum">
              <a:rPr lang="ru-KZ" smtClean="0"/>
              <a:t>3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208930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СЛАЙД 3</a:t>
            </a:r>
            <a:r>
              <a:rPr lang="ru-RU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:</a:t>
            </a:r>
          </a:p>
          <a:p>
            <a:r>
              <a:rPr lang="ru-RU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Председательствующий в группе руководит работой в группе и следит за тем, чтобы презентация готовилась с учетом предлагаемого содержания по теме каждого отдельного сектора: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200" b="1" i="1" u="sng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Содержание презентаций к Модулю </a:t>
            </a:r>
            <a:r>
              <a:rPr lang="en-US" sz="1200" b="1" i="1" u="sng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II</a:t>
            </a:r>
            <a:r>
              <a:rPr lang="ru-RU" sz="1200" b="1" i="1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: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200" b="1" i="1" kern="1200" dirty="0">
                <a:solidFill>
                  <a:srgbClr val="203864"/>
                </a:solidFill>
                <a:effectLst/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  <a:cs typeface="+mn-cs"/>
              </a:rPr>
              <a:t>Презентация Рабочей группы (РГ) </a:t>
            </a:r>
            <a:r>
              <a:rPr lang="ru-RU" sz="1200" b="1" i="1" kern="1200" dirty="0">
                <a:solidFill>
                  <a:srgbClr val="203864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+mn-cs"/>
              </a:rPr>
              <a:t>«ВОДА» (презентация включает интегрированное описание параметров каждой страны в региональном контексте) 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200" b="1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+mn-cs"/>
              </a:rPr>
              <a:t>Общий фактический объем возобновляемых водных ресурсов на душу населения.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200" b="1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+mn-cs"/>
              </a:rPr>
              <a:t>Потенциальный объем запасов воды на душу населения.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200" b="1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+mn-cs"/>
              </a:rPr>
              <a:t>Доступ к услугам санитарии и водоснабжению.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200" b="1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+mn-cs"/>
              </a:rPr>
              <a:t>Интенсивность использования фактических водных ресурсов 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200" b="1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+mn-cs"/>
              </a:rPr>
              <a:t>Использования водных ресурсов в различных секторах.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200" b="1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+mn-cs"/>
              </a:rPr>
              <a:t>Показатели изменчивости стока, возникновения экстремальных гидрологических явлений.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200" b="1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+mn-cs"/>
              </a:rPr>
              <a:t>Энергоемкость водоснабжения (откачка, обработка, доставка; особое внимание – использованию методов с высокими затратами энергии, например, опреснение).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200" b="1" i="1" kern="1200" dirty="0">
                <a:solidFill>
                  <a:srgbClr val="843C0C"/>
                </a:solidFill>
                <a:effectLst/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Презентация РГ </a:t>
            </a:r>
            <a:r>
              <a:rPr lang="ru-RU" sz="1200" b="1" i="1" kern="1200" dirty="0">
                <a:solidFill>
                  <a:srgbClr val="843C0C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«СХ» (презентация включает интегрированное описание параметров каждой страны в региональном контексте)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200" b="1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Поставки, доступ, качество, стабильность, влияние на здоровье, усвоение питательных веществ.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200" b="1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Продуктивность использования воды в сельском хозяйстве.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200" b="1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Доля неорошаемого и орошаемого сельского хозяйства.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200" b="1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Степень обработки пахотных земель.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200" b="1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Энергоемкость сельского хозяйства (каков уровень механизации и т.д.).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200" b="1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Растениеводство и животноводство.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200" b="1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Превышения допустимых норм пестицидов и удобрений/питательных веществ (относительно предельных значений) в сельском хозяйстве.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200" b="1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Распространенность органического сельского хозяйства.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200" b="1" i="1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200" b="1" i="1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Презентация РГ «ЭНЕРГИЯ» </a:t>
            </a:r>
            <a:r>
              <a:rPr lang="ru-RU" sz="1200" b="1" i="1" kern="1200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(презентация включает интегрированное описание параметров каждой страны в региональном контексте)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200" b="1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Первичный состав энергоресурсов.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200" b="1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Энергетическая зависимость от соседей по бассейну.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200" b="1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Мероприятия по совместному использованию энергии.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200" b="1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Энергоемкость производства, промышленности и т.д.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200" b="1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Доступ к современному электричеству.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200" b="1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Гидроэнергетический потенциал и уровень развития.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200" b="1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Процент использования возобновляемых источников энергии.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200" i="1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200" b="1" i="1" kern="1200" dirty="0">
                <a:solidFill>
                  <a:srgbClr val="548235"/>
                </a:solidFill>
                <a:effectLst/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Презентация РГ </a:t>
            </a:r>
            <a:r>
              <a:rPr lang="ru-RU" sz="1200" b="1" i="1" kern="1200" dirty="0">
                <a:solidFill>
                  <a:srgbClr val="548235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«ЭКОЛОГИЯ» (презентация включает интегрированное описание параметров каждой страны в региональном контексте)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200" b="1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Качество воды.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200" b="1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Эвтрофикация.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200" b="1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Мониторинг состояния и защита экосистем в бассейне.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200" b="1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Основные предоставляемые экосистемные услуги.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2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Обучающиеся, используют информацию из полученного вами </a:t>
            </a:r>
            <a:r>
              <a:rPr lang="ru-RU" sz="12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ПРИЛОЖЕНИЯ </a:t>
            </a:r>
            <a:r>
              <a:rPr lang="ru-RU" sz="1200" b="1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(5, 6, 7 и 8)</a:t>
            </a:r>
            <a:r>
              <a:rPr lang="ru-RU" sz="12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2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для вашего сектора. В секции вопросов и ответов после презентаций для уточнения к другим участникам, обратите внимание на следующее: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ru-RU" sz="12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Насколько точно и корректно вышеупомянутые вопросы помогают раскрыть описание взаимосвязи?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ru-RU" sz="12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Позволяют ли они определять барьеры, которые препятствуют взаимосвязи в различных бассейнах? Насколько эти вопросы отражают роль различных факторов во взаимосвязи?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/>
            <a:r>
              <a:rPr lang="ru-K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457200" algn="just"/>
            <a:r>
              <a:rPr lang="ru-K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E12D94-8973-43C8-8224-E424EED2FA6F}" type="slidenum">
              <a:rPr lang="ru-KZ" smtClean="0"/>
              <a:t>4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984881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1300" b="1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СЛАЙД-4: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Презентация основывается на созданных «Профилях негативных и позитивных взаимосвязей между Водным и другими секторами».  Предлагаемое содержание презентаций в виде диаграмм по сектором, показывающих взаимовлияние различных ресурсов друг на друга как позитивное, так и негативное.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E12D94-8973-43C8-8224-E424EED2FA6F}" type="slidenum">
              <a:rPr lang="ru-KZ" smtClean="0"/>
              <a:t>5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3953449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1300" b="1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СЛАЙД-5: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Это как будет выгладить результаты от всех 4-х групп по секторам.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E12D94-8973-43C8-8224-E424EED2FA6F}" type="slidenum">
              <a:rPr lang="ru-KZ" smtClean="0"/>
              <a:t>6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824459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E410-2B89-490F-9ACD-1D3C45802169}" type="datetimeFigureOut">
              <a:rPr lang="ru-KZ" smtClean="0"/>
              <a:t>21.12.2022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5F00-2373-48A7-934A-DA8E2712586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246110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E410-2B89-490F-9ACD-1D3C45802169}" type="datetimeFigureOut">
              <a:rPr lang="ru-KZ" smtClean="0"/>
              <a:t>21.12.2022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5F00-2373-48A7-934A-DA8E2712586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211339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E410-2B89-490F-9ACD-1D3C45802169}" type="datetimeFigureOut">
              <a:rPr lang="ru-KZ" smtClean="0"/>
              <a:t>21.12.2022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5F00-2373-48A7-934A-DA8E2712586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063649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E410-2B89-490F-9ACD-1D3C45802169}" type="datetimeFigureOut">
              <a:rPr lang="ru-KZ" smtClean="0"/>
              <a:t>21.12.2022</a:t>
            </a:fld>
            <a:endParaRPr lang="ru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5F00-2373-48A7-934A-DA8E2712586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087565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E410-2B89-490F-9ACD-1D3C45802169}" type="datetimeFigureOut">
              <a:rPr lang="ru-KZ" smtClean="0"/>
              <a:t>21.12.2022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5F00-2373-48A7-934A-DA8E2712586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346086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E410-2B89-490F-9ACD-1D3C45802169}" type="datetimeFigureOut">
              <a:rPr lang="ru-KZ" smtClean="0"/>
              <a:t>21.12.2022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5F00-2373-48A7-934A-DA8E2712586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772955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E410-2B89-490F-9ACD-1D3C45802169}" type="datetimeFigureOut">
              <a:rPr lang="ru-KZ" smtClean="0"/>
              <a:t>21.12.2022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5F00-2373-48A7-934A-DA8E2712586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098776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E410-2B89-490F-9ACD-1D3C45802169}" type="datetimeFigureOut">
              <a:rPr lang="ru-KZ" smtClean="0"/>
              <a:t>21.12.2022</a:t>
            </a:fld>
            <a:endParaRPr lang="ru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5F00-2373-48A7-934A-DA8E2712586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865807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E410-2B89-490F-9ACD-1D3C45802169}" type="datetimeFigureOut">
              <a:rPr lang="ru-KZ" smtClean="0"/>
              <a:t>21.12.2022</a:t>
            </a:fld>
            <a:endParaRPr lang="ru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5F00-2373-48A7-934A-DA8E2712586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107102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E410-2B89-490F-9ACD-1D3C45802169}" type="datetimeFigureOut">
              <a:rPr lang="ru-KZ" smtClean="0"/>
              <a:t>21.12.2022</a:t>
            </a:fld>
            <a:endParaRPr lang="ru-K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5F00-2373-48A7-934A-DA8E2712586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72265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E410-2B89-490F-9ACD-1D3C45802169}" type="datetimeFigureOut">
              <a:rPr lang="ru-KZ" smtClean="0"/>
              <a:t>21.12.2022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5F00-2373-48A7-934A-DA8E2712586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819286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E410-2B89-490F-9ACD-1D3C45802169}" type="datetimeFigureOut">
              <a:rPr lang="ru-KZ" smtClean="0"/>
              <a:t>21.12.2022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5F00-2373-48A7-934A-DA8E2712586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85187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1E410-2B89-490F-9ACD-1D3C45802169}" type="datetimeFigureOut">
              <a:rPr lang="ru-KZ" smtClean="0"/>
              <a:t>21.12.2022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A5F00-2373-48A7-934A-DA8E2712586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869350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ademic-waters.org/en/projects/link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www.academic-waters.org/ru/proekty/poleznye-ssylki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C6C044-B723-487A-986E-8568DFA81F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4727" y="1574359"/>
            <a:ext cx="6962290" cy="2083241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ru-RU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ru-RU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ru-RU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ru-RU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ru-RU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ru-RU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ru-RU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ru-RU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ru-RU" sz="27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ru-RU" sz="1800" b="1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ru-RU" sz="1800" b="1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ru-RU" sz="1800" b="1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ru-RU" sz="1800" b="1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ru-RU" sz="4400" b="1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x-none" sz="27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8900" b="1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Модуль-</a:t>
            </a:r>
            <a:r>
              <a:rPr lang="en-US" sz="8900" b="1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</a:t>
            </a:r>
            <a:br>
              <a:rPr lang="x-none" sz="27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x-none" sz="27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043D7C8-A3E7-4C0A-84D2-1784E2B465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89252" y="4990453"/>
            <a:ext cx="5342000" cy="1525315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00000"/>
              </a:lnSpc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Жарас Такенов,</a:t>
            </a:r>
          </a:p>
          <a:p>
            <a:pPr>
              <a:lnSpc>
                <a:spcPct val="100000"/>
              </a:lnSpc>
            </a:pP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Региональный  Консультант по Центральной Азии</a:t>
            </a:r>
          </a:p>
          <a:p>
            <a:pPr>
              <a:lnSpc>
                <a:spcPct val="100000"/>
              </a:lnSpc>
            </a:pP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Старший научный сотрудник Казахстанско-Немецкого Университета</a:t>
            </a:r>
          </a:p>
          <a:p>
            <a:pPr>
              <a:lnSpc>
                <a:spcPct val="100000"/>
              </a:lnSpc>
            </a:pPr>
            <a:b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cap="none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http://www.academic-waters.org/en/projects/links/</a:t>
            </a:r>
            <a:r>
              <a:rPr lang="ru-RU" sz="2000" b="1" cap="none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RU" sz="2000" b="1" cap="none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cap="none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http://www.academic-waters.org/ru/proekty/poleznye-ssylki/</a:t>
            </a:r>
            <a:r>
              <a:rPr lang="ru-RU" sz="2000" b="1" cap="none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RU" sz="2000" b="1" cap="none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b="1" cap="none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2022, Алматы</a:t>
            </a:r>
          </a:p>
        </p:txBody>
      </p:sp>
      <p:pic>
        <p:nvPicPr>
          <p:cNvPr id="4" name="Рисунок 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72" y="143934"/>
            <a:ext cx="2313305" cy="895350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4669" y="337292"/>
            <a:ext cx="1836420" cy="50863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021523" y="337292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Проект «Обучение государственных должностных лиц Центральной Азии  продвижению оценки взаимосвязи между водными, энергетическими, продовольственными  и экосистемными ресурсами»</a:t>
            </a:r>
            <a:b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77534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683AF7-0BAB-258D-EA37-D9C1FBDAC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324" y="31902"/>
            <a:ext cx="10956897" cy="779150"/>
          </a:xfrm>
        </p:spPr>
        <p:txBody>
          <a:bodyPr>
            <a:normAutofit/>
          </a:bodyPr>
          <a:lstStyle/>
          <a:p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highlight>
                  <a:srgbClr val="FFFF00"/>
                </a:highlight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Слайд 1.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Модуль 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I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 : ОПИСАНИЕ ВЗАИМОСВЯЗИ ЧЕРЕЗ ЕЕ СОСТОВЛЯЮЩИЕ  </a:t>
            </a:r>
            <a:endParaRPr lang="ru-KZ" sz="1100" dirty="0"/>
          </a:p>
        </p:txBody>
      </p:sp>
      <p:sp>
        <p:nvSpPr>
          <p:cNvPr id="9" name="Текст 2">
            <a:extLst>
              <a:ext uri="{FF2B5EF4-FFF2-40B4-BE49-F238E27FC236}">
                <a16:creationId xmlns:a16="http://schemas.microsoft.com/office/drawing/2014/main" id="{C044B405-B8B3-3CA0-FF3F-4A9429AD568D}"/>
              </a:ext>
            </a:extLst>
          </p:cNvPr>
          <p:cNvSpPr txBox="1">
            <a:spLocks/>
          </p:cNvSpPr>
          <p:nvPr/>
        </p:nvSpPr>
        <p:spPr>
          <a:xfrm>
            <a:off x="4278502" y="3095753"/>
            <a:ext cx="3116212" cy="5510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lnSpc>
                <a:spcPct val="85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KZ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Текст 2">
            <a:extLst>
              <a:ext uri="{FF2B5EF4-FFF2-40B4-BE49-F238E27FC236}">
                <a16:creationId xmlns:a16="http://schemas.microsoft.com/office/drawing/2014/main" id="{07FC4408-B477-76CC-C025-24048DB43CC7}"/>
              </a:ext>
            </a:extLst>
          </p:cNvPr>
          <p:cNvSpPr txBox="1">
            <a:spLocks/>
          </p:cNvSpPr>
          <p:nvPr/>
        </p:nvSpPr>
        <p:spPr>
          <a:xfrm>
            <a:off x="4166483" y="5256167"/>
            <a:ext cx="3461468" cy="52025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lnSpc>
                <a:spcPct val="85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KZ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0" name="Таблица 29">
            <a:extLst>
              <a:ext uri="{FF2B5EF4-FFF2-40B4-BE49-F238E27FC236}">
                <a16:creationId xmlns:a16="http://schemas.microsoft.com/office/drawing/2014/main" id="{2D535A15-1C3C-4897-33DD-EE5FB87A85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730644"/>
              </p:ext>
            </p:extLst>
          </p:nvPr>
        </p:nvGraphicFramePr>
        <p:xfrm>
          <a:off x="452582" y="1426280"/>
          <a:ext cx="11442561" cy="566500"/>
        </p:xfrm>
        <a:graphic>
          <a:graphicData uri="http://schemas.openxmlformats.org/drawingml/2006/table">
            <a:tbl>
              <a:tblPr firstRow="1" firstCol="1" bandRow="1"/>
              <a:tblGrid>
                <a:gridCol w="2069160">
                  <a:extLst>
                    <a:ext uri="{9D8B030D-6E8A-4147-A177-3AD203B41FA5}">
                      <a16:colId xmlns:a16="http://schemas.microsoft.com/office/drawing/2014/main" val="3182546945"/>
                    </a:ext>
                  </a:extLst>
                </a:gridCol>
                <a:gridCol w="2544047">
                  <a:extLst>
                    <a:ext uri="{9D8B030D-6E8A-4147-A177-3AD203B41FA5}">
                      <a16:colId xmlns:a16="http://schemas.microsoft.com/office/drawing/2014/main" val="1531030543"/>
                    </a:ext>
                  </a:extLst>
                </a:gridCol>
                <a:gridCol w="6829354">
                  <a:extLst>
                    <a:ext uri="{9D8B030D-6E8A-4147-A177-3AD203B41FA5}">
                      <a16:colId xmlns:a16="http://schemas.microsoft.com/office/drawing/2014/main" val="2810950334"/>
                    </a:ext>
                  </a:extLst>
                </a:gridCol>
              </a:tblGrid>
              <a:tr h="56650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9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ICE-BREAKING</a:t>
                      </a:r>
                      <a:r>
                        <a:rPr lang="kk-KZ" sz="9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!</a:t>
                      </a:r>
                      <a:endParaRPr lang="en-US" sz="9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9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Обсуждение контекста рассматриваемого кейса </a:t>
                      </a:r>
                      <a:endParaRPr lang="ru-K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5" marR="5778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 вместе. Делимся на страны, распределяем роли, знакомимся с задачей</a:t>
                      </a:r>
                      <a:endParaRPr lang="ru-KZ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5" marR="5778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9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ПРИЛОЖЕНИЕ -1 Общее описание ситуации в водных, продовольственных, энергетических секторах и экосистемах условного макрорегиона</a:t>
                      </a:r>
                      <a:endParaRPr lang="ru-K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5" marR="5778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230714"/>
                  </a:ext>
                </a:extLst>
              </a:tr>
            </a:tbl>
          </a:graphicData>
        </a:graphic>
      </p:graphicFrame>
      <p:graphicFrame>
        <p:nvGraphicFramePr>
          <p:cNvPr id="37" name="Таблица 36">
            <a:extLst>
              <a:ext uri="{FF2B5EF4-FFF2-40B4-BE49-F238E27FC236}">
                <a16:creationId xmlns:a16="http://schemas.microsoft.com/office/drawing/2014/main" id="{02E91AF1-2DD9-50B7-780A-8EC9CA31C5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790169"/>
              </p:ext>
            </p:extLst>
          </p:nvPr>
        </p:nvGraphicFramePr>
        <p:xfrm>
          <a:off x="447280" y="2005111"/>
          <a:ext cx="11447860" cy="1032828"/>
        </p:xfrm>
        <a:graphic>
          <a:graphicData uri="http://schemas.openxmlformats.org/drawingml/2006/table">
            <a:tbl>
              <a:tblPr firstRow="1" firstCol="1" bandRow="1"/>
              <a:tblGrid>
                <a:gridCol w="2070120">
                  <a:extLst>
                    <a:ext uri="{9D8B030D-6E8A-4147-A177-3AD203B41FA5}">
                      <a16:colId xmlns:a16="http://schemas.microsoft.com/office/drawing/2014/main" val="299068497"/>
                    </a:ext>
                  </a:extLst>
                </a:gridCol>
                <a:gridCol w="2553055">
                  <a:extLst>
                    <a:ext uri="{9D8B030D-6E8A-4147-A177-3AD203B41FA5}">
                      <a16:colId xmlns:a16="http://schemas.microsoft.com/office/drawing/2014/main" val="3079518723"/>
                    </a:ext>
                  </a:extLst>
                </a:gridCol>
                <a:gridCol w="6824685">
                  <a:extLst>
                    <a:ext uri="{9D8B030D-6E8A-4147-A177-3AD203B41FA5}">
                      <a16:colId xmlns:a16="http://schemas.microsoft.com/office/drawing/2014/main" val="2578061238"/>
                    </a:ext>
                  </a:extLst>
                </a:gridCol>
              </a:tblGrid>
              <a:tr h="1004241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9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МОДУЛЬ-</a:t>
                      </a:r>
                      <a:r>
                        <a:rPr lang="en-US" sz="9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9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(100')</a:t>
                      </a:r>
                      <a:endParaRPr lang="ru-K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5" marR="5778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разных группах:</a:t>
                      </a:r>
                      <a:endParaRPr lang="ru-K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Команда- А</a:t>
                      </a:r>
                      <a:endParaRPr lang="ru-K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Команда- Б</a:t>
                      </a:r>
                      <a:endParaRPr lang="ru-K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Команда – В</a:t>
                      </a:r>
                      <a:endParaRPr lang="ru-K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5" marR="5778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9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А.ОПИСАНИЕ БАССЕЙНА: ОБЩИЕ ПАРАМЕТРЫ</a:t>
                      </a:r>
                      <a:endParaRPr lang="ru-K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9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ПРИЛОЖЕНИЕ-2, 3 и 4 (описание по странам)</a:t>
                      </a:r>
                      <a:endParaRPr lang="ru-K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9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Таблица – детали условий стран – приложения (2.1; 3.1; 4.1) </a:t>
                      </a:r>
                      <a:endParaRPr lang="ru-K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900" b="1" u="sng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Цель</a:t>
                      </a:r>
                      <a:r>
                        <a:rPr lang="ru-RU" sz="9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ДОНЕСТИ ДО ДРУГИХ КОМАНД УСЛОВИЯ И ПОТРЕБНОСТИ СВОЕЙ СТРАНЫ.</a:t>
                      </a:r>
                      <a:endParaRPr lang="ru-K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5" marR="5778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448486"/>
                  </a:ext>
                </a:extLst>
              </a:tr>
            </a:tbl>
          </a:graphicData>
        </a:graphic>
      </p:graphicFrame>
      <p:graphicFrame>
        <p:nvGraphicFramePr>
          <p:cNvPr id="38" name="Таблица 37">
            <a:extLst>
              <a:ext uri="{FF2B5EF4-FFF2-40B4-BE49-F238E27FC236}">
                <a16:creationId xmlns:a16="http://schemas.microsoft.com/office/drawing/2014/main" id="{2661FEC0-B152-3013-01D0-EA134FAEC0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549636"/>
              </p:ext>
            </p:extLst>
          </p:nvPr>
        </p:nvGraphicFramePr>
        <p:xfrm>
          <a:off x="447279" y="3037940"/>
          <a:ext cx="11447863" cy="1217908"/>
        </p:xfrm>
        <a:graphic>
          <a:graphicData uri="http://schemas.openxmlformats.org/drawingml/2006/table">
            <a:tbl>
              <a:tblPr firstRow="1" firstCol="1" bandRow="1"/>
              <a:tblGrid>
                <a:gridCol w="2081434">
                  <a:extLst>
                    <a:ext uri="{9D8B030D-6E8A-4147-A177-3AD203B41FA5}">
                      <a16:colId xmlns:a16="http://schemas.microsoft.com/office/drawing/2014/main" val="352220"/>
                    </a:ext>
                  </a:extLst>
                </a:gridCol>
                <a:gridCol w="2541741">
                  <a:extLst>
                    <a:ext uri="{9D8B030D-6E8A-4147-A177-3AD203B41FA5}">
                      <a16:colId xmlns:a16="http://schemas.microsoft.com/office/drawing/2014/main" val="3945801204"/>
                    </a:ext>
                  </a:extLst>
                </a:gridCol>
                <a:gridCol w="6824688">
                  <a:extLst>
                    <a:ext uri="{9D8B030D-6E8A-4147-A177-3AD203B41FA5}">
                      <a16:colId xmlns:a16="http://schemas.microsoft.com/office/drawing/2014/main" val="1148600822"/>
                    </a:ext>
                  </a:extLst>
                </a:gridCol>
              </a:tblGrid>
              <a:tr h="121790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900" b="1" kern="1200" dirty="0">
                          <a:solidFill>
                            <a:srgbClr val="0070C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МОДУЛЬ-II </a:t>
                      </a:r>
                      <a:r>
                        <a:rPr lang="en-US" sz="900" b="1" kern="1200" dirty="0">
                          <a:solidFill>
                            <a:srgbClr val="C4591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900" b="1" kern="1200" dirty="0">
                          <a:solidFill>
                            <a:srgbClr val="C4591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US" sz="900" b="1" kern="1200" dirty="0">
                          <a:solidFill>
                            <a:srgbClr val="C4591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0’)</a:t>
                      </a:r>
                      <a:endParaRPr lang="ru-KZ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5" marR="5778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группах: </a:t>
                      </a:r>
                      <a:r>
                        <a:rPr lang="ru-RU" sz="1100" b="1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секторам! </a:t>
                      </a: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каждой группе сектора представители от</a:t>
                      </a:r>
                      <a:r>
                        <a:rPr lang="ru-RU" sz="1100" b="1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Команд:  А, Б и В</a:t>
                      </a:r>
                      <a:endParaRPr lang="ru-KZ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5" marR="5778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В. ОПИСАНИЕ ВЗАИМОСВЯЗИ ЧЕРЕЗ ЕЕ СОСТОВЛЯЮЩИЕ </a:t>
                      </a:r>
                      <a:endParaRPr lang="ru-KZ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900" b="1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ПРИЛОЖЕНИЕ- 5, 6 ,7 и 8 </a:t>
                      </a: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(описание по секторам)</a:t>
                      </a:r>
                      <a:endParaRPr lang="ru-KZ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900" b="1" u="sng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Цель</a:t>
                      </a: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ПРЕЗЕНТОВАТЬ ХАРАКТЕРИСТИКИ И ОСОБЕННОСТИ ОТДЕЛЬНОГО СЕКТОРА И ЕГО СВЯЗИ С ДРУГИМИ СЕКТОРАМИ. </a:t>
                      </a:r>
                      <a:r>
                        <a:rPr lang="ru-RU" sz="900" b="1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</a:t>
                      </a:r>
                      <a:r>
                        <a:rPr lang="ru-RU" sz="900" b="1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ПРОФИЛЯ ВЗАИМОСВЯЗИ В КАЖДОМ СЕКТОРЕ.</a:t>
                      </a:r>
                      <a:endParaRPr lang="ru-KZ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5" marR="5778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013157"/>
                  </a:ext>
                </a:extLst>
              </a:tr>
            </a:tbl>
          </a:graphicData>
        </a:graphic>
      </p:graphicFrame>
      <p:graphicFrame>
        <p:nvGraphicFramePr>
          <p:cNvPr id="39" name="Таблица 38">
            <a:extLst>
              <a:ext uri="{FF2B5EF4-FFF2-40B4-BE49-F238E27FC236}">
                <a16:creationId xmlns:a16="http://schemas.microsoft.com/office/drawing/2014/main" id="{DDB3BA68-F5D7-EBDD-2B64-B289C50B52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556453"/>
              </p:ext>
            </p:extLst>
          </p:nvPr>
        </p:nvGraphicFramePr>
        <p:xfrm>
          <a:off x="447280" y="4284226"/>
          <a:ext cx="11447860" cy="987720"/>
        </p:xfrm>
        <a:graphic>
          <a:graphicData uri="http://schemas.openxmlformats.org/drawingml/2006/table">
            <a:tbl>
              <a:tblPr firstRow="1" firstCol="1" bandRow="1"/>
              <a:tblGrid>
                <a:gridCol w="2120429">
                  <a:extLst>
                    <a:ext uri="{9D8B030D-6E8A-4147-A177-3AD203B41FA5}">
                      <a16:colId xmlns:a16="http://schemas.microsoft.com/office/drawing/2014/main" val="2399909435"/>
                    </a:ext>
                  </a:extLst>
                </a:gridCol>
                <a:gridCol w="2502745">
                  <a:extLst>
                    <a:ext uri="{9D8B030D-6E8A-4147-A177-3AD203B41FA5}">
                      <a16:colId xmlns:a16="http://schemas.microsoft.com/office/drawing/2014/main" val="2153292696"/>
                    </a:ext>
                  </a:extLst>
                </a:gridCol>
                <a:gridCol w="6824686">
                  <a:extLst>
                    <a:ext uri="{9D8B030D-6E8A-4147-A177-3AD203B41FA5}">
                      <a16:colId xmlns:a16="http://schemas.microsoft.com/office/drawing/2014/main" val="1516869960"/>
                    </a:ext>
                  </a:extLst>
                </a:gridCol>
              </a:tblGrid>
              <a:tr h="98772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МОДУЛЬ-III (</a:t>
                      </a:r>
                      <a:r>
                        <a:rPr lang="ru-RU" sz="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’)</a:t>
                      </a:r>
                      <a:endParaRPr lang="ru-KZ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5" marR="5778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разных группах:</a:t>
                      </a:r>
                      <a:endParaRPr lang="ru-KZ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Команда- А</a:t>
                      </a:r>
                      <a:endParaRPr lang="ru-KZ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Команда- Б</a:t>
                      </a:r>
                      <a:endParaRPr lang="ru-KZ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Команда – В</a:t>
                      </a:r>
                      <a:endParaRPr lang="ru-KZ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5" marR="5778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С. НЕКСУСНОЙ ОЦЕНКА: ВОЗМОЖНОСТИ И БАРЬЕРЫ. </a:t>
                      </a:r>
                      <a:endParaRPr lang="ru-KZ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800" b="1" u="sng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Цель</a:t>
                      </a:r>
                      <a:r>
                        <a:rPr lang="ru-RU" sz="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СОЗДАНИЕ ПРОФИЛЯ ВЗАИМОСВЯЗИ ДЛЯ ОПРЕДЕЛЕНИЯ ВЫГОД И ВЫЗОВОВ ДЛЯ КАЖДОЙ СТРАНЫ ВО ВСЕХ СЕКТОРАХ.</a:t>
                      </a:r>
                      <a:endParaRPr lang="ru-KZ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5" marR="5778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08346"/>
                  </a:ext>
                </a:extLst>
              </a:tr>
            </a:tbl>
          </a:graphicData>
        </a:graphic>
      </p:graphicFrame>
      <p:graphicFrame>
        <p:nvGraphicFramePr>
          <p:cNvPr id="40" name="Таблица 39">
            <a:extLst>
              <a:ext uri="{FF2B5EF4-FFF2-40B4-BE49-F238E27FC236}">
                <a16:creationId xmlns:a16="http://schemas.microsoft.com/office/drawing/2014/main" id="{6E847CA1-B128-3E4C-1FF2-84D0C3916C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104143"/>
              </p:ext>
            </p:extLst>
          </p:nvPr>
        </p:nvGraphicFramePr>
        <p:xfrm>
          <a:off x="447280" y="5287725"/>
          <a:ext cx="11447860" cy="824884"/>
        </p:xfrm>
        <a:graphic>
          <a:graphicData uri="http://schemas.openxmlformats.org/drawingml/2006/table">
            <a:tbl>
              <a:tblPr firstRow="1" firstCol="1" bandRow="1"/>
              <a:tblGrid>
                <a:gridCol w="2126686">
                  <a:extLst>
                    <a:ext uri="{9D8B030D-6E8A-4147-A177-3AD203B41FA5}">
                      <a16:colId xmlns:a16="http://schemas.microsoft.com/office/drawing/2014/main" val="1629429914"/>
                    </a:ext>
                  </a:extLst>
                </a:gridCol>
                <a:gridCol w="2496489">
                  <a:extLst>
                    <a:ext uri="{9D8B030D-6E8A-4147-A177-3AD203B41FA5}">
                      <a16:colId xmlns:a16="http://schemas.microsoft.com/office/drawing/2014/main" val="1298710392"/>
                    </a:ext>
                  </a:extLst>
                </a:gridCol>
                <a:gridCol w="6824685">
                  <a:extLst>
                    <a:ext uri="{9D8B030D-6E8A-4147-A177-3AD203B41FA5}">
                      <a16:colId xmlns:a16="http://schemas.microsoft.com/office/drawing/2014/main" val="1930896267"/>
                    </a:ext>
                  </a:extLst>
                </a:gridCol>
              </a:tblGrid>
              <a:tr h="82488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9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МОДУЛЬ-IV (</a:t>
                      </a:r>
                      <a:r>
                        <a:rPr lang="ru-RU" sz="9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r>
                        <a:rPr lang="en-US" sz="9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’)</a:t>
                      </a:r>
                      <a:endParaRPr lang="ru-K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5" marR="5778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 вместе</a:t>
                      </a:r>
                      <a:endParaRPr lang="ru-K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5" marR="5778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9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Д. СОВМЕСТНАЯ НЕКСУСНАЯ ОЦЕНКА . РЕШЕНИЯ И ПОСЛЕДУЮЩИЕ ШАГИ</a:t>
                      </a:r>
                      <a:endParaRPr lang="ru-K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900" b="1" u="sng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Цель</a:t>
                      </a:r>
                      <a:r>
                        <a:rPr lang="ru-RU" sz="9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РАЗРАБОТКА ИНВЕСТИЦИОННОГО ПРОЕКТА ДЛЯ ПОЛУЧЕНИЯ ФИНАНСИРОВАНИЯ ОТ ИНВЕСТОРА -  ПРИЛОЖЕНИЕ-9</a:t>
                      </a:r>
                      <a:endParaRPr lang="ru-K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5" marR="5778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217783"/>
                  </a:ext>
                </a:extLst>
              </a:tr>
            </a:tbl>
          </a:graphicData>
        </a:graphic>
      </p:graphicFrame>
      <p:graphicFrame>
        <p:nvGraphicFramePr>
          <p:cNvPr id="41" name="Таблица 40">
            <a:extLst>
              <a:ext uri="{FF2B5EF4-FFF2-40B4-BE49-F238E27FC236}">
                <a16:creationId xmlns:a16="http://schemas.microsoft.com/office/drawing/2014/main" id="{A85B833D-4337-51E0-F13B-6262E75D06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743654"/>
              </p:ext>
            </p:extLst>
          </p:nvPr>
        </p:nvGraphicFramePr>
        <p:xfrm>
          <a:off x="447280" y="6169366"/>
          <a:ext cx="11447863" cy="533584"/>
        </p:xfrm>
        <a:graphic>
          <a:graphicData uri="http://schemas.openxmlformats.org/drawingml/2006/table">
            <a:tbl>
              <a:tblPr firstRow="1" firstCol="1" bandRow="1"/>
              <a:tblGrid>
                <a:gridCol w="2126692">
                  <a:extLst>
                    <a:ext uri="{9D8B030D-6E8A-4147-A177-3AD203B41FA5}">
                      <a16:colId xmlns:a16="http://schemas.microsoft.com/office/drawing/2014/main" val="171375711"/>
                    </a:ext>
                  </a:extLst>
                </a:gridCol>
                <a:gridCol w="2496483">
                  <a:extLst>
                    <a:ext uri="{9D8B030D-6E8A-4147-A177-3AD203B41FA5}">
                      <a16:colId xmlns:a16="http://schemas.microsoft.com/office/drawing/2014/main" val="4081574619"/>
                    </a:ext>
                  </a:extLst>
                </a:gridCol>
                <a:gridCol w="6824688">
                  <a:extLst>
                    <a:ext uri="{9D8B030D-6E8A-4147-A177-3AD203B41FA5}">
                      <a16:colId xmlns:a16="http://schemas.microsoft.com/office/drawing/2014/main" val="4270289321"/>
                    </a:ext>
                  </a:extLst>
                </a:gridCol>
              </a:tblGrid>
              <a:tr h="53358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Завершение игры</a:t>
                      </a:r>
                      <a:endParaRPr lang="ru-K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5" marR="5778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900" b="1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</a:t>
                      </a: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вместе</a:t>
                      </a:r>
                      <a:endParaRPr lang="ru-K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5" marR="5778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Комментарии,  анализ и выученные уроки, обратная связь</a:t>
                      </a:r>
                      <a:endParaRPr lang="ru-K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5" marR="5778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72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0914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657449-6E86-49DF-8522-B11AB6EEC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85751"/>
            <a:ext cx="3932237" cy="1771649"/>
          </a:xfrm>
        </p:spPr>
        <p:txBody>
          <a:bodyPr>
            <a:normAutofit fontScale="90000"/>
          </a:bodyPr>
          <a:lstStyle/>
          <a:p>
            <a:r>
              <a:rPr lang="ru-RU" sz="1300" b="1" dirty="0">
                <a:solidFill>
                  <a:srgbClr val="0070C0"/>
                </a:solidFill>
                <a:effectLst/>
                <a:highlight>
                  <a:srgbClr val="FFFF00"/>
                </a:highlight>
                <a:latin typeface="Arial Black" panose="020B0A04020102020204" pitchFamily="34" charset="0"/>
                <a:ea typeface="Times New Roman" panose="02020603050405020304" pitchFamily="18" charset="0"/>
              </a:rPr>
              <a:t>Слайд 2. </a:t>
            </a:r>
            <a:r>
              <a:rPr lang="ru-RU" sz="2000" b="1" dirty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Цель МОДУЛЯ </a:t>
            </a:r>
            <a:r>
              <a:rPr lang="en-US" sz="2000" b="1" dirty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II </a:t>
            </a:r>
            <a:r>
              <a:rPr lang="ru-RU" sz="2000" b="1" dirty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–презентовать характеристики и особенности отдельного сектора и его связи с другими секторами.</a:t>
            </a:r>
            <a:br>
              <a:rPr lang="ru-KZ" sz="2000" dirty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</a:br>
            <a:r>
              <a:rPr lang="ru-RU" sz="2000" dirty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120 минут.</a:t>
            </a:r>
            <a:endParaRPr lang="ru-KZ" sz="20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37A3ECD-0316-4B37-904B-AEB447251E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717941" cy="1981864"/>
          </a:xfrm>
        </p:spPr>
        <p:txBody>
          <a:bodyPr>
            <a:normAutofit/>
          </a:bodyPr>
          <a:lstStyle/>
          <a:p>
            <a:pPr algn="just"/>
            <a:endParaRPr lang="ru-RU" sz="1200" i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/>
            <a:endParaRPr lang="ru-RU" sz="1200" i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ru-RU" sz="1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r>
              <a:rPr lang="ru-RU" sz="1200" b="1" i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Предлагаемое с</a:t>
            </a:r>
            <a:r>
              <a:rPr lang="ru-RU" sz="1200" b="1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одержание </a:t>
            </a:r>
            <a:r>
              <a:rPr lang="ru-RU" sz="1200" b="1" i="1" dirty="0">
                <a:solidFill>
                  <a:srgbClr val="0070C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презентаций</a:t>
            </a:r>
            <a:endParaRPr lang="ru-KZ" sz="1200" b="1" i="1" dirty="0">
              <a:solidFill>
                <a:srgbClr val="0070C0"/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ru-RU" sz="1200" i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В га основе или в виде диаграм</a:t>
            </a:r>
            <a:r>
              <a:rPr lang="ru-RU" sz="1200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м по сектором, показывающих взаимовлияние различных ресурсов друг на друга.</a:t>
            </a:r>
            <a:endParaRPr lang="ru-KZ" sz="1200" i="1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ru-RU" sz="1600" i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Смотрите на следующем слайде!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61B55B-3195-47CA-912C-F5C100AE1D06}"/>
              </a:ext>
            </a:extLst>
          </p:cNvPr>
          <p:cNvSpPr txBox="1"/>
          <p:nvPr/>
        </p:nvSpPr>
        <p:spPr>
          <a:xfrm>
            <a:off x="4635063" y="285751"/>
            <a:ext cx="6639816" cy="6309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Ведущий знакомит команды с этапами работы (ниже) и смысл задания – </a:t>
            </a:r>
            <a:r>
              <a:rPr lang="ru-RU" sz="1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</a:t>
            </a:r>
            <a:r>
              <a:rPr lang="ru-RU" sz="1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минут</a:t>
            </a: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KZ" sz="1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200" b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Контрольные вопросы </a:t>
            </a:r>
            <a:r>
              <a:rPr lang="ru-RU" sz="1200" b="1" dirty="0">
                <a:solidFill>
                  <a:schemeClr val="accent2">
                    <a:lumMod val="50000"/>
                  </a:schemeClr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МОДУЛЯ</a:t>
            </a:r>
            <a:r>
              <a:rPr lang="en-US" sz="1200" b="1" dirty="0">
                <a:solidFill>
                  <a:schemeClr val="accent2">
                    <a:lumMod val="50000"/>
                  </a:schemeClr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II</a:t>
            </a:r>
            <a:r>
              <a:rPr lang="ru-RU" sz="1200" b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KZ" sz="1100" b="1" dirty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сектора экономики являются ключевыми для каждой страны на данном этапе и в перспективе?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Каково текущее состояние секторов экономики?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тенденции наблюдаются в отдельных секторах и в стране в целом и почему?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меры предпринимаются в отдельных секторах и существует ли согласованность политик?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сектора экономики являются наиболее уязвимыми от изменения климата и почему?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какие сектора экономики должны быть направлены меры по адаптации и на какие меры по смягчению к изменению климата?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Каковы возможные пути по поддержанию сфер экономики, на которые ляжет нагрузка по снижению выбросов парниковых газов?</a:t>
            </a:r>
            <a:endParaRPr lang="ru-RU" sz="1200" b="1" dirty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1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Этапы работы в группе (110 минут):</a:t>
            </a:r>
            <a:endParaRPr lang="ru-KZ" sz="11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Участники команд перераспределяются в рабочие группы (РГ) по секторам: вода, энергетика, сельское хозяйство, экология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 РГ «Вода» входят специалисты водники из каждой команды, в РГ «СХ» сходят эксперты по сельскому хозяйству из каждой команды, в РГ «Энергетика» входят Эксперты энергетики из каждой команды, в РГ «Экология» входят экологи от каждой страны, остальные участники входят в состав РГ по заинтересованности. 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Заранее ознакомитесь с видео по данному модулю и используйте из предоставленных материалов Приложение, соответствующее названию Вашей рабочей группе. РГ «Вода» - </a:t>
            </a:r>
            <a:r>
              <a:rPr lang="ru-RU" sz="1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ПРИЛОЖЕНИЕ-5</a:t>
            </a: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РГ «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СХ</a:t>
            </a: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- </a:t>
            </a:r>
            <a:r>
              <a:rPr lang="ru-RU" sz="1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ПРИЛОЖЕНИЕ-6</a:t>
            </a: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РГ «Энергетика» – </a:t>
            </a:r>
            <a:r>
              <a:rPr lang="ru-RU" sz="1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ПРИЛОЖЕНИЕ-7</a:t>
            </a: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РГ «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Экология</a:t>
            </a: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- </a:t>
            </a:r>
            <a:r>
              <a:rPr lang="ru-RU" sz="1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ПРИЛОЖЕНИЕ-8</a:t>
            </a:r>
            <a:r>
              <a:rPr lang="ru-RU" sz="1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Внимательно ознакомьтесь с документом, обсудите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подготовьте презентацию от РГ на флипчарте </a:t>
            </a: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1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 минут</a:t>
            </a: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1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12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резентация </a:t>
            </a:r>
            <a:r>
              <a:rPr lang="ru-RU" sz="12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1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РГ 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(по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минут) – </a:t>
            </a:r>
            <a:r>
              <a:rPr lang="ru-RU" sz="12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ru-RU" sz="1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минут</a:t>
            </a: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200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2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опросы и комментарии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 остальных РГ (по 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минут) </a:t>
            </a:r>
            <a:r>
              <a:rPr lang="ru-RU" sz="1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2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минут.</a:t>
            </a:r>
            <a:endParaRPr lang="ru-KZ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74C17A0-AC27-22E9-9817-F73F308104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3116" y="5852160"/>
            <a:ext cx="508883" cy="31010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8ADF1FE-A7B4-BF64-E45F-681865D98F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307944" y="4397070"/>
            <a:ext cx="3932237" cy="205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932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92AAD1D-6513-48C3-B73E-1463A848D728}"/>
              </a:ext>
            </a:extLst>
          </p:cNvPr>
          <p:cNvSpPr txBox="1"/>
          <p:nvPr/>
        </p:nvSpPr>
        <p:spPr>
          <a:xfrm>
            <a:off x="1163871" y="165566"/>
            <a:ext cx="10800553" cy="59708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accent1"/>
                </a:solidFill>
                <a:effectLst/>
                <a:highlight>
                  <a:srgbClr val="FFFF00"/>
                </a:highlight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Слайд 3.</a:t>
            </a:r>
          </a:p>
          <a:p>
            <a:pPr algn="ctr"/>
            <a:endParaRPr lang="ru-RU" sz="1000" b="1" i="1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000" b="1" i="1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00" b="1" i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ПРОДОЛЖЕНИЕ – </a:t>
            </a:r>
            <a:r>
              <a:rPr lang="ru-RU" sz="1000" b="1" i="1" u="sng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Содержание презентаций к Модулю </a:t>
            </a:r>
            <a:r>
              <a:rPr lang="en-US" sz="1000" b="1" i="1" u="sng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1000" b="1" i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1000" b="1" i="1" dirty="0">
                <a:solidFill>
                  <a:schemeClr val="accent1">
                    <a:lumMod val="50000"/>
                  </a:schemeClr>
                </a:solidFill>
                <a:effectLst/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</a:rPr>
              <a:t>Презентация РГ </a:t>
            </a:r>
            <a:r>
              <a:rPr lang="ru-RU" sz="1000" b="1" i="1" dirty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«ВОДА» (презентация включает интегрированное описание параметров каждой страны в региональном контексте) </a:t>
            </a:r>
            <a:endParaRPr lang="ru-KZ" sz="1000" b="1" dirty="0">
              <a:solidFill>
                <a:schemeClr val="accent1">
                  <a:lumMod val="50000"/>
                </a:schemeClr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10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Общий фактический объем возобновляемых водных ресурсов на душу населения.</a:t>
            </a:r>
            <a:endParaRPr lang="ru-KZ" sz="1000" b="1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10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Потенциальный объем запасов воды на душу населения.</a:t>
            </a:r>
            <a:endParaRPr lang="ru-KZ" sz="1000" b="1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10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Доступ к услугам санитарии и водоснабжению.</a:t>
            </a:r>
            <a:endParaRPr lang="ru-KZ" sz="1000" b="1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10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Интенсивность использования фактических водных ресурсов </a:t>
            </a:r>
            <a:endParaRPr lang="ru-KZ" sz="1000" b="1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10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Использования водных ресурсов в различных секторах.</a:t>
            </a:r>
            <a:endParaRPr lang="ru-KZ" sz="1000" b="1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10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Показатели изменчивости стока, возникновения экстремальных гидрологических явлений.</a:t>
            </a:r>
            <a:endParaRPr lang="ru-KZ" sz="1000" b="1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10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Энергоемкость водоснабжения (откачка, обработка, доставка; особое внимание – использованию методов с высокими затратами энергии, например, опреснение).</a:t>
            </a:r>
            <a:endParaRPr lang="ru-KZ" sz="1000" b="1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/>
            <a:endParaRPr lang="ru-RU" sz="1000" b="1" i="1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00" b="1" i="1" dirty="0">
                <a:solidFill>
                  <a:schemeClr val="accent2">
                    <a:lumMod val="50000"/>
                  </a:schemeClr>
                </a:solidFill>
                <a:effectLst/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Презентация РГ </a:t>
            </a:r>
            <a:r>
              <a:rPr lang="ru-RU" sz="1000" b="1" i="1" dirty="0">
                <a:solidFill>
                  <a:schemeClr val="accent2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«СХ» (презентация включает интегрированное описание параметров каждой страны в региональном контексте)</a:t>
            </a:r>
            <a:endParaRPr lang="ru-KZ" sz="1000" b="1" dirty="0">
              <a:solidFill>
                <a:schemeClr val="accent2">
                  <a:lumMod val="50000"/>
                </a:schemeClr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10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Поставки, доступ, качество, стабильность, влияние на здоровье, усвоение питательных веществ.</a:t>
            </a:r>
            <a:endParaRPr lang="ru-KZ" sz="1000" b="1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10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Продуктивность использования воды в сельском хозяйстве.</a:t>
            </a:r>
            <a:endParaRPr lang="ru-KZ" sz="1000" b="1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10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Доля неорошаемого и орошаемого сельского хозяйства.</a:t>
            </a:r>
            <a:endParaRPr lang="ru-KZ" sz="1000" b="1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10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Степень обработки пахотных земель.</a:t>
            </a:r>
            <a:endParaRPr lang="ru-KZ" sz="1000" b="1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10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Энергоемкость сельского хозяйства (каков уровень механизации и т.д.).</a:t>
            </a:r>
            <a:endParaRPr lang="ru-KZ" sz="1000" b="1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10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Растениеводство и животноводство.</a:t>
            </a:r>
            <a:endParaRPr lang="ru-KZ" sz="1000" b="1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10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Превышения допустимых норм пестицидов и удобрений/питательных веществ (относительно предельных значений) в сельском хозяйстве.</a:t>
            </a:r>
            <a:endParaRPr lang="ru-KZ" sz="1000" b="1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10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Распространенность органического сельского хозяйства.</a:t>
            </a:r>
            <a:endParaRPr lang="ru-KZ" sz="1000" b="1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00" b="1" i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KZ" sz="1000" b="1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00" b="1" i="1" dirty="0">
                <a:effectLst/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Презентация РГ «ЭНЕРГИЯ» </a:t>
            </a:r>
            <a:r>
              <a:rPr lang="ru-RU" sz="1000" b="1" i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(презентация включает интегрированное описание параметров каждой страны в региональном контексте)</a:t>
            </a:r>
            <a:endParaRPr lang="ru-KZ" sz="1000" b="1" dirty="0">
              <a:solidFill>
                <a:srgbClr val="FF0000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10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Первичный состав энергоресурсов.</a:t>
            </a:r>
            <a:endParaRPr lang="ru-KZ" sz="1000" b="1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10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Энергетическая зависимость от соседей по бассейну.</a:t>
            </a:r>
            <a:endParaRPr lang="ru-KZ" sz="1000" b="1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10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Мероприятия по совместному использованию энергии.</a:t>
            </a:r>
            <a:endParaRPr lang="ru-KZ" sz="1000" b="1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10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Энергоемкость производства, промышленности и т.д.</a:t>
            </a:r>
            <a:endParaRPr lang="ru-KZ" sz="1000" b="1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10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Доступ к современному электричеству.</a:t>
            </a:r>
            <a:endParaRPr lang="ru-KZ" sz="1000" b="1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10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Гидроэнергетический потенциал и уровень развития.</a:t>
            </a:r>
            <a:endParaRPr lang="ru-KZ" sz="1000" b="1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10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Процент использования возобновляемых источников энергии.</a:t>
            </a:r>
            <a:endParaRPr lang="ru-KZ" sz="1000" b="1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00" i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KZ" sz="1000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00" b="1" i="1" dirty="0">
                <a:solidFill>
                  <a:schemeClr val="accent6">
                    <a:lumMod val="75000"/>
                  </a:schemeClr>
                </a:solidFill>
                <a:effectLst/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Презентация РГ </a:t>
            </a:r>
            <a:r>
              <a:rPr lang="ru-RU" sz="1000" b="1" i="1" dirty="0">
                <a:solidFill>
                  <a:schemeClr val="accent6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«ЭКОЛОГИЯ» (презентация включает интегрированное описание параметров каждой страны в региональном контексте)</a:t>
            </a:r>
            <a:endParaRPr lang="ru-KZ" sz="1000" b="1" dirty="0">
              <a:solidFill>
                <a:schemeClr val="accent6">
                  <a:lumMod val="75000"/>
                </a:schemeClr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10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Качество воды.</a:t>
            </a:r>
            <a:endParaRPr lang="ru-KZ" sz="1000" b="1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10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Эвтрофикация.</a:t>
            </a:r>
            <a:endParaRPr lang="ru-KZ" sz="1000" b="1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10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Мониторинг состояния и защита экосистем в бассейне.</a:t>
            </a:r>
            <a:endParaRPr lang="ru-KZ" sz="1000" b="1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10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предоставляемые экосистемные услуги.</a:t>
            </a:r>
            <a:endParaRPr lang="ru-RU" sz="1200" b="1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endParaRPr lang="ru-KZ" sz="1200" b="1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79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A342B9-9C8F-D15D-0F07-45CE50C48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200" dirty="0">
                <a:solidFill>
                  <a:schemeClr val="accent1"/>
                </a:solidFill>
                <a:highlight>
                  <a:srgbClr val="FFFF00"/>
                </a:highlight>
                <a:latin typeface="Arial Black" panose="020B0A04020102020204" pitchFamily="34" charset="0"/>
              </a:rPr>
              <a:t>Слайд 4. </a:t>
            </a:r>
            <a:r>
              <a:rPr lang="ru-RU" sz="3200" dirty="0">
                <a:solidFill>
                  <a:schemeClr val="accent1"/>
                </a:solidFill>
                <a:latin typeface="Arial Black" panose="020B0A04020102020204" pitchFamily="34" charset="0"/>
              </a:rPr>
              <a:t>Профили негативных и позитивных  взаимосвязей между Водным и другими секторами</a:t>
            </a:r>
            <a:endParaRPr lang="ru-KZ" sz="3200" dirty="0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D03A3FC4-7D70-4AC5-FD96-012F48DF5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7058" y="403713"/>
            <a:ext cx="9349634" cy="368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KZ"/>
          </a:p>
        </p:txBody>
      </p:sp>
      <p:sp>
        <p:nvSpPr>
          <p:cNvPr id="15" name="Rectangle 23">
            <a:extLst>
              <a:ext uri="{FF2B5EF4-FFF2-40B4-BE49-F238E27FC236}">
                <a16:creationId xmlns:a16="http://schemas.microsoft.com/office/drawing/2014/main" id="{1B1BD59A-2E8F-A928-2E34-E6AF23DF2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7058" y="457199"/>
            <a:ext cx="934963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KZ"/>
          </a:p>
        </p:txBody>
      </p:sp>
      <p:sp>
        <p:nvSpPr>
          <p:cNvPr id="16" name="Rectangle 35">
            <a:extLst>
              <a:ext uri="{FF2B5EF4-FFF2-40B4-BE49-F238E27FC236}">
                <a16:creationId xmlns:a16="http://schemas.microsoft.com/office/drawing/2014/main" id="{FEA127B9-CBEA-EB74-0A2E-ED1A51374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KZ"/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5240054A-0140-380C-6646-47617AC0ECBA}"/>
              </a:ext>
            </a:extLst>
          </p:cNvPr>
          <p:cNvGrpSpPr/>
          <p:nvPr/>
        </p:nvGrpSpPr>
        <p:grpSpPr>
          <a:xfrm>
            <a:off x="731519" y="1940118"/>
            <a:ext cx="9666605" cy="3932362"/>
            <a:chOff x="0" y="683"/>
            <a:chExt cx="3361640" cy="1429543"/>
          </a:xfrm>
        </p:grpSpPr>
        <p:sp>
          <p:nvSpPr>
            <p:cNvPr id="18" name="Овал 17">
              <a:extLst>
                <a:ext uri="{FF2B5EF4-FFF2-40B4-BE49-F238E27FC236}">
                  <a16:creationId xmlns:a16="http://schemas.microsoft.com/office/drawing/2014/main" id="{53FCE502-C434-1D1B-9F9D-601788D31F5D}"/>
                </a:ext>
              </a:extLst>
            </p:cNvPr>
            <p:cNvSpPr/>
            <p:nvPr/>
          </p:nvSpPr>
          <p:spPr>
            <a:xfrm>
              <a:off x="873445" y="40954"/>
              <a:ext cx="1535410" cy="1389272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900" b="1">
                  <a:solidFill>
                    <a:srgbClr val="4BACC6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ru-KZ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Овал 18">
              <a:extLst>
                <a:ext uri="{FF2B5EF4-FFF2-40B4-BE49-F238E27FC236}">
                  <a16:creationId xmlns:a16="http://schemas.microsoft.com/office/drawing/2014/main" id="{9D4F88F2-236E-0EC8-9EB1-9BAAD6E7612A}"/>
                </a:ext>
              </a:extLst>
            </p:cNvPr>
            <p:cNvSpPr/>
            <p:nvPr/>
          </p:nvSpPr>
          <p:spPr>
            <a:xfrm>
              <a:off x="1289082" y="344124"/>
              <a:ext cx="728586" cy="728587"/>
            </a:xfrm>
            <a:prstGeom prst="ellips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2200" b="1" dirty="0">
                  <a:solidFill>
                    <a:srgbClr val="4BACC6"/>
                  </a:solidFill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ВОДА</a:t>
              </a:r>
              <a:endParaRPr lang="ru-KZ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Поле 8">
              <a:extLst>
                <a:ext uri="{FF2B5EF4-FFF2-40B4-BE49-F238E27FC236}">
                  <a16:creationId xmlns:a16="http://schemas.microsoft.com/office/drawing/2014/main" id="{2A7B8420-F23C-11DF-CEAA-7E590561CF9F}"/>
                </a:ext>
              </a:extLst>
            </p:cNvPr>
            <p:cNvSpPr txBox="1"/>
            <p:nvPr/>
          </p:nvSpPr>
          <p:spPr>
            <a:xfrm rot="16200000">
              <a:off x="-554387" y="555070"/>
              <a:ext cx="1392555" cy="283781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 b="1" dirty="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КАК ИЗМЕНЕНИЯ В ЭТИХ СЕКТОРАХ ВОЗДЕЙСТВУЮТ НА ВОДНЫЕ</a:t>
              </a:r>
              <a:r>
                <a:rPr lang="ru-RU" sz="1200" b="1" dirty="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РЕСУРСЫ</a:t>
              </a:r>
              <a:endParaRPr lang="ru-KZ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Поле 10">
              <a:extLst>
                <a:ext uri="{FF2B5EF4-FFF2-40B4-BE49-F238E27FC236}">
                  <a16:creationId xmlns:a16="http://schemas.microsoft.com/office/drawing/2014/main" id="{6A33E084-D222-33A7-CE5C-801115D8B14E}"/>
                </a:ext>
              </a:extLst>
            </p:cNvPr>
            <p:cNvSpPr txBox="1"/>
            <p:nvPr/>
          </p:nvSpPr>
          <p:spPr>
            <a:xfrm rot="16200000">
              <a:off x="2544005" y="600771"/>
              <a:ext cx="1371791" cy="263478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 b="1" dirty="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КАК ИЗМЕНЕНИЯ В ВОДНЫХ РЕСУРСАХ </a:t>
              </a:r>
              <a:r>
                <a:rPr lang="ru-RU" sz="1200" b="1" dirty="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ВО</a:t>
              </a:r>
              <a:r>
                <a:rPr lang="ru-RU" sz="1400" b="1" dirty="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ЗДЕЙСТВУЮТ НА ЭТИ СЕКТОРА</a:t>
              </a:r>
              <a:endParaRPr lang="ru-KZ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Поле 20">
              <a:extLst>
                <a:ext uri="{FF2B5EF4-FFF2-40B4-BE49-F238E27FC236}">
                  <a16:creationId xmlns:a16="http://schemas.microsoft.com/office/drawing/2014/main" id="{FD24788B-59CF-1BDB-AC56-1A2E6853C2C6}"/>
                </a:ext>
              </a:extLst>
            </p:cNvPr>
            <p:cNvSpPr txBox="1"/>
            <p:nvPr/>
          </p:nvSpPr>
          <p:spPr>
            <a:xfrm>
              <a:off x="330673" y="216989"/>
              <a:ext cx="860951" cy="209550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2000" b="1" dirty="0">
                  <a:solidFill>
                    <a:srgbClr val="E36C0A"/>
                  </a:solidFill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ЭНЕРГЕТИКА</a:t>
              </a:r>
              <a:endParaRPr lang="ru-KZ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Поле 21">
              <a:extLst>
                <a:ext uri="{FF2B5EF4-FFF2-40B4-BE49-F238E27FC236}">
                  <a16:creationId xmlns:a16="http://schemas.microsoft.com/office/drawing/2014/main" id="{286C9DF8-0ADB-9E31-7AE2-50DE74EE018D}"/>
                </a:ext>
              </a:extLst>
            </p:cNvPr>
            <p:cNvSpPr txBox="1"/>
            <p:nvPr/>
          </p:nvSpPr>
          <p:spPr>
            <a:xfrm>
              <a:off x="330672" y="578837"/>
              <a:ext cx="881856" cy="20955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2000" b="1" dirty="0">
                  <a:solidFill>
                    <a:srgbClr val="C0504D"/>
                  </a:solidFill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СХ</a:t>
              </a:r>
              <a:endParaRPr lang="ru-KZ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Поле 22">
              <a:extLst>
                <a:ext uri="{FF2B5EF4-FFF2-40B4-BE49-F238E27FC236}">
                  <a16:creationId xmlns:a16="http://schemas.microsoft.com/office/drawing/2014/main" id="{2C426D06-1886-9444-6633-9EE3AEB0018B}"/>
                </a:ext>
              </a:extLst>
            </p:cNvPr>
            <p:cNvSpPr txBox="1"/>
            <p:nvPr/>
          </p:nvSpPr>
          <p:spPr>
            <a:xfrm>
              <a:off x="330673" y="940685"/>
              <a:ext cx="869313" cy="209550"/>
            </a:xfrm>
            <a:prstGeom prst="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2000" b="1" dirty="0">
                  <a:solidFill>
                    <a:srgbClr val="9BBB59"/>
                  </a:solidFill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ЭКОСИСТЕМЫ</a:t>
              </a:r>
              <a:endParaRPr lang="ru-KZ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Поле 23">
              <a:extLst>
                <a:ext uri="{FF2B5EF4-FFF2-40B4-BE49-F238E27FC236}">
                  <a16:creationId xmlns:a16="http://schemas.microsoft.com/office/drawing/2014/main" id="{4DE81FB9-716D-07F1-AA63-85222C886185}"/>
                </a:ext>
              </a:extLst>
            </p:cNvPr>
            <p:cNvSpPr txBox="1"/>
            <p:nvPr/>
          </p:nvSpPr>
          <p:spPr>
            <a:xfrm>
              <a:off x="2190909" y="270777"/>
              <a:ext cx="815326" cy="209550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2000" b="1" dirty="0">
                  <a:solidFill>
                    <a:srgbClr val="E36C0A"/>
                  </a:solidFill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ЭНЕРГЕТИКА</a:t>
              </a:r>
              <a:endParaRPr lang="ru-KZ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Поле 24">
              <a:extLst>
                <a:ext uri="{FF2B5EF4-FFF2-40B4-BE49-F238E27FC236}">
                  <a16:creationId xmlns:a16="http://schemas.microsoft.com/office/drawing/2014/main" id="{9995EBC7-6199-75C8-81FB-5E7729C992C0}"/>
                </a:ext>
              </a:extLst>
            </p:cNvPr>
            <p:cNvSpPr txBox="1"/>
            <p:nvPr/>
          </p:nvSpPr>
          <p:spPr>
            <a:xfrm>
              <a:off x="2182552" y="627735"/>
              <a:ext cx="832043" cy="20955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2200" b="1" dirty="0">
                  <a:solidFill>
                    <a:srgbClr val="C0504D"/>
                  </a:solidFill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СХ</a:t>
              </a:r>
              <a:endParaRPr lang="ru-KZ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Поле 25">
              <a:extLst>
                <a:ext uri="{FF2B5EF4-FFF2-40B4-BE49-F238E27FC236}">
                  <a16:creationId xmlns:a16="http://schemas.microsoft.com/office/drawing/2014/main" id="{9607577A-D84A-A1B9-4983-7DA7D5A9F372}"/>
                </a:ext>
              </a:extLst>
            </p:cNvPr>
            <p:cNvSpPr txBox="1"/>
            <p:nvPr/>
          </p:nvSpPr>
          <p:spPr>
            <a:xfrm>
              <a:off x="2174190" y="989583"/>
              <a:ext cx="848767" cy="209550"/>
            </a:xfrm>
            <a:prstGeom prst="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2000" b="1" dirty="0">
                  <a:solidFill>
                    <a:srgbClr val="9BBB59"/>
                  </a:solidFill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ЭКОСИСТЕМЫ</a:t>
              </a:r>
              <a:endParaRPr lang="ru-KZ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8" name="Rectangle 46">
            <a:extLst>
              <a:ext uri="{FF2B5EF4-FFF2-40B4-BE49-F238E27FC236}">
                <a16:creationId xmlns:a16="http://schemas.microsoft.com/office/drawing/2014/main" id="{F4B62E8A-EF0B-A57B-6AB1-16AFACF42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20208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2B213E-9413-66B4-9609-865400E94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300" dirty="0">
                <a:solidFill>
                  <a:schemeClr val="accent1"/>
                </a:solidFill>
                <a:highlight>
                  <a:srgbClr val="FFFF00"/>
                </a:highlight>
                <a:latin typeface="Arial Black" panose="020B0A04020102020204" pitchFamily="34" charset="0"/>
              </a:rPr>
              <a:t>Слайд 5. </a:t>
            </a:r>
            <a:r>
              <a:rPr lang="ru-RU" sz="3600" dirty="0">
                <a:solidFill>
                  <a:schemeClr val="accent1"/>
                </a:solidFill>
                <a:latin typeface="Arial Black" panose="020B0A04020102020204" pitchFamily="34" charset="0"/>
              </a:rPr>
              <a:t>Профили негативных и позитивных  взаимосвязей в секторальных группах</a:t>
            </a:r>
            <a:endParaRPr lang="ru-KZ" sz="36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105C49C-8DBB-5DC4-D2F4-3E05C05EBF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781091"/>
            <a:ext cx="10770704" cy="4882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911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46312</TotalTime>
  <Words>2259</Words>
  <Application>Microsoft Office PowerPoint</Application>
  <PresentationFormat>Широкоэкранный</PresentationFormat>
  <Paragraphs>193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Arial</vt:lpstr>
      <vt:lpstr>Arial Black</vt:lpstr>
      <vt:lpstr>Arial Narrow</vt:lpstr>
      <vt:lpstr>Calibri</vt:lpstr>
      <vt:lpstr>Calibri Light</vt:lpstr>
      <vt:lpstr>Symbol</vt:lpstr>
      <vt:lpstr>Times New Roman</vt:lpstr>
      <vt:lpstr>Wingdings</vt:lpstr>
      <vt:lpstr>Office Theme</vt:lpstr>
      <vt:lpstr>               Модуль-II </vt:lpstr>
      <vt:lpstr>Слайд 1. Модуль II : ОПИСАНИЕ ВЗАИМОСВЯЗИ ЧЕРЕЗ ЕЕ СОСТОВЛЯЮЩИЕ  </vt:lpstr>
      <vt:lpstr>Слайд 2. Цель МОДУЛЯ II –презентовать характеристики и особенности отдельного сектора и его связи с другими секторами. 120 минут.</vt:lpstr>
      <vt:lpstr>Презентация PowerPoint</vt:lpstr>
      <vt:lpstr>Слайд 4. Профили негативных и позитивных  взаимосвязей между Водным и другими секторами</vt:lpstr>
      <vt:lpstr>Слайд 5. Профили негативных и позитивных  взаимосвязей в секторальных группах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ВЗАИМОСВЯЗИ ВОДНЫХ, ЭНЕРГЕТИЧЕСКИХ, ПРОДОВОЛЬСТВЕННЫХ И ЭКОСИСТЕМНЫХ РЕСУРСОВ В КОНТЕКСТЕ ЦЕНТРАЛЬНОЙ АЗИИ   УЧЕБНОЕ ПОСОБИЕ ДЛЯ ПРЕПОДАВАНИЯ</dc:title>
  <dc:creator>Zharas Takenov</dc:creator>
  <cp:lastModifiedBy>Zharas Takenov</cp:lastModifiedBy>
  <cp:revision>585</cp:revision>
  <dcterms:created xsi:type="dcterms:W3CDTF">2021-03-11T15:33:37Z</dcterms:created>
  <dcterms:modified xsi:type="dcterms:W3CDTF">2022-12-21T13:02:52Z</dcterms:modified>
</cp:coreProperties>
</file>